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354" r:id="rId3"/>
    <p:sldId id="258" r:id="rId4"/>
    <p:sldId id="260" r:id="rId5"/>
    <p:sldId id="262" r:id="rId6"/>
    <p:sldId id="259" r:id="rId7"/>
    <p:sldId id="270" r:id="rId8"/>
    <p:sldId id="271" r:id="rId9"/>
    <p:sldId id="355" r:id="rId10"/>
    <p:sldId id="356" r:id="rId11"/>
    <p:sldId id="357" r:id="rId12"/>
    <p:sldId id="358" r:id="rId13"/>
    <p:sldId id="273" r:id="rId14"/>
    <p:sldId id="359" r:id="rId15"/>
    <p:sldId id="360" r:id="rId16"/>
    <p:sldId id="363" r:id="rId17"/>
    <p:sldId id="364" r:id="rId18"/>
    <p:sldId id="272" r:id="rId19"/>
    <p:sldId id="365" r:id="rId20"/>
    <p:sldId id="269" r:id="rId21"/>
    <p:sldId id="274" r:id="rId22"/>
    <p:sldId id="294" r:id="rId23"/>
    <p:sldId id="296" r:id="rId24"/>
    <p:sldId id="297" r:id="rId25"/>
    <p:sldId id="298" r:id="rId26"/>
    <p:sldId id="300" r:id="rId27"/>
    <p:sldId id="299" r:id="rId28"/>
    <p:sldId id="301" r:id="rId29"/>
    <p:sldId id="302" r:id="rId30"/>
    <p:sldId id="304" r:id="rId31"/>
    <p:sldId id="309" r:id="rId32"/>
    <p:sldId id="308" r:id="rId33"/>
    <p:sldId id="313" r:id="rId34"/>
    <p:sldId id="314" r:id="rId35"/>
    <p:sldId id="315" r:id="rId36"/>
    <p:sldId id="316" r:id="rId37"/>
    <p:sldId id="317" r:id="rId38"/>
    <p:sldId id="318" r:id="rId39"/>
    <p:sldId id="319" r:id="rId40"/>
    <p:sldId id="320" r:id="rId41"/>
    <p:sldId id="321" r:id="rId42"/>
    <p:sldId id="322" r:id="rId43"/>
    <p:sldId id="323" r:id="rId44"/>
    <p:sldId id="324" r:id="rId45"/>
    <p:sldId id="325" r:id="rId46"/>
    <p:sldId id="326" r:id="rId47"/>
    <p:sldId id="328" r:id="rId48"/>
    <p:sldId id="329" r:id="rId49"/>
    <p:sldId id="335" r:id="rId50"/>
    <p:sldId id="338" r:id="rId51"/>
    <p:sldId id="340" r:id="rId52"/>
    <p:sldId id="381" r:id="rId53"/>
    <p:sldId id="343" r:id="rId54"/>
    <p:sldId id="366" r:id="rId55"/>
    <p:sldId id="367" r:id="rId56"/>
    <p:sldId id="351" r:id="rId57"/>
    <p:sldId id="349" r:id="rId58"/>
    <p:sldId id="352" r:id="rId59"/>
    <p:sldId id="368" r:id="rId60"/>
    <p:sldId id="369" r:id="rId61"/>
    <p:sldId id="370" r:id="rId62"/>
    <p:sldId id="371" r:id="rId63"/>
    <p:sldId id="372" r:id="rId64"/>
    <p:sldId id="379" r:id="rId65"/>
    <p:sldId id="373" r:id="rId66"/>
    <p:sldId id="375" r:id="rId67"/>
    <p:sldId id="376" r:id="rId68"/>
    <p:sldId id="377" r:id="rId69"/>
    <p:sldId id="374" r:id="rId70"/>
    <p:sldId id="378" r:id="rId71"/>
    <p:sldId id="380" r:id="rId72"/>
    <p:sldId id="353" r:id="rId73"/>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9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3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92F2C-19EF-49A0-B12F-848214237AE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hu-HU"/>
        </a:p>
      </dgm:t>
    </dgm:pt>
    <dgm:pt modelId="{0E1F5785-ADD9-4795-83DC-901D1D835EEA}">
      <dgm:prSet phldrT="[Szöveg]"/>
      <dgm:spPr/>
      <dgm:t>
        <a:bodyPr/>
        <a:lstStyle/>
        <a:p>
          <a:r>
            <a:rPr lang="hu-HU" dirty="0" smtClean="0"/>
            <a:t>KULTÚRA</a:t>
          </a:r>
          <a:endParaRPr lang="hu-HU" dirty="0"/>
        </a:p>
      </dgm:t>
    </dgm:pt>
    <dgm:pt modelId="{DF5E88E4-A114-47A3-A407-02B325C33012}" type="parTrans" cxnId="{6B930F86-CE34-424F-9D59-5FF5849CD53D}">
      <dgm:prSet/>
      <dgm:spPr/>
      <dgm:t>
        <a:bodyPr/>
        <a:lstStyle/>
        <a:p>
          <a:endParaRPr lang="hu-HU"/>
        </a:p>
      </dgm:t>
    </dgm:pt>
    <dgm:pt modelId="{CA194EDC-B113-451A-8106-D23A44D96C0F}" type="sibTrans" cxnId="{6B930F86-CE34-424F-9D59-5FF5849CD53D}">
      <dgm:prSet/>
      <dgm:spPr/>
      <dgm:t>
        <a:bodyPr/>
        <a:lstStyle/>
        <a:p>
          <a:endParaRPr lang="hu-HU"/>
        </a:p>
      </dgm:t>
    </dgm:pt>
    <dgm:pt modelId="{81F436BE-9C29-40CD-92EA-614EB7200FE2}">
      <dgm:prSet phldrT="[Szöveg]"/>
      <dgm:spPr/>
      <dgm:t>
        <a:bodyPr/>
        <a:lstStyle/>
        <a:p>
          <a:r>
            <a:rPr lang="hu-HU" dirty="0" smtClean="0"/>
            <a:t>KÖZÖSSÉG</a:t>
          </a:r>
          <a:endParaRPr lang="hu-HU" dirty="0"/>
        </a:p>
      </dgm:t>
    </dgm:pt>
    <dgm:pt modelId="{C540A1A2-97CF-4785-929D-F29960B57FC0}" type="parTrans" cxnId="{1A25C282-BCAE-4B80-87B6-DF7A67D9C91B}">
      <dgm:prSet/>
      <dgm:spPr/>
      <dgm:t>
        <a:bodyPr/>
        <a:lstStyle/>
        <a:p>
          <a:endParaRPr lang="hu-HU"/>
        </a:p>
      </dgm:t>
    </dgm:pt>
    <dgm:pt modelId="{209B3BE3-C025-41ED-B62A-745734043B83}" type="sibTrans" cxnId="{1A25C282-BCAE-4B80-87B6-DF7A67D9C91B}">
      <dgm:prSet/>
      <dgm:spPr/>
      <dgm:t>
        <a:bodyPr/>
        <a:lstStyle/>
        <a:p>
          <a:endParaRPr lang="hu-HU"/>
        </a:p>
      </dgm:t>
    </dgm:pt>
    <dgm:pt modelId="{C282C210-4228-411E-B889-A4A8775132EA}">
      <dgm:prSet phldrT="[Szöveg]"/>
      <dgm:spPr/>
      <dgm:t>
        <a:bodyPr/>
        <a:lstStyle/>
        <a:p>
          <a:r>
            <a:rPr lang="hu-HU" dirty="0" smtClean="0"/>
            <a:t>HATÁR</a:t>
          </a:r>
          <a:endParaRPr lang="hu-HU" dirty="0"/>
        </a:p>
      </dgm:t>
    </dgm:pt>
    <dgm:pt modelId="{18A8F88D-2542-410E-84AB-257319D61B57}" type="parTrans" cxnId="{301B2773-688C-44E7-8EFF-6DD0A63C9B35}">
      <dgm:prSet/>
      <dgm:spPr/>
      <dgm:t>
        <a:bodyPr/>
        <a:lstStyle/>
        <a:p>
          <a:endParaRPr lang="hu-HU"/>
        </a:p>
      </dgm:t>
    </dgm:pt>
    <dgm:pt modelId="{2E6CEF78-27C1-4610-9709-869C9518B3F7}" type="sibTrans" cxnId="{301B2773-688C-44E7-8EFF-6DD0A63C9B35}">
      <dgm:prSet/>
      <dgm:spPr/>
      <dgm:t>
        <a:bodyPr/>
        <a:lstStyle/>
        <a:p>
          <a:endParaRPr lang="hu-HU"/>
        </a:p>
      </dgm:t>
    </dgm:pt>
    <dgm:pt modelId="{598EFE6E-B2DF-403D-8497-05AE9FD2F3C5}" type="pres">
      <dgm:prSet presAssocID="{80E92F2C-19EF-49A0-B12F-848214237AE8}" presName="Name0" presStyleCnt="0">
        <dgm:presLayoutVars>
          <dgm:dir/>
          <dgm:resizeHandles val="exact"/>
        </dgm:presLayoutVars>
      </dgm:prSet>
      <dgm:spPr/>
      <dgm:t>
        <a:bodyPr/>
        <a:lstStyle/>
        <a:p>
          <a:endParaRPr lang="hu-HU"/>
        </a:p>
      </dgm:t>
    </dgm:pt>
    <dgm:pt modelId="{7235104B-BBD0-4B9C-A6C8-C5FB8CCD27B6}" type="pres">
      <dgm:prSet presAssocID="{0E1F5785-ADD9-4795-83DC-901D1D835EEA}" presName="node" presStyleLbl="node1" presStyleIdx="0" presStyleCnt="3">
        <dgm:presLayoutVars>
          <dgm:bulletEnabled val="1"/>
        </dgm:presLayoutVars>
      </dgm:prSet>
      <dgm:spPr/>
      <dgm:t>
        <a:bodyPr/>
        <a:lstStyle/>
        <a:p>
          <a:endParaRPr lang="hu-HU"/>
        </a:p>
      </dgm:t>
    </dgm:pt>
    <dgm:pt modelId="{2E5B04BD-9B8C-4CAB-B6A7-088E41EEB3D6}" type="pres">
      <dgm:prSet presAssocID="{CA194EDC-B113-451A-8106-D23A44D96C0F}" presName="sibTrans" presStyleLbl="sibTrans2D1" presStyleIdx="0" presStyleCnt="3"/>
      <dgm:spPr/>
      <dgm:t>
        <a:bodyPr/>
        <a:lstStyle/>
        <a:p>
          <a:endParaRPr lang="hu-HU"/>
        </a:p>
      </dgm:t>
    </dgm:pt>
    <dgm:pt modelId="{D9D428D7-2CED-4266-8CE0-CB591C91F909}" type="pres">
      <dgm:prSet presAssocID="{CA194EDC-B113-451A-8106-D23A44D96C0F}" presName="connectorText" presStyleLbl="sibTrans2D1" presStyleIdx="0" presStyleCnt="3"/>
      <dgm:spPr/>
      <dgm:t>
        <a:bodyPr/>
        <a:lstStyle/>
        <a:p>
          <a:endParaRPr lang="hu-HU"/>
        </a:p>
      </dgm:t>
    </dgm:pt>
    <dgm:pt modelId="{3AD1C7CD-614F-4C87-94D8-DFFE44004BFE}" type="pres">
      <dgm:prSet presAssocID="{81F436BE-9C29-40CD-92EA-614EB7200FE2}" presName="node" presStyleLbl="node1" presStyleIdx="1" presStyleCnt="3">
        <dgm:presLayoutVars>
          <dgm:bulletEnabled val="1"/>
        </dgm:presLayoutVars>
      </dgm:prSet>
      <dgm:spPr/>
      <dgm:t>
        <a:bodyPr/>
        <a:lstStyle/>
        <a:p>
          <a:endParaRPr lang="hu-HU"/>
        </a:p>
      </dgm:t>
    </dgm:pt>
    <dgm:pt modelId="{3FA58BAB-0A4B-40A9-BAA4-B69AB15C5CDA}" type="pres">
      <dgm:prSet presAssocID="{209B3BE3-C025-41ED-B62A-745734043B83}" presName="sibTrans" presStyleLbl="sibTrans2D1" presStyleIdx="1" presStyleCnt="3"/>
      <dgm:spPr/>
      <dgm:t>
        <a:bodyPr/>
        <a:lstStyle/>
        <a:p>
          <a:endParaRPr lang="hu-HU"/>
        </a:p>
      </dgm:t>
    </dgm:pt>
    <dgm:pt modelId="{F995DB80-79BD-4557-9203-B6C8995369DF}" type="pres">
      <dgm:prSet presAssocID="{209B3BE3-C025-41ED-B62A-745734043B83}" presName="connectorText" presStyleLbl="sibTrans2D1" presStyleIdx="1" presStyleCnt="3"/>
      <dgm:spPr/>
      <dgm:t>
        <a:bodyPr/>
        <a:lstStyle/>
        <a:p>
          <a:endParaRPr lang="hu-HU"/>
        </a:p>
      </dgm:t>
    </dgm:pt>
    <dgm:pt modelId="{D06F5880-74C1-40E7-9B31-00A11CEB6B54}" type="pres">
      <dgm:prSet presAssocID="{C282C210-4228-411E-B889-A4A8775132EA}" presName="node" presStyleLbl="node1" presStyleIdx="2" presStyleCnt="3">
        <dgm:presLayoutVars>
          <dgm:bulletEnabled val="1"/>
        </dgm:presLayoutVars>
      </dgm:prSet>
      <dgm:spPr/>
      <dgm:t>
        <a:bodyPr/>
        <a:lstStyle/>
        <a:p>
          <a:endParaRPr lang="hu-HU"/>
        </a:p>
      </dgm:t>
    </dgm:pt>
    <dgm:pt modelId="{58666C62-CC50-4E7F-9C95-D40AB7C4CF80}" type="pres">
      <dgm:prSet presAssocID="{2E6CEF78-27C1-4610-9709-869C9518B3F7}" presName="sibTrans" presStyleLbl="sibTrans2D1" presStyleIdx="2" presStyleCnt="3"/>
      <dgm:spPr/>
      <dgm:t>
        <a:bodyPr/>
        <a:lstStyle/>
        <a:p>
          <a:endParaRPr lang="hu-HU"/>
        </a:p>
      </dgm:t>
    </dgm:pt>
    <dgm:pt modelId="{F2348C89-DFCB-4817-A7A6-1CD592390983}" type="pres">
      <dgm:prSet presAssocID="{2E6CEF78-27C1-4610-9709-869C9518B3F7}" presName="connectorText" presStyleLbl="sibTrans2D1" presStyleIdx="2" presStyleCnt="3"/>
      <dgm:spPr/>
      <dgm:t>
        <a:bodyPr/>
        <a:lstStyle/>
        <a:p>
          <a:endParaRPr lang="hu-HU"/>
        </a:p>
      </dgm:t>
    </dgm:pt>
  </dgm:ptLst>
  <dgm:cxnLst>
    <dgm:cxn modelId="{301B2773-688C-44E7-8EFF-6DD0A63C9B35}" srcId="{80E92F2C-19EF-49A0-B12F-848214237AE8}" destId="{C282C210-4228-411E-B889-A4A8775132EA}" srcOrd="2" destOrd="0" parTransId="{18A8F88D-2542-410E-84AB-257319D61B57}" sibTransId="{2E6CEF78-27C1-4610-9709-869C9518B3F7}"/>
    <dgm:cxn modelId="{0CBF9EF3-A9AB-4587-94F8-CE65166D9C56}" type="presOf" srcId="{209B3BE3-C025-41ED-B62A-745734043B83}" destId="{3FA58BAB-0A4B-40A9-BAA4-B69AB15C5CDA}" srcOrd="0" destOrd="0" presId="urn:microsoft.com/office/officeart/2005/8/layout/cycle7"/>
    <dgm:cxn modelId="{522DF19A-5793-4F88-BC00-AF7F78B7174F}" type="presOf" srcId="{81F436BE-9C29-40CD-92EA-614EB7200FE2}" destId="{3AD1C7CD-614F-4C87-94D8-DFFE44004BFE}" srcOrd="0" destOrd="0" presId="urn:microsoft.com/office/officeart/2005/8/layout/cycle7"/>
    <dgm:cxn modelId="{72DC8BBC-F0C3-446A-BC64-04A6180C727F}" type="presOf" srcId="{2E6CEF78-27C1-4610-9709-869C9518B3F7}" destId="{58666C62-CC50-4E7F-9C95-D40AB7C4CF80}" srcOrd="0" destOrd="0" presId="urn:microsoft.com/office/officeart/2005/8/layout/cycle7"/>
    <dgm:cxn modelId="{3E45858C-F25E-4223-A009-7B75548B01EA}" type="presOf" srcId="{C282C210-4228-411E-B889-A4A8775132EA}" destId="{D06F5880-74C1-40E7-9B31-00A11CEB6B54}" srcOrd="0" destOrd="0" presId="urn:microsoft.com/office/officeart/2005/8/layout/cycle7"/>
    <dgm:cxn modelId="{8B609616-FE7F-4E7B-A3ED-B65DA8487F8F}" type="presOf" srcId="{2E6CEF78-27C1-4610-9709-869C9518B3F7}" destId="{F2348C89-DFCB-4817-A7A6-1CD592390983}" srcOrd="1" destOrd="0" presId="urn:microsoft.com/office/officeart/2005/8/layout/cycle7"/>
    <dgm:cxn modelId="{CD756A1E-829B-47DE-958B-81A2BFF19364}" type="presOf" srcId="{CA194EDC-B113-451A-8106-D23A44D96C0F}" destId="{D9D428D7-2CED-4266-8CE0-CB591C91F909}" srcOrd="1" destOrd="0" presId="urn:microsoft.com/office/officeart/2005/8/layout/cycle7"/>
    <dgm:cxn modelId="{7204EC22-15EB-4744-875B-D6AE84BFD2BF}" type="presOf" srcId="{0E1F5785-ADD9-4795-83DC-901D1D835EEA}" destId="{7235104B-BBD0-4B9C-A6C8-C5FB8CCD27B6}" srcOrd="0" destOrd="0" presId="urn:microsoft.com/office/officeart/2005/8/layout/cycle7"/>
    <dgm:cxn modelId="{23EECD9A-08EF-4F0A-991D-7AE54332987D}" type="presOf" srcId="{80E92F2C-19EF-49A0-B12F-848214237AE8}" destId="{598EFE6E-B2DF-403D-8497-05AE9FD2F3C5}" srcOrd="0" destOrd="0" presId="urn:microsoft.com/office/officeart/2005/8/layout/cycle7"/>
    <dgm:cxn modelId="{FB05E9C9-21D3-4383-9EF9-2181867B05F0}" type="presOf" srcId="{209B3BE3-C025-41ED-B62A-745734043B83}" destId="{F995DB80-79BD-4557-9203-B6C8995369DF}" srcOrd="1" destOrd="0" presId="urn:microsoft.com/office/officeart/2005/8/layout/cycle7"/>
    <dgm:cxn modelId="{6F7426E9-1B9F-4EE7-8768-F95E6E26D1AD}" type="presOf" srcId="{CA194EDC-B113-451A-8106-D23A44D96C0F}" destId="{2E5B04BD-9B8C-4CAB-B6A7-088E41EEB3D6}" srcOrd="0" destOrd="0" presId="urn:microsoft.com/office/officeart/2005/8/layout/cycle7"/>
    <dgm:cxn modelId="{6B930F86-CE34-424F-9D59-5FF5849CD53D}" srcId="{80E92F2C-19EF-49A0-B12F-848214237AE8}" destId="{0E1F5785-ADD9-4795-83DC-901D1D835EEA}" srcOrd="0" destOrd="0" parTransId="{DF5E88E4-A114-47A3-A407-02B325C33012}" sibTransId="{CA194EDC-B113-451A-8106-D23A44D96C0F}"/>
    <dgm:cxn modelId="{1A25C282-BCAE-4B80-87B6-DF7A67D9C91B}" srcId="{80E92F2C-19EF-49A0-B12F-848214237AE8}" destId="{81F436BE-9C29-40CD-92EA-614EB7200FE2}" srcOrd="1" destOrd="0" parTransId="{C540A1A2-97CF-4785-929D-F29960B57FC0}" sibTransId="{209B3BE3-C025-41ED-B62A-745734043B83}"/>
    <dgm:cxn modelId="{0A9D5203-3E4E-4326-90B6-F77186EFE032}" type="presParOf" srcId="{598EFE6E-B2DF-403D-8497-05AE9FD2F3C5}" destId="{7235104B-BBD0-4B9C-A6C8-C5FB8CCD27B6}" srcOrd="0" destOrd="0" presId="urn:microsoft.com/office/officeart/2005/8/layout/cycle7"/>
    <dgm:cxn modelId="{B79A7C8A-2DED-4090-96C2-EF4844D24931}" type="presParOf" srcId="{598EFE6E-B2DF-403D-8497-05AE9FD2F3C5}" destId="{2E5B04BD-9B8C-4CAB-B6A7-088E41EEB3D6}" srcOrd="1" destOrd="0" presId="urn:microsoft.com/office/officeart/2005/8/layout/cycle7"/>
    <dgm:cxn modelId="{295F4AF9-0346-4037-819E-67C3FC5AF873}" type="presParOf" srcId="{2E5B04BD-9B8C-4CAB-B6A7-088E41EEB3D6}" destId="{D9D428D7-2CED-4266-8CE0-CB591C91F909}" srcOrd="0" destOrd="0" presId="urn:microsoft.com/office/officeart/2005/8/layout/cycle7"/>
    <dgm:cxn modelId="{BEF42C3A-17AE-49C7-B7B8-5937930573E5}" type="presParOf" srcId="{598EFE6E-B2DF-403D-8497-05AE9FD2F3C5}" destId="{3AD1C7CD-614F-4C87-94D8-DFFE44004BFE}" srcOrd="2" destOrd="0" presId="urn:microsoft.com/office/officeart/2005/8/layout/cycle7"/>
    <dgm:cxn modelId="{BB906462-BAA5-41BD-8B97-E46CC3EDAB8A}" type="presParOf" srcId="{598EFE6E-B2DF-403D-8497-05AE9FD2F3C5}" destId="{3FA58BAB-0A4B-40A9-BAA4-B69AB15C5CDA}" srcOrd="3" destOrd="0" presId="urn:microsoft.com/office/officeart/2005/8/layout/cycle7"/>
    <dgm:cxn modelId="{9AE7E84C-CF2D-491C-B203-A3E878D986EC}" type="presParOf" srcId="{3FA58BAB-0A4B-40A9-BAA4-B69AB15C5CDA}" destId="{F995DB80-79BD-4557-9203-B6C8995369DF}" srcOrd="0" destOrd="0" presId="urn:microsoft.com/office/officeart/2005/8/layout/cycle7"/>
    <dgm:cxn modelId="{CDF80495-19E8-489E-BE8C-9792A62A5200}" type="presParOf" srcId="{598EFE6E-B2DF-403D-8497-05AE9FD2F3C5}" destId="{D06F5880-74C1-40E7-9B31-00A11CEB6B54}" srcOrd="4" destOrd="0" presId="urn:microsoft.com/office/officeart/2005/8/layout/cycle7"/>
    <dgm:cxn modelId="{55C8848D-7C51-4567-8B48-5BC88A441BFA}" type="presParOf" srcId="{598EFE6E-B2DF-403D-8497-05AE9FD2F3C5}" destId="{58666C62-CC50-4E7F-9C95-D40AB7C4CF80}" srcOrd="5" destOrd="0" presId="urn:microsoft.com/office/officeart/2005/8/layout/cycle7"/>
    <dgm:cxn modelId="{E8F0D7BF-2D0D-494B-8882-5EB1DA9CA463}" type="presParOf" srcId="{58666C62-CC50-4E7F-9C95-D40AB7C4CF80}" destId="{F2348C89-DFCB-4817-A7A6-1CD592390983}"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35104B-BBD0-4B9C-A6C8-C5FB8CCD27B6}">
      <dsp:nvSpPr>
        <dsp:cNvPr id="0" name=""/>
        <dsp:cNvSpPr/>
      </dsp:nvSpPr>
      <dsp:spPr>
        <a:xfrm>
          <a:off x="1772142" y="954935"/>
          <a:ext cx="2144347" cy="1072173"/>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hu-HU" sz="3100" kern="1200" dirty="0" smtClean="0"/>
            <a:t>KULTÚRA</a:t>
          </a:r>
          <a:endParaRPr lang="hu-HU" sz="3100" kern="1200" dirty="0"/>
        </a:p>
      </dsp:txBody>
      <dsp:txXfrm>
        <a:off x="1772142" y="954935"/>
        <a:ext cx="2144347" cy="1072173"/>
      </dsp:txXfrm>
    </dsp:sp>
    <dsp:sp modelId="{2E5B04BD-9B8C-4CAB-B6A7-088E41EEB3D6}">
      <dsp:nvSpPr>
        <dsp:cNvPr id="0" name=""/>
        <dsp:cNvSpPr/>
      </dsp:nvSpPr>
      <dsp:spPr>
        <a:xfrm rot="3600000">
          <a:off x="3170899" y="2836705"/>
          <a:ext cx="1117350" cy="37526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hu-HU" sz="1600" kern="1200"/>
        </a:p>
      </dsp:txBody>
      <dsp:txXfrm rot="3600000">
        <a:off x="3170899" y="2836705"/>
        <a:ext cx="1117350" cy="375260"/>
      </dsp:txXfrm>
    </dsp:sp>
    <dsp:sp modelId="{3AD1C7CD-614F-4C87-94D8-DFFE44004BFE}">
      <dsp:nvSpPr>
        <dsp:cNvPr id="0" name=""/>
        <dsp:cNvSpPr/>
      </dsp:nvSpPr>
      <dsp:spPr>
        <a:xfrm>
          <a:off x="3542660" y="4021562"/>
          <a:ext cx="2144347" cy="1072173"/>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hu-HU" sz="3100" kern="1200" dirty="0" smtClean="0"/>
            <a:t>KÖZÖSSÉG</a:t>
          </a:r>
          <a:endParaRPr lang="hu-HU" sz="3100" kern="1200" dirty="0"/>
        </a:p>
      </dsp:txBody>
      <dsp:txXfrm>
        <a:off x="3542660" y="4021562"/>
        <a:ext cx="2144347" cy="1072173"/>
      </dsp:txXfrm>
    </dsp:sp>
    <dsp:sp modelId="{3FA58BAB-0A4B-40A9-BAA4-B69AB15C5CDA}">
      <dsp:nvSpPr>
        <dsp:cNvPr id="0" name=""/>
        <dsp:cNvSpPr/>
      </dsp:nvSpPr>
      <dsp:spPr>
        <a:xfrm rot="10800000">
          <a:off x="2285640" y="4370019"/>
          <a:ext cx="1117350" cy="37526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hu-HU" sz="1600" kern="1200"/>
        </a:p>
      </dsp:txBody>
      <dsp:txXfrm rot="10800000">
        <a:off x="2285640" y="4370019"/>
        <a:ext cx="1117350" cy="375260"/>
      </dsp:txXfrm>
    </dsp:sp>
    <dsp:sp modelId="{D06F5880-74C1-40E7-9B31-00A11CEB6B54}">
      <dsp:nvSpPr>
        <dsp:cNvPr id="0" name=""/>
        <dsp:cNvSpPr/>
      </dsp:nvSpPr>
      <dsp:spPr>
        <a:xfrm>
          <a:off x="1624" y="4021562"/>
          <a:ext cx="2144347" cy="1072173"/>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hu-HU" sz="3100" kern="1200" dirty="0" smtClean="0"/>
            <a:t>HATÁR</a:t>
          </a:r>
          <a:endParaRPr lang="hu-HU" sz="3100" kern="1200" dirty="0"/>
        </a:p>
      </dsp:txBody>
      <dsp:txXfrm>
        <a:off x="1624" y="4021562"/>
        <a:ext cx="2144347" cy="1072173"/>
      </dsp:txXfrm>
    </dsp:sp>
    <dsp:sp modelId="{58666C62-CC50-4E7F-9C95-D40AB7C4CF80}">
      <dsp:nvSpPr>
        <dsp:cNvPr id="0" name=""/>
        <dsp:cNvSpPr/>
      </dsp:nvSpPr>
      <dsp:spPr>
        <a:xfrm rot="18000000">
          <a:off x="1400381" y="2836705"/>
          <a:ext cx="1117350" cy="37526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hu-HU" sz="1600" kern="1200"/>
        </a:p>
      </dsp:txBody>
      <dsp:txXfrm rot="18000000">
        <a:off x="1400381" y="2836705"/>
        <a:ext cx="1117350" cy="37526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6.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2">
        <a:schemeClr val="bg1"/>
      </p:bgRef>
    </p:bg>
    <p:spTree>
      <p:nvGrpSpPr>
        <p:cNvPr id="1" name=""/>
        <p:cNvGrpSpPr/>
        <p:nvPr/>
      </p:nvGrpSpPr>
      <p:grpSpPr>
        <a:xfrm>
          <a:off x="0" y="0"/>
          <a:ext cx="0" cy="0"/>
          <a:chOff x="0" y="0"/>
          <a:chExt cx="0" cy="0"/>
        </a:xfrm>
      </p:grpSpPr>
      <p:sp>
        <p:nvSpPr>
          <p:cNvPr id="8" name="Téglalap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gyenes összekötő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Cím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hu-HU" smtClean="0"/>
              <a:t>Mintacím szerkesztése</a:t>
            </a:r>
            <a:endParaRPr kumimoji="0" lang="en-US"/>
          </a:p>
        </p:txBody>
      </p:sp>
      <p:sp>
        <p:nvSpPr>
          <p:cNvPr id="25" name="Alcím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hu-HU" smtClean="0"/>
              <a:t>Alcím mintájának szerkesztése</a:t>
            </a:r>
            <a:endParaRPr kumimoji="0" lang="en-US"/>
          </a:p>
        </p:txBody>
      </p:sp>
      <p:sp>
        <p:nvSpPr>
          <p:cNvPr id="31" name="Dátum helye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CCCAAEA-2316-47E4-B047-F04B0696042F}" type="datetimeFigureOut">
              <a:rPr lang="hu-HU" smtClean="0"/>
              <a:pPr/>
              <a:t>2012.11.23.</a:t>
            </a:fld>
            <a:endParaRPr lang="hu-HU"/>
          </a:p>
        </p:txBody>
      </p:sp>
      <p:sp>
        <p:nvSpPr>
          <p:cNvPr id="18" name="Élőláb helye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hu-HU"/>
          </a:p>
        </p:txBody>
      </p:sp>
      <p:sp>
        <p:nvSpPr>
          <p:cNvPr id="29" name="Dia számának helye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25910601-EE68-4600-969E-5AB7D0A8AD02}" type="slidenum">
              <a:rPr lang="hu-HU" smtClean="0"/>
              <a:pPr/>
              <a:t>‹#›</a:t>
            </a:fld>
            <a:endParaRPr lang="hu-H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fld id="{5CCCAAEA-2316-47E4-B047-F04B0696042F}" type="datetimeFigureOut">
              <a:rPr lang="hu-HU" smtClean="0"/>
              <a:pPr/>
              <a:t>2012.11.23.</a:t>
            </a:fld>
            <a:endParaRPr lang="hu-HU"/>
          </a:p>
        </p:txBody>
      </p:sp>
      <p:sp>
        <p:nvSpPr>
          <p:cNvPr id="5" name="Élőláb helye 4"/>
          <p:cNvSpPr>
            <a:spLocks noGrp="1"/>
          </p:cNvSpPr>
          <p:nvPr>
            <p:ph type="ftr" sz="quarter" idx="11"/>
          </p:nvPr>
        </p:nvSpPr>
        <p:spPr/>
        <p:txBody>
          <a:bodyPr/>
          <a:lstStyle>
            <a:extLst/>
          </a:lstStyle>
          <a:p>
            <a:endParaRPr lang="hu-HU"/>
          </a:p>
        </p:txBody>
      </p:sp>
      <p:sp>
        <p:nvSpPr>
          <p:cNvPr id="6" name="Dia számának helye 5"/>
          <p:cNvSpPr>
            <a:spLocks noGrp="1"/>
          </p:cNvSpPr>
          <p:nvPr>
            <p:ph type="sldNum" sz="quarter" idx="12"/>
          </p:nvPr>
        </p:nvSpPr>
        <p:spPr/>
        <p:txBody>
          <a:bodyPr/>
          <a:lstStyle>
            <a:extLst/>
          </a:lstStyle>
          <a:p>
            <a:fld id="{25910601-EE68-4600-969E-5AB7D0A8AD02}"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53200" y="274955"/>
            <a:ext cx="1524000" cy="5851525"/>
          </a:xfrm>
        </p:spPr>
        <p:txBody>
          <a:bodyPr vert="eaVert" anchor="t"/>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274642"/>
            <a:ext cx="6019800" cy="5851525"/>
          </a:xfrm>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a:xfrm>
            <a:off x="4242816" y="6557946"/>
            <a:ext cx="2002464" cy="226902"/>
          </a:xfrm>
        </p:spPr>
        <p:txBody>
          <a:bodyPr/>
          <a:lstStyle>
            <a:extLst/>
          </a:lstStyle>
          <a:p>
            <a:fld id="{5CCCAAEA-2316-47E4-B047-F04B0696042F}" type="datetimeFigureOut">
              <a:rPr lang="hu-HU" smtClean="0"/>
              <a:pPr/>
              <a:t>2012.11.23.</a:t>
            </a:fld>
            <a:endParaRPr lang="hu-HU"/>
          </a:p>
        </p:txBody>
      </p:sp>
      <p:sp>
        <p:nvSpPr>
          <p:cNvPr id="5" name="Élőláb helye 4"/>
          <p:cNvSpPr>
            <a:spLocks noGrp="1"/>
          </p:cNvSpPr>
          <p:nvPr>
            <p:ph type="ftr" sz="quarter" idx="11"/>
          </p:nvPr>
        </p:nvSpPr>
        <p:spPr>
          <a:xfrm>
            <a:off x="457200" y="6556248"/>
            <a:ext cx="3657600" cy="228600"/>
          </a:xfrm>
        </p:spPr>
        <p:txBody>
          <a:bodyPr/>
          <a:lstStyle>
            <a:extLst/>
          </a:lstStyle>
          <a:p>
            <a:endParaRPr lang="hu-HU"/>
          </a:p>
        </p:txBody>
      </p:sp>
      <p:sp>
        <p:nvSpPr>
          <p:cNvPr id="6" name="Dia számának helye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25910601-EE68-4600-969E-5AB7D0A8AD02}" type="slidenum">
              <a:rPr lang="hu-HU" smtClean="0"/>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7813"/>
            <a:ext cx="8229600" cy="584835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Dátum helye 2"/>
          <p:cNvSpPr>
            <a:spLocks noGrp="1"/>
          </p:cNvSpPr>
          <p:nvPr>
            <p:ph type="dt" sz="half" idx="10"/>
          </p:nvPr>
        </p:nvSpPr>
        <p:spPr>
          <a:xfrm>
            <a:off x="457200" y="6245225"/>
            <a:ext cx="2133600" cy="476250"/>
          </a:xfrm>
        </p:spPr>
        <p:txBody>
          <a:bodyPr/>
          <a:lstStyle>
            <a:lvl1pPr>
              <a:defRPr/>
            </a:lvl1pPr>
          </a:lstStyle>
          <a:p>
            <a:pPr>
              <a:defRPr/>
            </a:pPr>
            <a:endParaRPr lang="hr-HR"/>
          </a:p>
        </p:txBody>
      </p:sp>
      <p:sp>
        <p:nvSpPr>
          <p:cNvPr id="4" name="Élőláb helye 3"/>
          <p:cNvSpPr>
            <a:spLocks noGrp="1"/>
          </p:cNvSpPr>
          <p:nvPr>
            <p:ph type="ftr" sz="quarter" idx="11"/>
          </p:nvPr>
        </p:nvSpPr>
        <p:spPr>
          <a:xfrm>
            <a:off x="3124200" y="6245225"/>
            <a:ext cx="2895600" cy="476250"/>
          </a:xfrm>
        </p:spPr>
        <p:txBody>
          <a:bodyPr/>
          <a:lstStyle>
            <a:lvl1pPr>
              <a:defRPr/>
            </a:lvl1pPr>
          </a:lstStyle>
          <a:p>
            <a:pPr>
              <a:defRPr/>
            </a:pPr>
            <a:endParaRPr lang="hr-HR"/>
          </a:p>
        </p:txBody>
      </p:sp>
      <p:sp>
        <p:nvSpPr>
          <p:cNvPr id="5" name="Dia számának helye 4"/>
          <p:cNvSpPr>
            <a:spLocks noGrp="1"/>
          </p:cNvSpPr>
          <p:nvPr>
            <p:ph type="sldNum" sz="quarter" idx="12"/>
          </p:nvPr>
        </p:nvSpPr>
        <p:spPr>
          <a:xfrm>
            <a:off x="6553200" y="6245225"/>
            <a:ext cx="2133600" cy="476250"/>
          </a:xfrm>
        </p:spPr>
        <p:txBody>
          <a:bodyPr/>
          <a:lstStyle>
            <a:lvl1pPr>
              <a:defRPr/>
            </a:lvl1pPr>
          </a:lstStyle>
          <a:p>
            <a:pPr>
              <a:defRPr/>
            </a:pPr>
            <a:fld id="{935510D3-5A87-48AD-80B5-58E48C62F1E1}" type="slidenum">
              <a:rPr lang="hr-HR"/>
              <a:pPr>
                <a:defRPr/>
              </a:pPr>
              <a:t>‹#›</a:t>
            </a:fld>
            <a:endParaRPr lang="hr-H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Cím, tartalom és szöveg">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xfrm>
            <a:off x="457200" y="6245225"/>
            <a:ext cx="2133600" cy="476250"/>
          </a:xfrm>
        </p:spPr>
        <p:txBody>
          <a:bodyPr/>
          <a:lstStyle>
            <a:lvl1pPr>
              <a:defRPr/>
            </a:lvl1pPr>
          </a:lstStyle>
          <a:p>
            <a:pPr>
              <a:defRPr/>
            </a:pPr>
            <a:endParaRPr lang="hr-HR"/>
          </a:p>
        </p:txBody>
      </p:sp>
      <p:sp>
        <p:nvSpPr>
          <p:cNvPr id="6" name="Élőláb helye 5"/>
          <p:cNvSpPr>
            <a:spLocks noGrp="1"/>
          </p:cNvSpPr>
          <p:nvPr>
            <p:ph type="ftr" sz="quarter" idx="11"/>
          </p:nvPr>
        </p:nvSpPr>
        <p:spPr>
          <a:xfrm>
            <a:off x="3124200" y="6245225"/>
            <a:ext cx="2895600" cy="476250"/>
          </a:xfrm>
        </p:spPr>
        <p:txBody>
          <a:bodyPr/>
          <a:lstStyle>
            <a:lvl1pPr>
              <a:defRPr/>
            </a:lvl1pPr>
          </a:lstStyle>
          <a:p>
            <a:pPr>
              <a:defRPr/>
            </a:pPr>
            <a:endParaRPr lang="hr-HR"/>
          </a:p>
        </p:txBody>
      </p:sp>
      <p:sp>
        <p:nvSpPr>
          <p:cNvPr id="7" name="Dia számának helye 6"/>
          <p:cNvSpPr>
            <a:spLocks noGrp="1"/>
          </p:cNvSpPr>
          <p:nvPr>
            <p:ph type="sldNum" sz="quarter" idx="12"/>
          </p:nvPr>
        </p:nvSpPr>
        <p:spPr>
          <a:xfrm>
            <a:off x="6553200" y="6245225"/>
            <a:ext cx="2133600" cy="476250"/>
          </a:xfrm>
        </p:spPr>
        <p:txBody>
          <a:bodyPr/>
          <a:lstStyle>
            <a:lvl1pPr>
              <a:defRPr/>
            </a:lvl1pPr>
          </a:lstStyle>
          <a:p>
            <a:pPr>
              <a:defRPr/>
            </a:pPr>
            <a:fld id="{883A24F9-A22B-4066-B904-F6236E2DD074}" type="slidenum">
              <a:rPr lang="hr-HR"/>
              <a:pPr>
                <a:defRPr/>
              </a:pPr>
              <a:t>‹#›</a:t>
            </a:fld>
            <a:endParaRPr lang="hr-H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Cím, szöveg és ábra">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ClipArt-elem helye 3"/>
          <p:cNvSpPr>
            <a:spLocks noGrp="1"/>
          </p:cNvSpPr>
          <p:nvPr>
            <p:ph type="clipArt" sz="half" idx="2"/>
          </p:nvPr>
        </p:nvSpPr>
        <p:spPr>
          <a:xfrm>
            <a:off x="4648200" y="1600200"/>
            <a:ext cx="4038600" cy="4525963"/>
          </a:xfrm>
        </p:spPr>
        <p:txBody>
          <a:bodyPr/>
          <a:lstStyle/>
          <a:p>
            <a:pPr lvl="0"/>
            <a:endParaRPr lang="hu-HU" noProof="0"/>
          </a:p>
        </p:txBody>
      </p:sp>
      <p:sp>
        <p:nvSpPr>
          <p:cNvPr id="5" name="Dátum helye 4"/>
          <p:cNvSpPr>
            <a:spLocks noGrp="1"/>
          </p:cNvSpPr>
          <p:nvPr>
            <p:ph type="dt" sz="half" idx="10"/>
          </p:nvPr>
        </p:nvSpPr>
        <p:spPr>
          <a:xfrm>
            <a:off x="457200" y="6245225"/>
            <a:ext cx="2133600" cy="476250"/>
          </a:xfrm>
        </p:spPr>
        <p:txBody>
          <a:bodyPr/>
          <a:lstStyle>
            <a:lvl1pPr>
              <a:defRPr/>
            </a:lvl1pPr>
          </a:lstStyle>
          <a:p>
            <a:pPr>
              <a:defRPr/>
            </a:pPr>
            <a:endParaRPr lang="hr-HR"/>
          </a:p>
        </p:txBody>
      </p:sp>
      <p:sp>
        <p:nvSpPr>
          <p:cNvPr id="6" name="Élőláb helye 5"/>
          <p:cNvSpPr>
            <a:spLocks noGrp="1"/>
          </p:cNvSpPr>
          <p:nvPr>
            <p:ph type="ftr" sz="quarter" idx="11"/>
          </p:nvPr>
        </p:nvSpPr>
        <p:spPr>
          <a:xfrm>
            <a:off x="3124200" y="6245225"/>
            <a:ext cx="2895600" cy="476250"/>
          </a:xfrm>
        </p:spPr>
        <p:txBody>
          <a:bodyPr/>
          <a:lstStyle>
            <a:lvl1pPr>
              <a:defRPr/>
            </a:lvl1pPr>
          </a:lstStyle>
          <a:p>
            <a:pPr>
              <a:defRPr/>
            </a:pPr>
            <a:endParaRPr lang="hr-HR"/>
          </a:p>
        </p:txBody>
      </p:sp>
      <p:sp>
        <p:nvSpPr>
          <p:cNvPr id="7" name="Dia számának helye 6"/>
          <p:cNvSpPr>
            <a:spLocks noGrp="1"/>
          </p:cNvSpPr>
          <p:nvPr>
            <p:ph type="sldNum" sz="quarter" idx="12"/>
          </p:nvPr>
        </p:nvSpPr>
        <p:spPr>
          <a:xfrm>
            <a:off x="6553200" y="6245225"/>
            <a:ext cx="2133600" cy="476250"/>
          </a:xfrm>
        </p:spPr>
        <p:txBody>
          <a:bodyPr/>
          <a:lstStyle>
            <a:lvl1pPr>
              <a:defRPr/>
            </a:lvl1pPr>
          </a:lstStyle>
          <a:p>
            <a:pPr>
              <a:defRPr/>
            </a:pPr>
            <a:fld id="{68499C20-8744-4E42-8DCA-6767CC4C8731}" type="slidenum">
              <a:rPr lang="hr-HR"/>
              <a:pPr>
                <a:defRPr/>
              </a:pPr>
              <a:t>‹#›</a:t>
            </a:fld>
            <a:endParaRPr lang="hr-H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457200"/>
            <a:ext cx="8229600" cy="1371600"/>
          </a:xfrm>
        </p:spPr>
        <p:txBody>
          <a:bodyPr/>
          <a:lstStyle/>
          <a:p>
            <a:r>
              <a:rPr lang="hu-HU" smtClean="0"/>
              <a:t>Mintacím szerkesztése</a:t>
            </a:r>
            <a:endParaRPr lang="hu-HU"/>
          </a:p>
        </p:txBody>
      </p:sp>
      <p:sp>
        <p:nvSpPr>
          <p:cNvPr id="3" name="Tartalom helye 2"/>
          <p:cNvSpPr>
            <a:spLocks noGrp="1"/>
          </p:cNvSpPr>
          <p:nvPr>
            <p:ph sz="half" idx="1"/>
          </p:nvPr>
        </p:nvSpPr>
        <p:spPr>
          <a:xfrm>
            <a:off x="457200" y="1981200"/>
            <a:ext cx="4038600" cy="3886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981200"/>
            <a:ext cx="4038600" cy="18669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4000500"/>
            <a:ext cx="4038600" cy="18669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10"/>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1"/>
          </p:nvPr>
        </p:nvSpPr>
        <p:spPr>
          <a:xfrm>
            <a:off x="6553200" y="6248400"/>
            <a:ext cx="2133600" cy="457200"/>
          </a:xfrm>
        </p:spPr>
        <p:txBody>
          <a:bodyPr/>
          <a:lstStyle>
            <a:lvl1pPr>
              <a:defRPr/>
            </a:lvl1pPr>
          </a:lstStyle>
          <a:p>
            <a:fld id="{D08F479C-9270-4B61-B04F-52698B680014}" type="slidenum">
              <a:rPr lang="hu-HU"/>
              <a:pPr/>
              <a:t>‹#›</a:t>
            </a:fld>
            <a:endParaRPr lang="hu-HU"/>
          </a:p>
        </p:txBody>
      </p:sp>
      <p:sp>
        <p:nvSpPr>
          <p:cNvPr id="8" name="Dátum helye 7"/>
          <p:cNvSpPr>
            <a:spLocks noGrp="1"/>
          </p:cNvSpPr>
          <p:nvPr>
            <p:ph type="dt" sz="half" idx="12"/>
          </p:nvPr>
        </p:nvSpPr>
        <p:spPr>
          <a:xfrm>
            <a:off x="457200" y="6245225"/>
            <a:ext cx="2133600" cy="476250"/>
          </a:xfrm>
        </p:spPr>
        <p:txBody>
          <a:bodyPr/>
          <a:lstStyle>
            <a:lvl1pPr>
              <a:defRPr/>
            </a:lvl1pPr>
          </a:lstStyle>
          <a:p>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Tartalom helye 2"/>
          <p:cNvSpPr>
            <a:spLocks noGrp="1"/>
          </p:cNvSpPr>
          <p:nvPr>
            <p:ph idx="1"/>
          </p:nvPr>
        </p:nvSpPr>
        <p:spPr/>
        <p:txBody>
          <a:bodyPr/>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fld id="{5CCCAAEA-2316-47E4-B047-F04B0696042F}" type="datetimeFigureOut">
              <a:rPr lang="hu-HU" smtClean="0"/>
              <a:pPr/>
              <a:t>2012.11.23.</a:t>
            </a:fld>
            <a:endParaRPr lang="hu-HU"/>
          </a:p>
        </p:txBody>
      </p:sp>
      <p:sp>
        <p:nvSpPr>
          <p:cNvPr id="5" name="Élőláb helye 4"/>
          <p:cNvSpPr>
            <a:spLocks noGrp="1"/>
          </p:cNvSpPr>
          <p:nvPr>
            <p:ph type="ftr" sz="quarter" idx="11"/>
          </p:nvPr>
        </p:nvSpPr>
        <p:spPr/>
        <p:txBody>
          <a:bodyPr/>
          <a:lstStyle>
            <a:extLst/>
          </a:lstStyle>
          <a:p>
            <a:endParaRPr lang="hu-HU"/>
          </a:p>
        </p:txBody>
      </p:sp>
      <p:sp>
        <p:nvSpPr>
          <p:cNvPr id="6" name="Dia számának helye 5"/>
          <p:cNvSpPr>
            <a:spLocks noGrp="1"/>
          </p:cNvSpPr>
          <p:nvPr>
            <p:ph type="sldNum" sz="quarter" idx="12"/>
          </p:nvPr>
        </p:nvSpPr>
        <p:spPr/>
        <p:txBody>
          <a:bodyPr/>
          <a:lstStyle>
            <a:extLst/>
          </a:lstStyle>
          <a:p>
            <a:fld id="{25910601-EE68-4600-969E-5AB7D0A8AD02}"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1">
        <a:schemeClr val="bg1"/>
      </p:bgRef>
    </p:bg>
    <p:spTree>
      <p:nvGrpSpPr>
        <p:cNvPr id="1" name=""/>
        <p:cNvGrpSpPr/>
        <p:nvPr/>
      </p:nvGrpSpPr>
      <p:grpSpPr>
        <a:xfrm>
          <a:off x="0" y="0"/>
          <a:ext cx="0" cy="0"/>
          <a:chOff x="0" y="0"/>
          <a:chExt cx="0" cy="0"/>
        </a:xfrm>
      </p:grpSpPr>
      <p:sp>
        <p:nvSpPr>
          <p:cNvPr id="2" name="Cím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hu-HU" smtClean="0"/>
              <a:t>Mintacím szerkesztése</a:t>
            </a:r>
            <a:endParaRPr kumimoji="0" lang="en-US"/>
          </a:p>
        </p:txBody>
      </p:sp>
      <p:sp>
        <p:nvSpPr>
          <p:cNvPr id="3" name="Szöveg helye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hu-HU" smtClean="0"/>
              <a:t>Mintaszöveg szerkesztése</a:t>
            </a:r>
          </a:p>
        </p:txBody>
      </p:sp>
      <p:sp>
        <p:nvSpPr>
          <p:cNvPr id="4" name="Dátum helye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CCCAAEA-2316-47E4-B047-F04B0696042F}" type="datetimeFigureOut">
              <a:rPr lang="hu-HU" smtClean="0"/>
              <a:pPr/>
              <a:t>2012.11.23.</a:t>
            </a:fld>
            <a:endParaRPr lang="hu-HU"/>
          </a:p>
        </p:txBody>
      </p:sp>
      <p:sp>
        <p:nvSpPr>
          <p:cNvPr id="5" name="Élőláb helye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hu-HU"/>
          </a:p>
        </p:txBody>
      </p:sp>
      <p:sp>
        <p:nvSpPr>
          <p:cNvPr id="6" name="Dia számának helye 5"/>
          <p:cNvSpPr>
            <a:spLocks noGrp="1"/>
          </p:cNvSpPr>
          <p:nvPr>
            <p:ph type="sldNum" sz="quarter" idx="12"/>
          </p:nvPr>
        </p:nvSpPr>
        <p:spPr>
          <a:xfrm>
            <a:off x="6733952" y="6555112"/>
            <a:ext cx="588336" cy="228600"/>
          </a:xfrm>
        </p:spPr>
        <p:txBody>
          <a:bodyPr/>
          <a:lstStyle>
            <a:extLst/>
          </a:lstStyle>
          <a:p>
            <a:fld id="{25910601-EE68-4600-969E-5AB7D0A8AD02}" type="slidenum">
              <a:rPr lang="hu-HU" smtClean="0"/>
              <a:pPr/>
              <a:t>‹#›</a:t>
            </a:fld>
            <a:endParaRPr lang="hu-H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7242048" cy="1143000"/>
          </a:xfrm>
        </p:spPr>
        <p:txBody>
          <a:bodyPr/>
          <a:lstStyle>
            <a:extLst/>
          </a:lstStyle>
          <a:p>
            <a:r>
              <a:rPr kumimoji="0" lang="hu-HU" smtClean="0"/>
              <a:t>Mintacím szerkesztése</a:t>
            </a:r>
            <a:endParaRPr kumimoji="0" lang="en-US"/>
          </a:p>
        </p:txBody>
      </p:sp>
      <p:sp>
        <p:nvSpPr>
          <p:cNvPr id="3" name="Tartalom helye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extLst/>
          </a:lstStyle>
          <a:p>
            <a:fld id="{5CCCAAEA-2316-47E4-B047-F04B0696042F}" type="datetimeFigureOut">
              <a:rPr lang="hu-HU" smtClean="0"/>
              <a:pPr/>
              <a:t>2012.11.23.</a:t>
            </a:fld>
            <a:endParaRPr lang="hu-HU"/>
          </a:p>
        </p:txBody>
      </p:sp>
      <p:sp>
        <p:nvSpPr>
          <p:cNvPr id="6" name="Élőláb helye 5"/>
          <p:cNvSpPr>
            <a:spLocks noGrp="1"/>
          </p:cNvSpPr>
          <p:nvPr>
            <p:ph type="ftr" sz="quarter" idx="11"/>
          </p:nvPr>
        </p:nvSpPr>
        <p:spPr/>
        <p:txBody>
          <a:bodyPr/>
          <a:lstStyle>
            <a:extLst/>
          </a:lstStyle>
          <a:p>
            <a:endParaRPr lang="hu-HU"/>
          </a:p>
        </p:txBody>
      </p:sp>
      <p:sp>
        <p:nvSpPr>
          <p:cNvPr id="7" name="Dia számának helye 6"/>
          <p:cNvSpPr>
            <a:spLocks noGrp="1"/>
          </p:cNvSpPr>
          <p:nvPr>
            <p:ph type="sldNum" sz="quarter" idx="12"/>
          </p:nvPr>
        </p:nvSpPr>
        <p:spPr/>
        <p:txBody>
          <a:bodyPr/>
          <a:lstStyle>
            <a:extLst/>
          </a:lstStyle>
          <a:p>
            <a:fld id="{25910601-EE68-4600-969E-5AB7D0A8AD02}"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7242048" cy="1143000"/>
          </a:xfrm>
        </p:spPr>
        <p:txBody>
          <a:bodyPr anchor="b"/>
          <a:lstStyle>
            <a:lvl1pPr>
              <a:defRPr/>
            </a:lvl1pPr>
            <a:extLst/>
          </a:lstStyle>
          <a:p>
            <a:r>
              <a:rPr kumimoji="0" lang="hu-HU" smtClean="0"/>
              <a:t>Mintacím szerkesztése</a:t>
            </a:r>
            <a:endParaRPr kumimoji="0" lang="en-US"/>
          </a:p>
        </p:txBody>
      </p:sp>
      <p:sp>
        <p:nvSpPr>
          <p:cNvPr id="3" name="Szöveg helye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extLst/>
          </a:lstStyle>
          <a:p>
            <a:fld id="{5CCCAAEA-2316-47E4-B047-F04B0696042F}" type="datetimeFigureOut">
              <a:rPr lang="hu-HU" smtClean="0"/>
              <a:pPr/>
              <a:t>2012.11.23.</a:t>
            </a:fld>
            <a:endParaRPr lang="hu-HU"/>
          </a:p>
        </p:txBody>
      </p:sp>
      <p:sp>
        <p:nvSpPr>
          <p:cNvPr id="8" name="Élőláb helye 7"/>
          <p:cNvSpPr>
            <a:spLocks noGrp="1"/>
          </p:cNvSpPr>
          <p:nvPr>
            <p:ph type="ftr" sz="quarter" idx="11"/>
          </p:nvPr>
        </p:nvSpPr>
        <p:spPr/>
        <p:txBody>
          <a:bodyPr/>
          <a:lstStyle>
            <a:extLst/>
          </a:lstStyle>
          <a:p>
            <a:endParaRPr lang="hu-HU"/>
          </a:p>
        </p:txBody>
      </p:sp>
      <p:sp>
        <p:nvSpPr>
          <p:cNvPr id="9" name="Dia számának helye 8"/>
          <p:cNvSpPr>
            <a:spLocks noGrp="1"/>
          </p:cNvSpPr>
          <p:nvPr>
            <p:ph type="sldNum" sz="quarter" idx="12"/>
          </p:nvPr>
        </p:nvSpPr>
        <p:spPr/>
        <p:txBody>
          <a:bodyPr/>
          <a:lstStyle>
            <a:extLst/>
          </a:lstStyle>
          <a:p>
            <a:fld id="{25910601-EE68-4600-969E-5AB7D0A8AD02}"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7242048" cy="1143000"/>
          </a:xfrm>
        </p:spPr>
        <p:txBody>
          <a:bodyPr/>
          <a:lstStyle>
            <a:extLst/>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extLst/>
          </a:lstStyle>
          <a:p>
            <a:fld id="{5CCCAAEA-2316-47E4-B047-F04B0696042F}" type="datetimeFigureOut">
              <a:rPr lang="hu-HU" smtClean="0"/>
              <a:pPr/>
              <a:t>2012.11.23.</a:t>
            </a:fld>
            <a:endParaRPr lang="hu-HU"/>
          </a:p>
        </p:txBody>
      </p:sp>
      <p:sp>
        <p:nvSpPr>
          <p:cNvPr id="4" name="Élőláb helye 3"/>
          <p:cNvSpPr>
            <a:spLocks noGrp="1"/>
          </p:cNvSpPr>
          <p:nvPr>
            <p:ph type="ftr" sz="quarter" idx="11"/>
          </p:nvPr>
        </p:nvSpPr>
        <p:spPr/>
        <p:txBody>
          <a:bodyPr/>
          <a:lstStyle>
            <a:extLst/>
          </a:lstStyle>
          <a:p>
            <a:endParaRPr lang="hu-HU"/>
          </a:p>
        </p:txBody>
      </p:sp>
      <p:sp>
        <p:nvSpPr>
          <p:cNvPr id="5" name="Dia számának helye 4"/>
          <p:cNvSpPr>
            <a:spLocks noGrp="1"/>
          </p:cNvSpPr>
          <p:nvPr>
            <p:ph type="sldNum" sz="quarter" idx="12"/>
          </p:nvPr>
        </p:nvSpPr>
        <p:spPr/>
        <p:txBody>
          <a:bodyPr/>
          <a:lstStyle>
            <a:extLst/>
          </a:lstStyle>
          <a:p>
            <a:fld id="{25910601-EE68-4600-969E-5AB7D0A8AD02}"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solidFill>
                  <a:schemeClr val="tx2"/>
                </a:solidFill>
              </a:defRPr>
            </a:lvl1pPr>
            <a:extLst/>
          </a:lstStyle>
          <a:p>
            <a:fld id="{5CCCAAEA-2316-47E4-B047-F04B0696042F}" type="datetimeFigureOut">
              <a:rPr lang="hu-HU" smtClean="0"/>
              <a:pPr/>
              <a:t>2012.11.23.</a:t>
            </a:fld>
            <a:endParaRPr lang="hu-HU"/>
          </a:p>
        </p:txBody>
      </p:sp>
      <p:sp>
        <p:nvSpPr>
          <p:cNvPr id="3" name="Élőláb helye 2"/>
          <p:cNvSpPr>
            <a:spLocks noGrp="1"/>
          </p:cNvSpPr>
          <p:nvPr>
            <p:ph type="ftr" sz="quarter" idx="11"/>
          </p:nvPr>
        </p:nvSpPr>
        <p:spPr/>
        <p:txBody>
          <a:bodyPr/>
          <a:lstStyle>
            <a:lvl1pPr>
              <a:defRPr>
                <a:solidFill>
                  <a:schemeClr val="tx2"/>
                </a:solidFill>
              </a:defRPr>
            </a:lvl1pPr>
            <a:extLst/>
          </a:lstStyle>
          <a:p>
            <a:endParaRPr lang="hu-HU"/>
          </a:p>
        </p:txBody>
      </p:sp>
      <p:sp>
        <p:nvSpPr>
          <p:cNvPr id="4" name="Dia számának helye 3"/>
          <p:cNvSpPr>
            <a:spLocks noGrp="1"/>
          </p:cNvSpPr>
          <p:nvPr>
            <p:ph type="sldNum" sz="quarter" idx="12"/>
          </p:nvPr>
        </p:nvSpPr>
        <p:spPr/>
        <p:txBody>
          <a:bodyPr/>
          <a:lstStyle>
            <a:extLst/>
          </a:lstStyle>
          <a:p>
            <a:fld id="{25910601-EE68-4600-969E-5AB7D0A8AD02}"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hu-HU" smtClean="0"/>
              <a:t>Mintacím szerkesztése</a:t>
            </a:r>
            <a:endParaRPr kumimoji="0" lang="en-US"/>
          </a:p>
        </p:txBody>
      </p:sp>
      <p:sp>
        <p:nvSpPr>
          <p:cNvPr id="3" name="Szöveg helye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hu-HU" smtClean="0"/>
              <a:t>Mintaszöveg szerkesztése</a:t>
            </a:r>
          </a:p>
        </p:txBody>
      </p:sp>
      <p:sp>
        <p:nvSpPr>
          <p:cNvPr id="4" name="Tartalom helye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extLst/>
          </a:lstStyle>
          <a:p>
            <a:fld id="{5CCCAAEA-2316-47E4-B047-F04B0696042F}" type="datetimeFigureOut">
              <a:rPr lang="hu-HU" smtClean="0"/>
              <a:pPr/>
              <a:t>2012.11.23.</a:t>
            </a:fld>
            <a:endParaRPr lang="hu-HU"/>
          </a:p>
        </p:txBody>
      </p:sp>
      <p:sp>
        <p:nvSpPr>
          <p:cNvPr id="6" name="Élőláb helye 5"/>
          <p:cNvSpPr>
            <a:spLocks noGrp="1"/>
          </p:cNvSpPr>
          <p:nvPr>
            <p:ph type="ftr" sz="quarter" idx="11"/>
          </p:nvPr>
        </p:nvSpPr>
        <p:spPr/>
        <p:txBody>
          <a:bodyPr/>
          <a:lstStyle>
            <a:extLst/>
          </a:lstStyle>
          <a:p>
            <a:endParaRPr lang="hu-HU"/>
          </a:p>
        </p:txBody>
      </p:sp>
      <p:sp>
        <p:nvSpPr>
          <p:cNvPr id="7" name="Dia számának helye 6"/>
          <p:cNvSpPr>
            <a:spLocks noGrp="1"/>
          </p:cNvSpPr>
          <p:nvPr>
            <p:ph type="sldNum" sz="quarter" idx="12"/>
          </p:nvPr>
        </p:nvSpPr>
        <p:spPr/>
        <p:txBody>
          <a:bodyPr/>
          <a:lstStyle>
            <a:extLst/>
          </a:lstStyle>
          <a:p>
            <a:fld id="{25910601-EE68-4600-969E-5AB7D0A8AD02}"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bg>
      <p:bgRef idx="1002">
        <a:schemeClr val="bg2"/>
      </p:bgRef>
    </p:bg>
    <p:spTree>
      <p:nvGrpSpPr>
        <p:cNvPr id="1" name=""/>
        <p:cNvGrpSpPr/>
        <p:nvPr/>
      </p:nvGrpSpPr>
      <p:grpSpPr>
        <a:xfrm>
          <a:off x="0" y="0"/>
          <a:ext cx="0" cy="0"/>
          <a:chOff x="0" y="0"/>
          <a:chExt cx="0" cy="0"/>
        </a:xfrm>
      </p:grpSpPr>
      <p:sp>
        <p:nvSpPr>
          <p:cNvPr id="8" name="Téglalap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Téglalap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Cím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hu-HU" smtClean="0"/>
              <a:t>Mintacím szerkesztése</a:t>
            </a:r>
            <a:endParaRPr kumimoji="0" lang="en-US" dirty="0"/>
          </a:p>
        </p:txBody>
      </p:sp>
      <p:sp>
        <p:nvSpPr>
          <p:cNvPr id="4" name="Szöveg helye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hu-HU" smtClean="0"/>
              <a:t>Mintaszöveg szerkesztése</a:t>
            </a:r>
          </a:p>
        </p:txBody>
      </p:sp>
      <p:sp>
        <p:nvSpPr>
          <p:cNvPr id="5" name="Dátum helye 4"/>
          <p:cNvSpPr>
            <a:spLocks noGrp="1"/>
          </p:cNvSpPr>
          <p:nvPr>
            <p:ph type="dt" sz="half" idx="10"/>
          </p:nvPr>
        </p:nvSpPr>
        <p:spPr/>
        <p:txBody>
          <a:bodyPr/>
          <a:lstStyle>
            <a:extLst/>
          </a:lstStyle>
          <a:p>
            <a:fld id="{5CCCAAEA-2316-47E4-B047-F04B0696042F}" type="datetimeFigureOut">
              <a:rPr lang="hu-HU" smtClean="0"/>
              <a:pPr/>
              <a:t>2012.11.23.</a:t>
            </a:fld>
            <a:endParaRPr lang="hu-HU"/>
          </a:p>
        </p:txBody>
      </p:sp>
      <p:sp>
        <p:nvSpPr>
          <p:cNvPr id="6" name="Élőláb helye 5"/>
          <p:cNvSpPr>
            <a:spLocks noGrp="1"/>
          </p:cNvSpPr>
          <p:nvPr>
            <p:ph type="ftr" sz="quarter" idx="11"/>
          </p:nvPr>
        </p:nvSpPr>
        <p:spPr/>
        <p:txBody>
          <a:bodyPr/>
          <a:lstStyle>
            <a:extLst/>
          </a:lstStyle>
          <a:p>
            <a:endParaRPr lang="hu-HU"/>
          </a:p>
        </p:txBody>
      </p:sp>
      <p:sp>
        <p:nvSpPr>
          <p:cNvPr id="7" name="Dia számának helye 6"/>
          <p:cNvSpPr>
            <a:spLocks noGrp="1"/>
          </p:cNvSpPr>
          <p:nvPr>
            <p:ph type="sldNum" sz="quarter" idx="12"/>
          </p:nvPr>
        </p:nvSpPr>
        <p:spPr/>
        <p:txBody>
          <a:bodyPr/>
          <a:lstStyle>
            <a:extLst/>
          </a:lstStyle>
          <a:p>
            <a:fld id="{25910601-EE68-4600-969E-5AB7D0A8AD02}" type="slidenum">
              <a:rPr lang="hu-HU" smtClean="0"/>
              <a:pPr/>
              <a:t>‹#›</a:t>
            </a:fld>
            <a:endParaRPr lang="hu-HU"/>
          </a:p>
        </p:txBody>
      </p:sp>
      <p:sp>
        <p:nvSpPr>
          <p:cNvPr id="10" name="Kép helye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hu-HU" smtClean="0"/>
              <a:t>Kép beszúrásához kattintson az ikonra</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églalap 8"/>
          <p:cNvSpPr/>
          <p:nvPr/>
        </p:nvSpPr>
        <p:spPr>
          <a:xfrm flipH="1">
            <a:off x="8153400" y="0"/>
            <a:ext cx="990600" cy="6858000"/>
          </a:xfrm>
          <a:prstGeom prst="rect">
            <a:avLst/>
          </a:prstGeom>
          <a:blipFill>
            <a:blip r:embed="rId17"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Cím helye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hu-HU" smtClean="0"/>
              <a:t>Mintacím szerkesztése</a:t>
            </a:r>
            <a:endParaRPr kumimoji="0" lang="en-US"/>
          </a:p>
        </p:txBody>
      </p:sp>
      <p:sp>
        <p:nvSpPr>
          <p:cNvPr id="31" name="Szöveg helye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27" name="Dátum helye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5CCCAAEA-2316-47E4-B047-F04B0696042F}" type="datetimeFigureOut">
              <a:rPr lang="hu-HU" smtClean="0"/>
              <a:pPr/>
              <a:t>2012.11.23.</a:t>
            </a:fld>
            <a:endParaRPr lang="hu-HU"/>
          </a:p>
        </p:txBody>
      </p:sp>
      <p:sp>
        <p:nvSpPr>
          <p:cNvPr id="4" name="Élőláb helye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hu-HU"/>
          </a:p>
        </p:txBody>
      </p:sp>
      <p:sp>
        <p:nvSpPr>
          <p:cNvPr id="16" name="Dia számának helye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5910601-EE68-4600-969E-5AB7D0A8AD02}"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hyperlink" Target="http://htma.hu/masodik/galeria/korogy" TargetMode="External"/><Relationship Id="rId18" Type="http://schemas.openxmlformats.org/officeDocument/2006/relationships/image" Target="../media/image47.jpeg"/><Relationship Id="rId26" Type="http://schemas.openxmlformats.org/officeDocument/2006/relationships/image" Target="../media/image51.jpeg"/><Relationship Id="rId3" Type="http://schemas.openxmlformats.org/officeDocument/2006/relationships/hyperlink" Target="http://htma.hu/masodik/galeria/csuza" TargetMode="External"/><Relationship Id="rId21" Type="http://schemas.openxmlformats.org/officeDocument/2006/relationships/hyperlink" Target="http://htma.hu/masodik/galeria/vardaroc" TargetMode="External"/><Relationship Id="rId7" Type="http://schemas.openxmlformats.org/officeDocument/2006/relationships/hyperlink" Target="http://htma.hu/masodik/galeria/hercegszollos" TargetMode="External"/><Relationship Id="rId12" Type="http://schemas.openxmlformats.org/officeDocument/2006/relationships/image" Target="../media/image44.jpeg"/><Relationship Id="rId17" Type="http://schemas.openxmlformats.org/officeDocument/2006/relationships/hyperlink" Target="http://htma.hu/masodik/galeria/retfalu" TargetMode="External"/><Relationship Id="rId25" Type="http://schemas.openxmlformats.org/officeDocument/2006/relationships/hyperlink" Target="http://htma.hu/masodik/galeria/belye" TargetMode="External"/><Relationship Id="rId2" Type="http://schemas.openxmlformats.org/officeDocument/2006/relationships/image" Target="../media/image39.jpeg"/><Relationship Id="rId16" Type="http://schemas.openxmlformats.org/officeDocument/2006/relationships/image" Target="../media/image46.jpeg"/><Relationship Id="rId20" Type="http://schemas.openxmlformats.org/officeDocument/2006/relationships/image" Target="../media/image48.jpeg"/><Relationship Id="rId29" Type="http://schemas.openxmlformats.org/officeDocument/2006/relationships/hyperlink" Target="http://htma.hu/masodik/galeria/lasko" TargetMode="Externa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hyperlink" Target="http://htma.hu/masodik/galeria/kopacs" TargetMode="External"/><Relationship Id="rId24" Type="http://schemas.openxmlformats.org/officeDocument/2006/relationships/image" Target="../media/image50.jpeg"/><Relationship Id="rId5" Type="http://schemas.openxmlformats.org/officeDocument/2006/relationships/hyperlink" Target="http://htma.hu/masodik/galeria/darazs" TargetMode="External"/><Relationship Id="rId15" Type="http://schemas.openxmlformats.org/officeDocument/2006/relationships/hyperlink" Target="http://htma.hu/masodik/galeria/nagybodolya" TargetMode="External"/><Relationship Id="rId23" Type="http://schemas.openxmlformats.org/officeDocument/2006/relationships/hyperlink" Target="http://htma.hu/masodik/galeria/vorosmart" TargetMode="External"/><Relationship Id="rId28" Type="http://schemas.openxmlformats.org/officeDocument/2006/relationships/image" Target="../media/image53.jpeg"/><Relationship Id="rId10" Type="http://schemas.openxmlformats.org/officeDocument/2006/relationships/image" Target="../media/image43.jpeg"/><Relationship Id="rId19" Type="http://schemas.openxmlformats.org/officeDocument/2006/relationships/hyperlink" Target="http://htma.hu/masodik/galeria/sepse" TargetMode="External"/><Relationship Id="rId31" Type="http://schemas.openxmlformats.org/officeDocument/2006/relationships/image" Target="../media/image55.jpeg"/><Relationship Id="rId4" Type="http://schemas.openxmlformats.org/officeDocument/2006/relationships/image" Target="../media/image40.jpeg"/><Relationship Id="rId9" Type="http://schemas.openxmlformats.org/officeDocument/2006/relationships/hyperlink" Target="http://htma.hu/masodik/galeria/izsep" TargetMode="External"/><Relationship Id="rId14" Type="http://schemas.openxmlformats.org/officeDocument/2006/relationships/image" Target="../media/image45.jpeg"/><Relationship Id="rId22" Type="http://schemas.openxmlformats.org/officeDocument/2006/relationships/image" Target="../media/image49.jpeg"/><Relationship Id="rId27" Type="http://schemas.openxmlformats.org/officeDocument/2006/relationships/image" Target="../media/image52.jpeg"/><Relationship Id="rId30"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www.delihid.eu/wp-content/uploads/2011/08/huhr_eu_logo_hosszu_hu1.jpg" TargetMode="Externa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5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jpe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7.jpeg"/><Relationship Id="rId7" Type="http://schemas.openxmlformats.org/officeDocument/2006/relationships/image" Target="../media/image150.jpe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49.jpeg"/><Relationship Id="rId5" Type="http://schemas.openxmlformats.org/officeDocument/2006/relationships/oleObject" Target="../embeddings/oleObject1.bin"/><Relationship Id="rId4" Type="http://schemas.openxmlformats.org/officeDocument/2006/relationships/image" Target="../media/image148.jpeg"/></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6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6.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23528" y="404664"/>
            <a:ext cx="8640960" cy="3888432"/>
          </a:xfrm>
        </p:spPr>
        <p:txBody>
          <a:bodyPr>
            <a:normAutofit fontScale="90000"/>
          </a:bodyPr>
          <a:lstStyle/>
          <a:p>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2700" dirty="0" smtClean="0"/>
              <a:t>DR. MINORICS TÜNDE</a:t>
            </a:r>
            <a:br>
              <a:rPr lang="hu-HU" sz="2700" dirty="0" smtClean="0"/>
            </a:br>
            <a:r>
              <a:rPr lang="hu-HU" sz="2700" dirty="0" smtClean="0"/>
              <a:t> </a:t>
            </a:r>
            <a:r>
              <a:rPr lang="hu-HU" sz="2000" dirty="0" smtClean="0"/>
              <a:t>etnográfus, egyetemi adjunktus</a:t>
            </a:r>
            <a:r>
              <a:rPr lang="hu-HU" sz="2200" dirty="0" smtClean="0"/>
              <a:t/>
            </a:r>
            <a:br>
              <a:rPr lang="hu-HU" sz="2200" dirty="0" smtClean="0"/>
            </a:br>
            <a:r>
              <a:rPr lang="hu-HU" sz="2000" dirty="0" smtClean="0"/>
              <a:t/>
            </a:r>
            <a:br>
              <a:rPr lang="hu-HU" sz="2000" dirty="0" smtClean="0"/>
            </a:br>
            <a:r>
              <a:rPr lang="hu-HU" sz="2000" dirty="0" smtClean="0"/>
              <a:t>Kulturális Örökség Kutatócsoport vezető </a:t>
            </a:r>
            <a:br>
              <a:rPr lang="hu-HU" sz="2000" dirty="0" smtClean="0"/>
            </a:br>
            <a:r>
              <a:rPr lang="hu-HU" sz="2000" dirty="0" smtClean="0"/>
              <a:t>Felnőttképzési és Emberi Erőforrás Fejlesztési Kar</a:t>
            </a:r>
            <a:br>
              <a:rPr lang="hu-HU" sz="2000" dirty="0" smtClean="0"/>
            </a:br>
            <a:r>
              <a:rPr lang="hu-HU" sz="2000" dirty="0" smtClean="0"/>
              <a:t>PTE, Pécs </a:t>
            </a:r>
            <a:r>
              <a:rPr lang="hu-HU" sz="2400" dirty="0" smtClean="0"/>
              <a:t/>
            </a:r>
            <a:br>
              <a:rPr lang="hu-HU" sz="2400" dirty="0" smtClean="0"/>
            </a:br>
            <a:r>
              <a:rPr lang="hu-HU" sz="2400" dirty="0" smtClean="0"/>
              <a:t/>
            </a:r>
            <a:br>
              <a:rPr lang="hu-HU" sz="2400" dirty="0" smtClean="0"/>
            </a:br>
            <a:r>
              <a:rPr lang="hu-HU" sz="4000" b="1" dirty="0" smtClean="0"/>
              <a:t>Kulturális értékmentés </a:t>
            </a:r>
            <a:br>
              <a:rPr lang="hu-HU" sz="4000" b="1" dirty="0" smtClean="0"/>
            </a:br>
            <a:r>
              <a:rPr lang="hu-HU" sz="4000" b="1" dirty="0" smtClean="0"/>
              <a:t>a </a:t>
            </a:r>
            <a:br>
              <a:rPr lang="hu-HU" sz="4000" b="1" dirty="0" smtClean="0"/>
            </a:br>
            <a:r>
              <a:rPr lang="hu-HU" sz="4000" b="1" dirty="0" smtClean="0"/>
              <a:t>Duna–Dráva térségben </a:t>
            </a:r>
            <a:endParaRPr lang="hu-HU" sz="4000" b="1" dirty="0"/>
          </a:p>
        </p:txBody>
      </p:sp>
      <p:sp>
        <p:nvSpPr>
          <p:cNvPr id="3" name="Alcím 2"/>
          <p:cNvSpPr>
            <a:spLocks noGrp="1"/>
          </p:cNvSpPr>
          <p:nvPr>
            <p:ph type="subTitle" idx="1"/>
          </p:nvPr>
        </p:nvSpPr>
        <p:spPr>
          <a:xfrm>
            <a:off x="2699792" y="4797152"/>
            <a:ext cx="6444208" cy="2060848"/>
          </a:xfrm>
        </p:spPr>
        <p:txBody>
          <a:bodyPr>
            <a:normAutofit fontScale="92500"/>
          </a:bodyPr>
          <a:lstStyle/>
          <a:p>
            <a:r>
              <a:rPr lang="hu-HU" dirty="0" smtClean="0"/>
              <a:t>GENERÁCIÓK DISKURZUSA A REGIONÁLIS TUDOMÁNYRÓL </a:t>
            </a:r>
          </a:p>
          <a:p>
            <a:r>
              <a:rPr lang="hu-HU" dirty="0" smtClean="0"/>
              <a:t> - konferencia </a:t>
            </a:r>
          </a:p>
          <a:p>
            <a:endParaRPr lang="hu-HU" dirty="0" smtClean="0"/>
          </a:p>
          <a:p>
            <a:r>
              <a:rPr lang="hu-HU" dirty="0" smtClean="0"/>
              <a:t>Győr, 2012. november 23. </a:t>
            </a:r>
          </a:p>
          <a:p>
            <a:r>
              <a:rPr lang="hu-HU" dirty="0" smtClean="0"/>
              <a:t>Széchenyi István Egyetem </a:t>
            </a:r>
            <a:endParaRPr lang="hu-H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4800" y="457200"/>
            <a:ext cx="8686800" cy="739552"/>
          </a:xfrm>
        </p:spPr>
        <p:txBody>
          <a:bodyPr>
            <a:normAutofit/>
          </a:bodyPr>
          <a:lstStyle/>
          <a:p>
            <a:pPr algn="ctr"/>
            <a:r>
              <a:rPr lang="hu-HU" dirty="0" smtClean="0"/>
              <a:t>Ormánság</a:t>
            </a:r>
            <a:endParaRPr lang="hu-HU" dirty="0"/>
          </a:p>
        </p:txBody>
      </p:sp>
      <p:sp>
        <p:nvSpPr>
          <p:cNvPr id="3" name="Tartalom helye 2"/>
          <p:cNvSpPr>
            <a:spLocks noGrp="1"/>
          </p:cNvSpPr>
          <p:nvPr>
            <p:ph idx="1"/>
          </p:nvPr>
        </p:nvSpPr>
        <p:spPr>
          <a:xfrm>
            <a:off x="0" y="1196753"/>
            <a:ext cx="8172400" cy="2448272"/>
          </a:xfrm>
        </p:spPr>
        <p:txBody>
          <a:bodyPr>
            <a:normAutofit fontScale="92500" lnSpcReduction="20000"/>
          </a:bodyPr>
          <a:lstStyle/>
          <a:p>
            <a:r>
              <a:rPr lang="hu-HU" sz="3000" dirty="0" smtClean="0"/>
              <a:t>sosem tartozott Magyarország centrum területei közé </a:t>
            </a:r>
          </a:p>
          <a:p>
            <a:r>
              <a:rPr lang="hu-HU" sz="3000" dirty="0" smtClean="0"/>
              <a:t>a fejlődési hullámok mindig megkésve érték el </a:t>
            </a:r>
          </a:p>
          <a:p>
            <a:r>
              <a:rPr lang="hu-HU" sz="3000" dirty="0" smtClean="0"/>
              <a:t>a trianoni határváltozások földrajzi értelemben is egyértelműen perifériára sodorta</a:t>
            </a:r>
          </a:p>
          <a:p>
            <a:pPr>
              <a:buNone/>
            </a:pPr>
            <a:r>
              <a:rPr lang="hu-HU" dirty="0" smtClean="0"/>
              <a:t> </a:t>
            </a:r>
            <a:endParaRPr lang="hu-HU" dirty="0"/>
          </a:p>
        </p:txBody>
      </p:sp>
      <p:pic>
        <p:nvPicPr>
          <p:cNvPr id="4098" name="Picture 2" descr="C:\Users\Tulajdonos\Documents\előadásaim\ormánság\Resize of Kp 058.jpg"/>
          <p:cNvPicPr>
            <a:picLocks noChangeAspect="1" noChangeArrowheads="1"/>
          </p:cNvPicPr>
          <p:nvPr/>
        </p:nvPicPr>
        <p:blipFill>
          <a:blip r:embed="rId2" cstate="print"/>
          <a:srcRect/>
          <a:stretch>
            <a:fillRect/>
          </a:stretch>
        </p:blipFill>
        <p:spPr bwMode="auto">
          <a:xfrm>
            <a:off x="179512" y="3617640"/>
            <a:ext cx="4320480" cy="3240360"/>
          </a:xfrm>
          <a:prstGeom prst="rect">
            <a:avLst/>
          </a:prstGeom>
          <a:noFill/>
        </p:spPr>
      </p:pic>
      <p:pic>
        <p:nvPicPr>
          <p:cNvPr id="4099" name="Picture 3" descr="C:\Users\Tulajdonos\Documents\előadásaim\ormánság\Új mappa\DSC01344.JPG"/>
          <p:cNvPicPr>
            <a:picLocks noChangeAspect="1" noChangeArrowheads="1"/>
          </p:cNvPicPr>
          <p:nvPr/>
        </p:nvPicPr>
        <p:blipFill>
          <a:blip r:embed="rId3" cstate="print"/>
          <a:srcRect/>
          <a:stretch>
            <a:fillRect/>
          </a:stretch>
        </p:blipFill>
        <p:spPr bwMode="auto">
          <a:xfrm>
            <a:off x="4644008" y="3645024"/>
            <a:ext cx="4283968" cy="321297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7239000" cy="156632"/>
          </a:xfrm>
        </p:spPr>
        <p:txBody>
          <a:bodyPr>
            <a:normAutofit fontScale="90000"/>
          </a:bodyPr>
          <a:lstStyle/>
          <a:p>
            <a:endParaRPr lang="hu-HU" dirty="0"/>
          </a:p>
        </p:txBody>
      </p:sp>
      <p:sp>
        <p:nvSpPr>
          <p:cNvPr id="3" name="Tartalom helye 2"/>
          <p:cNvSpPr>
            <a:spLocks noGrp="1"/>
          </p:cNvSpPr>
          <p:nvPr>
            <p:ph idx="1"/>
          </p:nvPr>
        </p:nvSpPr>
        <p:spPr>
          <a:xfrm>
            <a:off x="304800" y="548680"/>
            <a:ext cx="7867600" cy="6309320"/>
          </a:xfrm>
        </p:spPr>
        <p:txBody>
          <a:bodyPr>
            <a:normAutofit fontScale="85000" lnSpcReduction="20000"/>
          </a:bodyPr>
          <a:lstStyle/>
          <a:p>
            <a:r>
              <a:rPr lang="hu-HU" smtClean="0"/>
              <a:t>az ún. határsáv probléma a mai napig megmaradt: még mindig nincs határátkelő a térségben </a:t>
            </a:r>
          </a:p>
          <a:p>
            <a:r>
              <a:rPr lang="hu-HU" smtClean="0"/>
              <a:t>a határ közelsége összekapcsolódott a földrajzi, gazdasági és szociális marginalizációval</a:t>
            </a:r>
          </a:p>
          <a:p>
            <a:r>
              <a:rPr lang="hu-HU" smtClean="0"/>
              <a:t>az innen való menekülés és az ipari centrumok által kialakított szívóerő megbontotta a korábbi évtizedek társadalmi stabilitását</a:t>
            </a:r>
          </a:p>
          <a:p>
            <a:r>
              <a:rPr lang="hu-HU" smtClean="0"/>
              <a:t>a </a:t>
            </a:r>
            <a:r>
              <a:rPr lang="hu-HU" dirty="0" smtClean="0"/>
              <a:t>térség népességének egyharmadát veszítette el </a:t>
            </a:r>
          </a:p>
          <a:p>
            <a:r>
              <a:rPr lang="hu-HU" dirty="0" smtClean="0"/>
              <a:t>az elköltözők stabil anyagi hátérrel új egzisztencia kialakítására vállalkoztak, </a:t>
            </a:r>
          </a:p>
          <a:p>
            <a:r>
              <a:rPr lang="hu-HU" dirty="0" smtClean="0"/>
              <a:t>a megüresedett parasztportákat zömmel olyanok foglalták el, akik csak a megmaradt gazdaság lassú, vagy gyors felélésére voltak képesek.</a:t>
            </a:r>
          </a:p>
          <a:p>
            <a:r>
              <a:rPr lang="hu-HU" dirty="0" smtClean="0"/>
              <a:t>Horvátország küszöbön álló uniós csatlakozása és az igényelhető kohéziós források lehetősége a jövőben a hátrányokból előnyt kovácsolhat. </a:t>
            </a:r>
          </a:p>
          <a:p>
            <a:r>
              <a:rPr lang="hu-HU" dirty="0" smtClean="0"/>
              <a:t>lehetőségként jelenik meg (?) a térség etnikai és kulturális sokszínűsége, mely egyelőre gazdasági és szociokulturális alapú konfliktusok forrása</a:t>
            </a:r>
          </a:p>
          <a:p>
            <a:endParaRPr lang="hu-HU" dirty="0" smtClean="0"/>
          </a:p>
          <a:p>
            <a:pPr>
              <a:buNone/>
            </a:pPr>
            <a:endParaRPr lang="hu-HU" dirty="0" smtClean="0"/>
          </a:p>
          <a:p>
            <a:endParaRPr lang="hu-H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14338" name="Picture 2" descr="C:\Users\Tulajdonos\Documents\előadásaim\ormánság\Új mappa\DSC01409.JPG"/>
          <p:cNvPicPr>
            <a:picLocks noGrp="1" noChangeAspect="1" noChangeArrowheads="1"/>
          </p:cNvPicPr>
          <p:nvPr>
            <p:ph idx="1"/>
          </p:nvPr>
        </p:nvPicPr>
        <p:blipFill>
          <a:blip r:embed="rId2" cstate="print"/>
          <a:srcRect/>
          <a:stretch>
            <a:fillRect/>
          </a:stretch>
        </p:blipFill>
        <p:spPr bwMode="auto">
          <a:xfrm>
            <a:off x="0" y="0"/>
            <a:ext cx="9141784" cy="6856338"/>
          </a:xfrm>
          <a:prstGeom prst="rect">
            <a:avLst/>
          </a:prstGeom>
          <a:noFill/>
        </p:spPr>
      </p:pic>
      <p:pic>
        <p:nvPicPr>
          <p:cNvPr id="4" name="Picture 2" descr="C:\Users\Tulajdonos\Documents\előadásaim\ormánság\Új mappa\DSC01419.JPG"/>
          <p:cNvPicPr>
            <a:picLocks noChangeAspect="1" noChangeArrowheads="1"/>
          </p:cNvPicPr>
          <p:nvPr/>
        </p:nvPicPr>
        <p:blipFill>
          <a:blip r:embed="rId3" cstate="print"/>
          <a:srcRect/>
          <a:stretch>
            <a:fillRect/>
          </a:stretch>
        </p:blipFill>
        <p:spPr bwMode="auto">
          <a:xfrm>
            <a:off x="0" y="0"/>
            <a:ext cx="3225635" cy="2419226"/>
          </a:xfrm>
          <a:prstGeom prst="rect">
            <a:avLst/>
          </a:prstGeom>
          <a:noFill/>
        </p:spPr>
      </p:pic>
      <p:pic>
        <p:nvPicPr>
          <p:cNvPr id="5" name="Picture 2" descr="C:\Users\Tulajdonos\Documents\előadásaim\ormánság\Új mappa\DSC01408.JPG"/>
          <p:cNvPicPr>
            <a:picLocks noChangeAspect="1" noChangeArrowheads="1"/>
          </p:cNvPicPr>
          <p:nvPr/>
        </p:nvPicPr>
        <p:blipFill>
          <a:blip r:embed="rId4" cstate="print"/>
          <a:srcRect/>
          <a:stretch>
            <a:fillRect/>
          </a:stretch>
        </p:blipFill>
        <p:spPr bwMode="auto">
          <a:xfrm>
            <a:off x="0" y="4924828"/>
            <a:ext cx="2577563" cy="1933172"/>
          </a:xfrm>
          <a:prstGeom prst="rect">
            <a:avLst/>
          </a:prstGeom>
          <a:noFill/>
        </p:spPr>
      </p:pic>
      <p:pic>
        <p:nvPicPr>
          <p:cNvPr id="6" name="Picture 2" descr="C:\Users\Tulajdonos\Documents\előadásaim\ormánság\Új mappa\DSC01420.JPG"/>
          <p:cNvPicPr>
            <a:picLocks noChangeAspect="1" noChangeArrowheads="1"/>
          </p:cNvPicPr>
          <p:nvPr/>
        </p:nvPicPr>
        <p:blipFill>
          <a:blip r:embed="rId5" cstate="print"/>
          <a:srcRect/>
          <a:stretch>
            <a:fillRect/>
          </a:stretch>
        </p:blipFill>
        <p:spPr bwMode="auto">
          <a:xfrm>
            <a:off x="3635896" y="5068844"/>
            <a:ext cx="2385541" cy="178915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5076056" cy="2708920"/>
          </a:xfrm>
        </p:spPr>
        <p:txBody>
          <a:bodyPr>
            <a:noAutofit/>
          </a:bodyPr>
          <a:lstStyle/>
          <a:p>
            <a:r>
              <a:rPr lang="hu-HU" sz="2000" dirty="0" smtClean="0"/>
              <a:t>Dél-Baranya </a:t>
            </a:r>
            <a:r>
              <a:rPr lang="hu-HU" sz="2000" dirty="0" smtClean="0"/>
              <a:t>halmozottan hátrányos helyzetű településcsoportja </a:t>
            </a:r>
            <a:br>
              <a:rPr lang="hu-HU" sz="2000" dirty="0" smtClean="0"/>
            </a:br>
            <a:r>
              <a:rPr lang="hu-HU" sz="2000" dirty="0" smtClean="0"/>
              <a:t>(41 település társadalmi-gazdasági és infrastrukturális szempontból eleve elmaradott település</a:t>
            </a:r>
            <a:r>
              <a:rPr lang="hu-HU" sz="2000" dirty="0" smtClean="0"/>
              <a:t>)</a:t>
            </a:r>
            <a:br>
              <a:rPr lang="hu-HU" sz="2000" dirty="0" smtClean="0"/>
            </a:br>
            <a:r>
              <a:rPr lang="hu-HU" sz="2000" dirty="0" smtClean="0"/>
              <a:t/>
            </a:r>
            <a:br>
              <a:rPr lang="hu-HU" sz="2000" dirty="0" smtClean="0"/>
            </a:br>
            <a:endParaRPr lang="hu-HU" sz="2000" dirty="0"/>
          </a:p>
        </p:txBody>
      </p:sp>
      <p:sp>
        <p:nvSpPr>
          <p:cNvPr id="3" name="Tartalom helye 2"/>
          <p:cNvSpPr>
            <a:spLocks noGrp="1"/>
          </p:cNvSpPr>
          <p:nvPr>
            <p:ph idx="1"/>
          </p:nvPr>
        </p:nvSpPr>
        <p:spPr>
          <a:xfrm>
            <a:off x="0" y="2276872"/>
            <a:ext cx="8244408" cy="4581128"/>
          </a:xfrm>
        </p:spPr>
        <p:txBody>
          <a:bodyPr>
            <a:normAutofit fontScale="70000" lnSpcReduction="20000"/>
          </a:bodyPr>
          <a:lstStyle/>
          <a:p>
            <a:pPr>
              <a:buNone/>
            </a:pPr>
            <a:r>
              <a:rPr lang="hu-HU" dirty="0" smtClean="0"/>
              <a:t>Határon átnyúló dimenzió</a:t>
            </a:r>
          </a:p>
          <a:p>
            <a:r>
              <a:rPr lang="hu-HU" dirty="0" smtClean="0"/>
              <a:t>Az államhatár túloldalán, a horvátországi területén ugyanilyen kedvezőtlen folyamatok, tendenciák érvényesültek</a:t>
            </a:r>
          </a:p>
          <a:p>
            <a:r>
              <a:rPr lang="hu-HU" dirty="0" smtClean="0"/>
              <a:t>Táji-természeti: rossz birtokviszonyok, rossz vízgazdálkodási rendszer, mozaikos tájszerkezet átalakítása, leromlott talaj, csökkent </a:t>
            </a:r>
            <a:r>
              <a:rPr lang="hu-HU" dirty="0" err="1" smtClean="0"/>
              <a:t>biodiverzitás</a:t>
            </a:r>
            <a:r>
              <a:rPr lang="hu-HU" dirty="0" smtClean="0"/>
              <a:t>, hibás vadkár-vadvédelem </a:t>
            </a:r>
          </a:p>
          <a:p>
            <a:r>
              <a:rPr lang="hu-HU" dirty="0" smtClean="0"/>
              <a:t>Gazdálkodás: vegyszer alapú, megszakított kőrfolyamatok, iparszerű technológia, feldolgozás hiánya, rossz erdőgazdálkodás, tájidegen megművelés (túl sok szántó), táj- és őshonos fajták kiszorulása</a:t>
            </a:r>
          </a:p>
          <a:p>
            <a:r>
              <a:rPr lang="hu-HU" dirty="0" smtClean="0"/>
              <a:t>Emberi tényezők: „önkéntes függőség”, önellátás hiánya, falusi gyökerek hiánya, többgenerációs munkanélküliség, nincs önkéntes normakövetés, szétesett családok, jogok és kötelességek elhalványulása, elöregedés, értelmiség és helyi rendvédelem hiánya, műveletlenség, kultúravesztés, tájidegen fogyasztás, jogszabályi háttér, roma helyzet, közösségi események hiánya,önkormányzatok kényszerei, felelőssége, pazarlása, térségi határok tisztázatlansága, rossz közbiztonság, közlekedés, </a:t>
            </a:r>
          </a:p>
          <a:p>
            <a:r>
              <a:rPr lang="hu-HU" dirty="0" smtClean="0"/>
              <a:t>Célszerűség a közös gondolkodás a Dráva mindkét oldalán, egyfajta </a:t>
            </a:r>
            <a:r>
              <a:rPr lang="hu-HU" b="1" dirty="0" smtClean="0"/>
              <a:t>tükör-program</a:t>
            </a:r>
            <a:r>
              <a:rPr lang="hu-HU" dirty="0" smtClean="0"/>
              <a:t> kerüljön kidolgozásra és megvalósításra.</a:t>
            </a:r>
          </a:p>
          <a:p>
            <a:endParaRPr lang="hu-HU" dirty="0"/>
          </a:p>
        </p:txBody>
      </p:sp>
      <p:pic>
        <p:nvPicPr>
          <p:cNvPr id="5" name="Picture 4" descr="C:\Users\Tulajdonos\Documents\előadásaim\ormánság\Új mappa\Új mappa\DSC01428.JPG"/>
          <p:cNvPicPr>
            <a:picLocks noChangeAspect="1" noChangeArrowheads="1"/>
          </p:cNvPicPr>
          <p:nvPr/>
        </p:nvPicPr>
        <p:blipFill>
          <a:blip r:embed="rId2" cstate="print"/>
          <a:srcRect/>
          <a:stretch>
            <a:fillRect/>
          </a:stretch>
        </p:blipFill>
        <p:spPr bwMode="auto">
          <a:xfrm>
            <a:off x="4860032" y="0"/>
            <a:ext cx="2483768" cy="1862826"/>
          </a:xfrm>
          <a:prstGeom prst="rect">
            <a:avLst/>
          </a:prstGeom>
          <a:noFill/>
        </p:spPr>
      </p:pic>
      <p:pic>
        <p:nvPicPr>
          <p:cNvPr id="6" name="Picture 2" descr="C:\Users\Tulajdonos\Documents\előadásaim\ormánság\Új mappa\DSC01398.JPG"/>
          <p:cNvPicPr>
            <a:picLocks noChangeAspect="1" noChangeArrowheads="1"/>
          </p:cNvPicPr>
          <p:nvPr/>
        </p:nvPicPr>
        <p:blipFill>
          <a:blip r:embed="rId3" cstate="print"/>
          <a:srcRect/>
          <a:stretch>
            <a:fillRect/>
          </a:stretch>
        </p:blipFill>
        <p:spPr bwMode="auto">
          <a:xfrm>
            <a:off x="6876256" y="1124743"/>
            <a:ext cx="2267744" cy="170080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4800" y="457200"/>
            <a:ext cx="7723584" cy="1243608"/>
          </a:xfrm>
        </p:spPr>
        <p:txBody>
          <a:bodyPr>
            <a:normAutofit fontScale="90000"/>
          </a:bodyPr>
          <a:lstStyle/>
          <a:p>
            <a:pPr algn="ctr"/>
            <a:r>
              <a:rPr lang="hu-HU" b="1" dirty="0" smtClean="0"/>
              <a:t/>
            </a:r>
            <a:br>
              <a:rPr lang="hu-HU" b="1" dirty="0" smtClean="0"/>
            </a:br>
            <a:r>
              <a:rPr lang="hu-HU" dirty="0" smtClean="0"/>
              <a:t/>
            </a:r>
            <a:br>
              <a:rPr lang="hu-HU" dirty="0" smtClean="0"/>
            </a:br>
            <a:r>
              <a:rPr lang="hu-HU" b="1" dirty="0" smtClean="0"/>
              <a:t>Ormánsági falvak építészeti rehabilitációja Phare program </a:t>
            </a:r>
            <a:endParaRPr lang="hu-HU" dirty="0"/>
          </a:p>
        </p:txBody>
      </p:sp>
      <p:sp>
        <p:nvSpPr>
          <p:cNvPr id="3" name="Tartalom helye 2"/>
          <p:cNvSpPr>
            <a:spLocks noGrp="1"/>
          </p:cNvSpPr>
          <p:nvPr>
            <p:ph idx="1"/>
          </p:nvPr>
        </p:nvSpPr>
        <p:spPr>
          <a:xfrm>
            <a:off x="304800" y="1554162"/>
            <a:ext cx="7507560" cy="5303838"/>
          </a:xfrm>
        </p:spPr>
        <p:txBody>
          <a:bodyPr>
            <a:normAutofit fontScale="92500"/>
          </a:bodyPr>
          <a:lstStyle/>
          <a:p>
            <a:r>
              <a:rPr lang="hu-HU" dirty="0" smtClean="0"/>
              <a:t> </a:t>
            </a:r>
            <a:r>
              <a:rPr lang="hu-HU" b="1" dirty="0" smtClean="0"/>
              <a:t>A programban részt vevő 10 település:</a:t>
            </a:r>
            <a:r>
              <a:rPr lang="hu-HU" dirty="0" smtClean="0"/>
              <a:t> Hirics, Lúzsok, Kórós, Sámod, Kisszentmárton, Cún, Drávapiski, Kovácshida, Ipacsfa, Drávacsehi. </a:t>
            </a:r>
          </a:p>
          <a:p>
            <a:r>
              <a:rPr lang="hu-HU" dirty="0" smtClean="0"/>
              <a:t>A falvak egy része rendezetlen, ápolatlan, alkalmatlan a falusi turizmusra. </a:t>
            </a:r>
          </a:p>
          <a:p>
            <a:r>
              <a:rPr lang="hu-HU" dirty="0" smtClean="0"/>
              <a:t>A térség építészeti értékekben igen gazdag</a:t>
            </a:r>
            <a:r>
              <a:rPr lang="hu-HU" b="1" dirty="0" smtClean="0"/>
              <a:t>, a területen közel félszáz védett épület</a:t>
            </a:r>
            <a:r>
              <a:rPr lang="hu-HU" dirty="0" smtClean="0"/>
              <a:t>, több mint </a:t>
            </a:r>
            <a:r>
              <a:rPr lang="hu-HU" b="1" dirty="0" smtClean="0"/>
              <a:t>harminc templom és kápolna van</a:t>
            </a:r>
            <a:r>
              <a:rPr lang="hu-HU" dirty="0" smtClean="0"/>
              <a:t>, valamint a vidékre jellemző </a:t>
            </a:r>
            <a:r>
              <a:rPr lang="hu-HU" b="1" dirty="0" err="1" smtClean="0"/>
              <a:t>talpasházas</a:t>
            </a:r>
            <a:r>
              <a:rPr lang="hu-HU" b="1" dirty="0" smtClean="0"/>
              <a:t> utcasorok</a:t>
            </a:r>
            <a:r>
              <a:rPr lang="hu-HU" dirty="0" smtClean="0"/>
              <a:t>. </a:t>
            </a:r>
          </a:p>
          <a:p>
            <a:r>
              <a:rPr lang="hu-HU" dirty="0" smtClean="0"/>
              <a:t>A népi építészet emlékművei az emberek és a természet közötti harmóniát mutatják. </a:t>
            </a:r>
            <a:br>
              <a:rPr lang="hu-HU" dirty="0" smtClean="0"/>
            </a:br>
            <a:endParaRPr lang="hu-H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5698976" cy="876712"/>
          </a:xfrm>
        </p:spPr>
        <p:txBody>
          <a:bodyPr>
            <a:normAutofit fontScale="90000"/>
          </a:bodyPr>
          <a:lstStyle/>
          <a:p>
            <a:r>
              <a:rPr lang="hu-HU" b="1" i="1" dirty="0" smtClean="0"/>
              <a:t>AZ ORMÁNSÁG ÉPÍTÉSZETE</a:t>
            </a:r>
            <a:endParaRPr lang="hu-HU" dirty="0"/>
          </a:p>
        </p:txBody>
      </p:sp>
      <p:sp>
        <p:nvSpPr>
          <p:cNvPr id="3" name="Tartalom helye 2"/>
          <p:cNvSpPr>
            <a:spLocks noGrp="1"/>
          </p:cNvSpPr>
          <p:nvPr>
            <p:ph idx="1"/>
          </p:nvPr>
        </p:nvSpPr>
        <p:spPr>
          <a:xfrm>
            <a:off x="304800" y="1340768"/>
            <a:ext cx="5923384" cy="5517232"/>
          </a:xfrm>
        </p:spPr>
        <p:txBody>
          <a:bodyPr>
            <a:normAutofit fontScale="77500" lnSpcReduction="20000"/>
          </a:bodyPr>
          <a:lstStyle/>
          <a:p>
            <a:r>
              <a:rPr lang="hu-HU" dirty="0" smtClean="0"/>
              <a:t>a hely, ahol a természetnek a legkisebb az ellenállásra, a legkevésbé van kitéve a természeti csapásoknak</a:t>
            </a:r>
          </a:p>
          <a:p>
            <a:r>
              <a:rPr lang="hu-HU" dirty="0" smtClean="0"/>
              <a:t>ez a Dráva áradása</a:t>
            </a:r>
          </a:p>
          <a:p>
            <a:r>
              <a:rPr lang="hu-HU" dirty="0" smtClean="0"/>
              <a:t>az első települések helyének a dombokat választották</a:t>
            </a:r>
          </a:p>
          <a:p>
            <a:r>
              <a:rPr lang="hu-HU" dirty="0" smtClean="0"/>
              <a:t>a lakóépületek alaprajzi rendszere teljesen megegyezik az általános magyar típus törvényszerűségeivel</a:t>
            </a:r>
          </a:p>
          <a:p>
            <a:r>
              <a:rPr lang="hu-HU" dirty="0" smtClean="0"/>
              <a:t>részleteiben és részeiben sok egyéni és változatos szépséget mutatnak ezek a házak, de az épületek összessége két teljesen önálló épületfajtára bomlik: </a:t>
            </a:r>
          </a:p>
          <a:p>
            <a:r>
              <a:rPr lang="hu-HU" dirty="0" smtClean="0"/>
              <a:t>a lágy körvonalú fából szerkesztett és a merevebb, korszerűbb téglából épült</a:t>
            </a:r>
          </a:p>
          <a:p>
            <a:r>
              <a:rPr lang="hu-HU" dirty="0" smtClean="0"/>
              <a:t>a </a:t>
            </a:r>
            <a:r>
              <a:rPr lang="hu-HU" dirty="0" err="1" smtClean="0"/>
              <a:t>talpasház</a:t>
            </a:r>
            <a:r>
              <a:rPr lang="hu-HU" dirty="0" smtClean="0"/>
              <a:t> egyedüli rokona és hasonmása a középkori magyar házépítésnek.</a:t>
            </a:r>
            <a:br>
              <a:rPr lang="hu-HU" dirty="0" smtClean="0"/>
            </a:br>
            <a:r>
              <a:rPr lang="hu-HU" dirty="0" smtClean="0"/>
              <a:t/>
            </a:r>
            <a:br>
              <a:rPr lang="hu-HU" dirty="0" smtClean="0"/>
            </a:br>
            <a:endParaRPr lang="hu-HU" dirty="0" smtClean="0"/>
          </a:p>
          <a:p>
            <a:endParaRPr lang="hu-HU" dirty="0" smtClean="0"/>
          </a:p>
          <a:p>
            <a:endParaRPr lang="hu-HU" dirty="0"/>
          </a:p>
        </p:txBody>
      </p:sp>
      <p:pic>
        <p:nvPicPr>
          <p:cNvPr id="4" name="Picture 2" descr="C:\Users\Tulajdonos\Documents\előadásaim\ormánság\Új mappa\Új mappa\DSC01430.JPG"/>
          <p:cNvPicPr>
            <a:picLocks noChangeAspect="1" noChangeArrowheads="1"/>
          </p:cNvPicPr>
          <p:nvPr/>
        </p:nvPicPr>
        <p:blipFill>
          <a:blip r:embed="rId2" cstate="print"/>
          <a:srcRect/>
          <a:stretch>
            <a:fillRect/>
          </a:stretch>
        </p:blipFill>
        <p:spPr bwMode="auto">
          <a:xfrm>
            <a:off x="6300193" y="0"/>
            <a:ext cx="2843808" cy="2132856"/>
          </a:xfrm>
          <a:prstGeom prst="rect">
            <a:avLst/>
          </a:prstGeom>
          <a:noFill/>
        </p:spPr>
      </p:pic>
      <p:pic>
        <p:nvPicPr>
          <p:cNvPr id="5" name="Kép 4" descr="http://www.portaspeciosa.hu/1999/3.jpg"/>
          <p:cNvPicPr/>
          <p:nvPr/>
        </p:nvPicPr>
        <p:blipFill>
          <a:blip r:embed="rId3" cstate="print"/>
          <a:srcRect/>
          <a:stretch>
            <a:fillRect/>
          </a:stretch>
        </p:blipFill>
        <p:spPr bwMode="auto">
          <a:xfrm>
            <a:off x="6300192" y="2132856"/>
            <a:ext cx="2843808" cy="2348880"/>
          </a:xfrm>
          <a:prstGeom prst="rect">
            <a:avLst/>
          </a:prstGeom>
          <a:noFill/>
          <a:ln w="9525">
            <a:noFill/>
            <a:miter lim="800000"/>
            <a:headEnd/>
            <a:tailEnd/>
          </a:ln>
        </p:spPr>
      </p:pic>
      <p:pic>
        <p:nvPicPr>
          <p:cNvPr id="6" name="Tartalom helye 3" descr="http://www.portaspeciosa.hu/1999/2.jpg"/>
          <p:cNvPicPr>
            <a:picLocks/>
          </p:cNvPicPr>
          <p:nvPr/>
        </p:nvPicPr>
        <p:blipFill>
          <a:blip r:embed="rId4" cstate="print"/>
          <a:srcRect/>
          <a:stretch>
            <a:fillRect/>
          </a:stretch>
        </p:blipFill>
        <p:spPr bwMode="auto">
          <a:xfrm>
            <a:off x="6300192" y="4509120"/>
            <a:ext cx="2843808" cy="23488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916832"/>
            <a:ext cx="7239000" cy="792088"/>
          </a:xfrm>
        </p:spPr>
        <p:txBody>
          <a:bodyPr>
            <a:normAutofit fontScale="90000"/>
          </a:bodyPr>
          <a:lstStyle/>
          <a:p>
            <a:pPr algn="ctr"/>
            <a:r>
              <a:rPr lang="hu-HU" i="1" dirty="0" smtClean="0"/>
              <a:t>Építészeti </a:t>
            </a:r>
            <a:br>
              <a:rPr lang="hu-HU" i="1" dirty="0" smtClean="0"/>
            </a:br>
            <a:r>
              <a:rPr lang="hu-HU" i="1" dirty="0" smtClean="0"/>
              <a:t>rekonstrukciók</a:t>
            </a:r>
            <a:r>
              <a:rPr lang="hu-HU" dirty="0" smtClean="0"/>
              <a:t>:</a:t>
            </a:r>
            <a:endParaRPr lang="hu-HU" dirty="0"/>
          </a:p>
        </p:txBody>
      </p:sp>
      <p:sp>
        <p:nvSpPr>
          <p:cNvPr id="3" name="Tartalom helye 2"/>
          <p:cNvSpPr>
            <a:spLocks noGrp="1"/>
          </p:cNvSpPr>
          <p:nvPr>
            <p:ph idx="1"/>
          </p:nvPr>
        </p:nvSpPr>
        <p:spPr>
          <a:xfrm>
            <a:off x="0" y="2780928"/>
            <a:ext cx="8100392" cy="4077072"/>
          </a:xfrm>
        </p:spPr>
        <p:txBody>
          <a:bodyPr>
            <a:normAutofit fontScale="70000" lnSpcReduction="20000"/>
          </a:bodyPr>
          <a:lstStyle/>
          <a:p>
            <a:r>
              <a:rPr lang="hu-HU" dirty="0" smtClean="0"/>
              <a:t>A projekt legnagyobb részét ez az </a:t>
            </a:r>
            <a:r>
              <a:rPr lang="hu-HU" dirty="0" err="1" smtClean="0"/>
              <a:t>alprojekt</a:t>
            </a:r>
            <a:r>
              <a:rPr lang="hu-HU" dirty="0" smtClean="0"/>
              <a:t> jelentette</a:t>
            </a:r>
          </a:p>
          <a:p>
            <a:r>
              <a:rPr lang="hu-HU" dirty="0" smtClean="0"/>
              <a:t>5 templomot, 1 parókiát, 1 tájházat és </a:t>
            </a:r>
            <a:r>
              <a:rPr lang="hu-HU" b="1" dirty="0" smtClean="0"/>
              <a:t>255 lakóházat terveztek felújítani.</a:t>
            </a:r>
          </a:p>
          <a:p>
            <a:r>
              <a:rPr lang="hu-HU" dirty="0" smtClean="0"/>
              <a:t>Elsősorban a külső faluképre koncentráltak, mivel az ormánsági falvak külső megjelenése igen fontos tényezője az adott terület fejlődési pályára állításának. </a:t>
            </a:r>
          </a:p>
          <a:p>
            <a:r>
              <a:rPr lang="hu-HU" dirty="0" smtClean="0"/>
              <a:t>Cél az értékes épületek megőrzése mellett -, hogy a munkálatokba </a:t>
            </a:r>
            <a:r>
              <a:rPr lang="hu-HU" b="1" dirty="0" smtClean="0"/>
              <a:t>bevonják a települések helyi erőforrásait, vagyis a helyben élők alakítsák át saját lakóhelyüket, környezetüket</a:t>
            </a:r>
            <a:r>
              <a:rPr lang="hu-HU" dirty="0" smtClean="0"/>
              <a:t>.</a:t>
            </a:r>
          </a:p>
          <a:p>
            <a:r>
              <a:rPr lang="hu-HU" dirty="0" smtClean="0"/>
              <a:t> A közösségi munkát a helyi polgármesterek és a közösségi élet képviselői szervezték és irányították volna.</a:t>
            </a:r>
          </a:p>
          <a:p>
            <a:r>
              <a:rPr lang="hu-HU" dirty="0" smtClean="0"/>
              <a:t>Kiderült azonban, hogy az EU Phare programja nem képes kezelni az efféle kezdeményezéseket, és nincs lehetőség a helyi munkaerő bevonására. </a:t>
            </a:r>
            <a:br>
              <a:rPr lang="hu-HU" dirty="0" smtClean="0"/>
            </a:br>
            <a:endParaRPr lang="hu-HU" dirty="0"/>
          </a:p>
        </p:txBody>
      </p:sp>
      <p:pic>
        <p:nvPicPr>
          <p:cNvPr id="4" name="Picture 3" descr="C:\Users\Tulajdonos\Documents\előadásaim\ormánság\Új mappa\Új mappa\DSC01432.JPG"/>
          <p:cNvPicPr>
            <a:picLocks noChangeAspect="1" noChangeArrowheads="1"/>
          </p:cNvPicPr>
          <p:nvPr/>
        </p:nvPicPr>
        <p:blipFill>
          <a:blip r:embed="rId2" cstate="print"/>
          <a:srcRect/>
          <a:stretch>
            <a:fillRect/>
          </a:stretch>
        </p:blipFill>
        <p:spPr bwMode="auto">
          <a:xfrm>
            <a:off x="0" y="0"/>
            <a:ext cx="2771800" cy="2078850"/>
          </a:xfrm>
          <a:prstGeom prst="rect">
            <a:avLst/>
          </a:prstGeom>
          <a:noFill/>
        </p:spPr>
      </p:pic>
      <p:pic>
        <p:nvPicPr>
          <p:cNvPr id="5" name="Picture 2" descr="C:\Users\Tulajdonos\Documents\előadásaim\ormánság\Új mappa\DSC01418.JPG"/>
          <p:cNvPicPr>
            <a:picLocks noChangeAspect="1" noChangeArrowheads="1"/>
          </p:cNvPicPr>
          <p:nvPr/>
        </p:nvPicPr>
        <p:blipFill>
          <a:blip r:embed="rId3" cstate="print"/>
          <a:srcRect/>
          <a:stretch>
            <a:fillRect/>
          </a:stretch>
        </p:blipFill>
        <p:spPr bwMode="auto">
          <a:xfrm>
            <a:off x="6012160" y="0"/>
            <a:ext cx="3131840" cy="234888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0" y="332656"/>
            <a:ext cx="8686800" cy="838200"/>
          </a:xfrm>
        </p:spPr>
        <p:txBody>
          <a:bodyPr>
            <a:noAutofit/>
          </a:bodyPr>
          <a:lstStyle/>
          <a:p>
            <a:pPr algn="ctr"/>
            <a:r>
              <a:rPr lang="hu-HU" sz="2800" b="1" dirty="0" smtClean="0"/>
              <a:t>A „Gondoskodó falu” c. projekt megvalósítása (2007 – 2010)</a:t>
            </a:r>
            <a:endParaRPr lang="hu-HU" sz="2800" dirty="0"/>
          </a:p>
        </p:txBody>
      </p:sp>
      <p:sp>
        <p:nvSpPr>
          <p:cNvPr id="3" name="Tartalom helye 2"/>
          <p:cNvSpPr>
            <a:spLocks noGrp="1"/>
          </p:cNvSpPr>
          <p:nvPr>
            <p:ph idx="1"/>
          </p:nvPr>
        </p:nvSpPr>
        <p:spPr>
          <a:xfrm>
            <a:off x="0" y="1340768"/>
            <a:ext cx="8028384" cy="2664296"/>
          </a:xfrm>
        </p:spPr>
        <p:txBody>
          <a:bodyPr>
            <a:normAutofit fontScale="92500" lnSpcReduction="20000"/>
          </a:bodyPr>
          <a:lstStyle/>
          <a:p>
            <a:pPr>
              <a:buNone/>
            </a:pPr>
            <a:r>
              <a:rPr lang="hu-HU" dirty="0" smtClean="0"/>
              <a:t>4 települést érintő szociológiai vizsgálat:</a:t>
            </a:r>
          </a:p>
          <a:p>
            <a:r>
              <a:rPr lang="hu-HU" dirty="0" smtClean="0"/>
              <a:t>lakás-és életkörülményekről, </a:t>
            </a:r>
          </a:p>
          <a:p>
            <a:r>
              <a:rPr lang="hu-HU" dirty="0" smtClean="0"/>
              <a:t>a jövedelmi viszonyokról</a:t>
            </a:r>
          </a:p>
          <a:p>
            <a:r>
              <a:rPr lang="hu-HU" dirty="0" smtClean="0"/>
              <a:t>Erőforrások feltérképezése, (lakosság képzettsége, munkatapasztalata, háztáji és önkormányzati földterületek nagysága, minősége, stb.)  amelyek alapját jelenthetik  a hosszabb távra szóló fejlesztési programoknak.</a:t>
            </a:r>
          </a:p>
          <a:p>
            <a:endParaRPr lang="hu-HU" dirty="0"/>
          </a:p>
        </p:txBody>
      </p:sp>
      <p:pic>
        <p:nvPicPr>
          <p:cNvPr id="4" name="Picture 2" descr="C:\Users\Tulajdonos\Documents\előadásaim\ormánság\image.php.jpg"/>
          <p:cNvPicPr>
            <a:picLocks noChangeAspect="1" noChangeArrowheads="1"/>
          </p:cNvPicPr>
          <p:nvPr/>
        </p:nvPicPr>
        <p:blipFill>
          <a:blip r:embed="rId2" cstate="print"/>
          <a:srcRect/>
          <a:stretch>
            <a:fillRect/>
          </a:stretch>
        </p:blipFill>
        <p:spPr bwMode="auto">
          <a:xfrm>
            <a:off x="3995935" y="3645025"/>
            <a:ext cx="4831543" cy="321297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7499176" cy="836712"/>
          </a:xfrm>
        </p:spPr>
        <p:txBody>
          <a:bodyPr>
            <a:normAutofit/>
          </a:bodyPr>
          <a:lstStyle/>
          <a:p>
            <a:pPr algn="ctr"/>
            <a:r>
              <a:rPr lang="hu-HU" dirty="0" smtClean="0"/>
              <a:t>Az Ős-Dráva program</a:t>
            </a:r>
            <a:endParaRPr lang="hu-HU" dirty="0"/>
          </a:p>
        </p:txBody>
      </p:sp>
      <p:sp>
        <p:nvSpPr>
          <p:cNvPr id="3" name="Tartalom helye 2"/>
          <p:cNvSpPr>
            <a:spLocks noGrp="1"/>
          </p:cNvSpPr>
          <p:nvPr>
            <p:ph idx="1"/>
          </p:nvPr>
        </p:nvSpPr>
        <p:spPr>
          <a:xfrm>
            <a:off x="457200" y="980728"/>
            <a:ext cx="8229600" cy="5343872"/>
          </a:xfrm>
        </p:spPr>
        <p:txBody>
          <a:bodyPr/>
          <a:lstStyle/>
          <a:p>
            <a:r>
              <a:rPr lang="hu-HU" dirty="0" smtClean="0"/>
              <a:t>komplex, ugyanakkor kísérleti jellegű területfejlesztési program, </a:t>
            </a:r>
          </a:p>
          <a:p>
            <a:r>
              <a:rPr lang="hu-HU" dirty="0" smtClean="0"/>
              <a:t>amely sikere esetén nemzetközi léptékben is modell-értékű lehet.</a:t>
            </a:r>
            <a:endParaRPr lang="hu-HU" dirty="0"/>
          </a:p>
        </p:txBody>
      </p:sp>
      <p:pic>
        <p:nvPicPr>
          <p:cNvPr id="33794" name="Picture 2" descr="http://www.osdrava.hu/images/cikkek/terulet.jpg"/>
          <p:cNvPicPr>
            <a:picLocks noChangeAspect="1" noChangeArrowheads="1"/>
          </p:cNvPicPr>
          <p:nvPr/>
        </p:nvPicPr>
        <p:blipFill>
          <a:blip r:embed="rId2" cstate="print"/>
          <a:srcRect/>
          <a:stretch>
            <a:fillRect/>
          </a:stretch>
        </p:blipFill>
        <p:spPr bwMode="auto">
          <a:xfrm>
            <a:off x="0" y="2749590"/>
            <a:ext cx="8172400" cy="410841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5554960" cy="804704"/>
          </a:xfrm>
        </p:spPr>
        <p:txBody>
          <a:bodyPr/>
          <a:lstStyle/>
          <a:p>
            <a:r>
              <a:rPr lang="hu-HU" dirty="0" err="1" smtClean="0"/>
              <a:t>Ős-dráva</a:t>
            </a:r>
            <a:endParaRPr lang="hu-HU" dirty="0"/>
          </a:p>
        </p:txBody>
      </p:sp>
      <p:sp>
        <p:nvSpPr>
          <p:cNvPr id="3" name="Tartalom helye 2"/>
          <p:cNvSpPr>
            <a:spLocks noGrp="1"/>
          </p:cNvSpPr>
          <p:nvPr>
            <p:ph idx="1"/>
          </p:nvPr>
        </p:nvSpPr>
        <p:spPr>
          <a:xfrm>
            <a:off x="0" y="1268760"/>
            <a:ext cx="5868144" cy="5589240"/>
          </a:xfrm>
        </p:spPr>
        <p:txBody>
          <a:bodyPr>
            <a:normAutofit fontScale="62500" lnSpcReduction="20000"/>
          </a:bodyPr>
          <a:lstStyle/>
          <a:p>
            <a:r>
              <a:rPr lang="hu-HU" dirty="0" smtClean="0"/>
              <a:t>Az ormánsági települések természeti környezetét a 19. századi szabályozási munkákig a </a:t>
            </a:r>
            <a:r>
              <a:rPr lang="hu-HU" b="1" dirty="0" smtClean="0"/>
              <a:t>Dráva ártere jelentette</a:t>
            </a:r>
            <a:r>
              <a:rPr lang="hu-HU" dirty="0" smtClean="0"/>
              <a:t>; a tájegység nevét a holtágak, mocsarak közül kiemelkedő földkúpokról („</a:t>
            </a:r>
            <a:r>
              <a:rPr lang="hu-HU" dirty="0" err="1" smtClean="0"/>
              <a:t>urmák</a:t>
            </a:r>
            <a:r>
              <a:rPr lang="hu-HU" dirty="0" smtClean="0"/>
              <a:t>,”„</a:t>
            </a:r>
            <a:r>
              <a:rPr lang="hu-HU" dirty="0" err="1" smtClean="0"/>
              <a:t>ormák</a:t>
            </a:r>
            <a:r>
              <a:rPr lang="hu-HU" dirty="0" smtClean="0"/>
              <a:t>”, „ormányok”), teraszokról kapta (Kiss 1937: 10-11). </a:t>
            </a:r>
          </a:p>
          <a:p>
            <a:r>
              <a:rPr lang="hu-HU" dirty="0" smtClean="0"/>
              <a:t>A vízjárta vidék élelmet, nyersanyagot és védelmet biztosított az itt élő népességnek, amely a török hódoltság ideje alatt is </a:t>
            </a:r>
            <a:r>
              <a:rPr lang="hu-HU" b="1" dirty="0" smtClean="0"/>
              <a:t>helyben maradt </a:t>
            </a:r>
            <a:r>
              <a:rPr lang="hu-HU" dirty="0" smtClean="0"/>
              <a:t>(Szabó 1937). </a:t>
            </a:r>
          </a:p>
          <a:p>
            <a:r>
              <a:rPr lang="hu-HU" b="1" dirty="0" smtClean="0"/>
              <a:t>Az ártéri gazdálkodás (</a:t>
            </a:r>
            <a:r>
              <a:rPr lang="hu-HU" dirty="0" err="1" smtClean="0"/>
              <a:t>Andrásfalvy</a:t>
            </a:r>
            <a:r>
              <a:rPr lang="hu-HU" dirty="0" smtClean="0"/>
              <a:t> 2004: 15-19) az ország más vidékein is fontos megélhetési forrásként szolgált, az Ormánság esetében  azonban  az </a:t>
            </a:r>
            <a:r>
              <a:rPr lang="hu-HU" b="1" dirty="0" smtClean="0"/>
              <a:t>emberek létalapját  jelentette</a:t>
            </a:r>
            <a:r>
              <a:rPr lang="hu-HU" dirty="0" smtClean="0"/>
              <a:t>. </a:t>
            </a:r>
          </a:p>
          <a:p>
            <a:r>
              <a:rPr lang="hu-HU" dirty="0" smtClean="0"/>
              <a:t>A </a:t>
            </a:r>
            <a:r>
              <a:rPr lang="hu-HU" b="1" dirty="0" smtClean="0"/>
              <a:t>terület-  és vízrendezés </a:t>
            </a:r>
            <a:r>
              <a:rPr lang="hu-HU" dirty="0" smtClean="0"/>
              <a:t>következtében a táj képe  jelentősen átalakult, ugyanakkor a térség zártsága és peremhelyzete hozzájárult a természeti környezet egyes elemeinek megőrzéséhez. Holtágak, tavak, mocsaras területek, ősi ártéri erdők, rétek őrzik a táj régi képét.</a:t>
            </a:r>
          </a:p>
          <a:p>
            <a:r>
              <a:rPr lang="hu-HU" dirty="0" smtClean="0"/>
              <a:t>Az utóbbi évek során körvonalazódott </a:t>
            </a:r>
            <a:r>
              <a:rPr lang="hu-HU" b="1" dirty="0" smtClean="0"/>
              <a:t>Ős-Dráva program </a:t>
            </a:r>
            <a:r>
              <a:rPr lang="hu-HU" dirty="0" smtClean="0"/>
              <a:t>a vizes élőhelyek megmentését, a tájgazdálkodás erősítését tűzte ki céljául a természeti értékek fenntartása és a mezőgazdaság speciális formáinak támogatása érdekében.</a:t>
            </a:r>
          </a:p>
          <a:p>
            <a:r>
              <a:rPr lang="hu-HU" dirty="0" smtClean="0"/>
              <a:t>A hagyományos ártéri gazdálkodás kialakítása új lehetőségeket teremt a  környezetbarát termelés és energiahasznosítás, valamint a turizmus területén is.</a:t>
            </a:r>
            <a:endParaRPr lang="hu-HU" dirty="0"/>
          </a:p>
        </p:txBody>
      </p:sp>
      <p:pic>
        <p:nvPicPr>
          <p:cNvPr id="7170" name="Picture 2" descr="http://www.osdrava.hu/images/galeria/03.jpg"/>
          <p:cNvPicPr>
            <a:picLocks noChangeAspect="1" noChangeArrowheads="1"/>
          </p:cNvPicPr>
          <p:nvPr/>
        </p:nvPicPr>
        <p:blipFill>
          <a:blip r:embed="rId2" cstate="print"/>
          <a:srcRect/>
          <a:stretch>
            <a:fillRect/>
          </a:stretch>
        </p:blipFill>
        <p:spPr bwMode="auto">
          <a:xfrm>
            <a:off x="6084168" y="0"/>
            <a:ext cx="3059832" cy="2290294"/>
          </a:xfrm>
          <a:prstGeom prst="rect">
            <a:avLst/>
          </a:prstGeom>
          <a:noFill/>
        </p:spPr>
      </p:pic>
      <p:pic>
        <p:nvPicPr>
          <p:cNvPr id="7172" name="Picture 4" descr="http://www.osdrava.hu/images/galeria/05.jpg"/>
          <p:cNvPicPr>
            <a:picLocks noChangeAspect="1" noChangeArrowheads="1"/>
          </p:cNvPicPr>
          <p:nvPr/>
        </p:nvPicPr>
        <p:blipFill>
          <a:blip r:embed="rId3" cstate="print"/>
          <a:srcRect/>
          <a:stretch>
            <a:fillRect/>
          </a:stretch>
        </p:blipFill>
        <p:spPr bwMode="auto">
          <a:xfrm>
            <a:off x="6084168" y="2362842"/>
            <a:ext cx="3059832" cy="2290294"/>
          </a:xfrm>
          <a:prstGeom prst="rect">
            <a:avLst/>
          </a:prstGeom>
          <a:noFill/>
        </p:spPr>
      </p:pic>
      <p:pic>
        <p:nvPicPr>
          <p:cNvPr id="7174" name="Picture 6" descr="http://www.osdrava.hu/images/galeria/08.jpg"/>
          <p:cNvPicPr>
            <a:picLocks noChangeAspect="1" noChangeArrowheads="1"/>
          </p:cNvPicPr>
          <p:nvPr/>
        </p:nvPicPr>
        <p:blipFill>
          <a:blip r:embed="rId4" cstate="print"/>
          <a:srcRect/>
          <a:stretch>
            <a:fillRect/>
          </a:stretch>
        </p:blipFill>
        <p:spPr bwMode="auto">
          <a:xfrm>
            <a:off x="7525866" y="4694720"/>
            <a:ext cx="1618134" cy="2163280"/>
          </a:xfrm>
          <a:prstGeom prst="rect">
            <a:avLst/>
          </a:prstGeom>
          <a:noFill/>
        </p:spPr>
      </p:pic>
      <p:pic>
        <p:nvPicPr>
          <p:cNvPr id="7176" name="Picture 8" descr="http://www.osdrava.hu/images/galeria/06.jpg"/>
          <p:cNvPicPr>
            <a:picLocks noChangeAspect="1" noChangeArrowheads="1"/>
          </p:cNvPicPr>
          <p:nvPr/>
        </p:nvPicPr>
        <p:blipFill>
          <a:blip r:embed="rId5" cstate="print"/>
          <a:srcRect/>
          <a:stretch>
            <a:fillRect/>
          </a:stretch>
        </p:blipFill>
        <p:spPr bwMode="auto">
          <a:xfrm>
            <a:off x="5868144" y="4694719"/>
            <a:ext cx="1618134" cy="216328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7239000" cy="300648"/>
          </a:xfrm>
        </p:spPr>
        <p:txBody>
          <a:bodyPr>
            <a:normAutofit fontScale="90000"/>
          </a:bodyPr>
          <a:lstStyle/>
          <a:p>
            <a:endParaRPr lang="hu-HU" dirty="0"/>
          </a:p>
        </p:txBody>
      </p:sp>
      <p:sp>
        <p:nvSpPr>
          <p:cNvPr id="3" name="Tartalom helye 2"/>
          <p:cNvSpPr>
            <a:spLocks noGrp="1"/>
          </p:cNvSpPr>
          <p:nvPr>
            <p:ph idx="1"/>
          </p:nvPr>
        </p:nvSpPr>
        <p:spPr>
          <a:xfrm>
            <a:off x="251520" y="908720"/>
            <a:ext cx="7776864" cy="4968552"/>
          </a:xfrm>
        </p:spPr>
        <p:txBody>
          <a:bodyPr>
            <a:normAutofit/>
          </a:bodyPr>
          <a:lstStyle/>
          <a:p>
            <a:pPr>
              <a:buNone/>
            </a:pPr>
            <a:r>
              <a:rPr lang="hu-HU" dirty="0" smtClean="0"/>
              <a:t>				</a:t>
            </a:r>
            <a:r>
              <a:rPr lang="hu-HU" sz="4400" b="1" dirty="0" smtClean="0">
                <a:solidFill>
                  <a:schemeClr val="tx2">
                    <a:lumMod val="50000"/>
                  </a:schemeClr>
                </a:solidFill>
              </a:rPr>
              <a:t>	</a:t>
            </a:r>
          </a:p>
          <a:p>
            <a:pPr>
              <a:buNone/>
            </a:pPr>
            <a:endParaRPr lang="hu-HU" sz="4400" b="1" dirty="0" smtClean="0">
              <a:solidFill>
                <a:schemeClr val="tx2">
                  <a:lumMod val="50000"/>
                </a:schemeClr>
              </a:solidFill>
            </a:endParaRPr>
          </a:p>
          <a:p>
            <a:pPr>
              <a:buNone/>
            </a:pPr>
            <a:endParaRPr lang="hu-HU" sz="4400" b="1" dirty="0" smtClean="0">
              <a:solidFill>
                <a:schemeClr val="tx2">
                  <a:lumMod val="50000"/>
                </a:schemeClr>
              </a:solidFill>
            </a:endParaRPr>
          </a:p>
          <a:p>
            <a:pPr>
              <a:buNone/>
            </a:pPr>
            <a:endParaRPr lang="hu-HU" sz="4400" b="1" dirty="0" smtClean="0">
              <a:solidFill>
                <a:schemeClr val="tx2">
                  <a:lumMod val="50000"/>
                </a:schemeClr>
              </a:solidFill>
            </a:endParaRPr>
          </a:p>
          <a:p>
            <a:pPr>
              <a:buNone/>
            </a:pPr>
            <a:r>
              <a:rPr lang="hu-HU" sz="4400" b="1" dirty="0" smtClean="0">
                <a:solidFill>
                  <a:schemeClr val="tx2">
                    <a:lumMod val="50000"/>
                  </a:schemeClr>
                </a:solidFill>
              </a:rPr>
              <a:t>	  </a:t>
            </a:r>
            <a:endParaRPr lang="hu-HU" sz="4400" b="1" dirty="0">
              <a:solidFill>
                <a:schemeClr val="tx2">
                  <a:lumMod val="50000"/>
                </a:schemeClr>
              </a:solidFill>
            </a:endParaRPr>
          </a:p>
        </p:txBody>
      </p:sp>
      <p:graphicFrame>
        <p:nvGraphicFramePr>
          <p:cNvPr id="10" name="Diagram 9"/>
          <p:cNvGraphicFramePr/>
          <p:nvPr/>
        </p:nvGraphicFramePr>
        <p:xfrm>
          <a:off x="1259632" y="404664"/>
          <a:ext cx="5688632"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7239000" cy="1340768"/>
          </a:xfrm>
        </p:spPr>
        <p:txBody>
          <a:bodyPr>
            <a:normAutofit/>
          </a:bodyPr>
          <a:lstStyle/>
          <a:p>
            <a:pPr algn="ctr"/>
            <a:r>
              <a:rPr lang="hu-HU" dirty="0" smtClean="0"/>
              <a:t>Drávaszög – Drávaköz – </a:t>
            </a:r>
            <a:r>
              <a:rPr lang="hu-HU" dirty="0" err="1" smtClean="0"/>
              <a:t>baranya-háromszög</a:t>
            </a:r>
            <a:endParaRPr lang="hu-HU" dirty="0"/>
          </a:p>
        </p:txBody>
      </p:sp>
      <p:sp>
        <p:nvSpPr>
          <p:cNvPr id="3" name="Tartalom helye 2"/>
          <p:cNvSpPr>
            <a:spLocks noGrp="1"/>
          </p:cNvSpPr>
          <p:nvPr>
            <p:ph idx="1"/>
          </p:nvPr>
        </p:nvSpPr>
        <p:spPr/>
        <p:txBody>
          <a:bodyPr/>
          <a:lstStyle/>
          <a:p>
            <a:endParaRPr lang="hu-HU" dirty="0"/>
          </a:p>
        </p:txBody>
      </p:sp>
      <p:pic>
        <p:nvPicPr>
          <p:cNvPr id="1027" name="Picture 3"/>
          <p:cNvPicPr>
            <a:picLocks noChangeAspect="1" noChangeArrowheads="1"/>
          </p:cNvPicPr>
          <p:nvPr/>
        </p:nvPicPr>
        <p:blipFill>
          <a:blip r:embed="rId2" cstate="print"/>
          <a:srcRect/>
          <a:stretch>
            <a:fillRect/>
          </a:stretch>
        </p:blipFill>
        <p:spPr bwMode="auto">
          <a:xfrm>
            <a:off x="4355976" y="1724270"/>
            <a:ext cx="4788024" cy="5133730"/>
          </a:xfrm>
          <a:prstGeom prst="rect">
            <a:avLst/>
          </a:prstGeom>
          <a:noFill/>
          <a:ln w="9525">
            <a:noFill/>
            <a:miter lim="800000"/>
            <a:headEnd/>
            <a:tailEnd/>
          </a:ln>
        </p:spPr>
      </p:pic>
      <p:pic>
        <p:nvPicPr>
          <p:cNvPr id="1029" name="Picture 5" descr="http://www.kopacki-rit.com/pics_big/0366.jpg"/>
          <p:cNvPicPr>
            <a:picLocks noChangeAspect="1" noChangeArrowheads="1"/>
          </p:cNvPicPr>
          <p:nvPr/>
        </p:nvPicPr>
        <p:blipFill>
          <a:blip r:embed="rId3" cstate="print"/>
          <a:srcRect/>
          <a:stretch>
            <a:fillRect/>
          </a:stretch>
        </p:blipFill>
        <p:spPr bwMode="auto">
          <a:xfrm>
            <a:off x="1475656" y="1484784"/>
            <a:ext cx="3168352" cy="2117297"/>
          </a:xfrm>
          <a:prstGeom prst="rect">
            <a:avLst/>
          </a:prstGeom>
          <a:noFill/>
        </p:spPr>
      </p:pic>
      <p:pic>
        <p:nvPicPr>
          <p:cNvPr id="1031" name="Picture 7" descr="http://www.kopacki-rit.com/pics_big/0434.jpg"/>
          <p:cNvPicPr>
            <a:picLocks noChangeAspect="1" noChangeArrowheads="1"/>
          </p:cNvPicPr>
          <p:nvPr/>
        </p:nvPicPr>
        <p:blipFill>
          <a:blip r:embed="rId4" cstate="print"/>
          <a:srcRect/>
          <a:stretch>
            <a:fillRect/>
          </a:stretch>
        </p:blipFill>
        <p:spPr bwMode="auto">
          <a:xfrm>
            <a:off x="0" y="3212976"/>
            <a:ext cx="3131840" cy="2091525"/>
          </a:xfrm>
          <a:prstGeom prst="rect">
            <a:avLst/>
          </a:prstGeom>
          <a:noFill/>
        </p:spPr>
      </p:pic>
      <p:pic>
        <p:nvPicPr>
          <p:cNvPr id="1033" name="Picture 9" descr="http://www.kopacki-rit.com/pics_big/5318.jpg"/>
          <p:cNvPicPr>
            <a:picLocks noChangeAspect="1" noChangeArrowheads="1"/>
          </p:cNvPicPr>
          <p:nvPr/>
        </p:nvPicPr>
        <p:blipFill>
          <a:blip r:embed="rId5" cstate="print"/>
          <a:srcRect/>
          <a:stretch>
            <a:fillRect/>
          </a:stretch>
        </p:blipFill>
        <p:spPr bwMode="auto">
          <a:xfrm>
            <a:off x="1763688" y="4781382"/>
            <a:ext cx="2768824" cy="207661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0" y="332656"/>
            <a:ext cx="3960440" cy="936104"/>
          </a:xfrm>
        </p:spPr>
        <p:txBody>
          <a:bodyPr>
            <a:normAutofit fontScale="90000"/>
          </a:bodyPr>
          <a:lstStyle/>
          <a:p>
            <a:r>
              <a:rPr lang="hu-HU" dirty="0" err="1" smtClean="0"/>
              <a:t>Gasztrobaranya</a:t>
            </a:r>
            <a:endParaRPr lang="hu-HU" dirty="0"/>
          </a:p>
        </p:txBody>
      </p:sp>
      <p:sp>
        <p:nvSpPr>
          <p:cNvPr id="3" name="Tartalom helye 2"/>
          <p:cNvSpPr>
            <a:spLocks noGrp="1"/>
          </p:cNvSpPr>
          <p:nvPr>
            <p:ph idx="1"/>
          </p:nvPr>
        </p:nvSpPr>
        <p:spPr>
          <a:xfrm>
            <a:off x="457200" y="1556792"/>
            <a:ext cx="3682752" cy="5112568"/>
          </a:xfrm>
        </p:spPr>
        <p:txBody>
          <a:bodyPr>
            <a:normAutofit fontScale="77500" lnSpcReduction="20000"/>
          </a:bodyPr>
          <a:lstStyle/>
          <a:p>
            <a:r>
              <a:rPr lang="hu-HU" dirty="0" smtClean="0"/>
              <a:t>kétoldalú</a:t>
            </a:r>
          </a:p>
          <a:p>
            <a:r>
              <a:rPr lang="hu-HU" dirty="0" smtClean="0"/>
              <a:t>horvát-magyar Baranya</a:t>
            </a:r>
          </a:p>
          <a:p>
            <a:r>
              <a:rPr lang="hu-HU" dirty="0" smtClean="0"/>
              <a:t>táplálkozási táj</a:t>
            </a:r>
          </a:p>
          <a:p>
            <a:r>
              <a:rPr lang="hu-HU" dirty="0" smtClean="0"/>
              <a:t>népcsoportok</a:t>
            </a:r>
          </a:p>
          <a:p>
            <a:r>
              <a:rPr lang="hu-HU" dirty="0" smtClean="0"/>
              <a:t>nemzetiségek</a:t>
            </a:r>
          </a:p>
          <a:p>
            <a:r>
              <a:rPr lang="hu-HU" sz="2400" dirty="0" err="1" smtClean="0"/>
              <a:t>k</a:t>
            </a:r>
            <a:r>
              <a:rPr lang="en-GB" sz="2400" dirty="0" err="1" smtClean="0"/>
              <a:t>ialakulásukat</a:t>
            </a:r>
            <a:r>
              <a:rPr lang="en-GB" sz="2400" dirty="0" smtClean="0"/>
              <a:t> </a:t>
            </a:r>
            <a:r>
              <a:rPr lang="en-GB" sz="2400" dirty="0" err="1" smtClean="0"/>
              <a:t>történelmi</a:t>
            </a:r>
            <a:r>
              <a:rPr lang="en-GB" sz="2400" dirty="0" smtClean="0"/>
              <a:t> és </a:t>
            </a:r>
            <a:r>
              <a:rPr lang="en-GB" sz="2400" dirty="0" err="1" smtClean="0"/>
              <a:t>táji</a:t>
            </a:r>
            <a:r>
              <a:rPr lang="en-GB" sz="2400" dirty="0" smtClean="0"/>
              <a:t> </a:t>
            </a:r>
            <a:r>
              <a:rPr lang="en-GB" sz="2400" dirty="0" err="1" smtClean="0"/>
              <a:t>adottságok</a:t>
            </a:r>
            <a:r>
              <a:rPr lang="en-GB" sz="2400" dirty="0" smtClean="0"/>
              <a:t> </a:t>
            </a:r>
            <a:r>
              <a:rPr lang="en-GB" sz="2400" dirty="0" err="1" smtClean="0"/>
              <a:t>befolyásolták</a:t>
            </a:r>
            <a:r>
              <a:rPr lang="en-GB" sz="2400" dirty="0" smtClean="0"/>
              <a:t> </a:t>
            </a:r>
            <a:endParaRPr lang="hu-HU" sz="2400" dirty="0" smtClean="0"/>
          </a:p>
          <a:p>
            <a:r>
              <a:rPr lang="hu-HU" sz="2400" dirty="0" smtClean="0"/>
              <a:t>a</a:t>
            </a:r>
            <a:r>
              <a:rPr lang="en-GB" sz="2400" dirty="0" smtClean="0"/>
              <a:t> </a:t>
            </a:r>
            <a:r>
              <a:rPr lang="en-GB" sz="2400" dirty="0" err="1" smtClean="0"/>
              <a:t>földrajzi</a:t>
            </a:r>
            <a:r>
              <a:rPr lang="en-GB" sz="2400" dirty="0" smtClean="0"/>
              <a:t> </a:t>
            </a:r>
            <a:r>
              <a:rPr lang="en-GB" sz="2400" dirty="0" err="1" smtClean="0"/>
              <a:t>környezet</a:t>
            </a:r>
            <a:r>
              <a:rPr lang="en-GB" sz="2400" dirty="0" smtClean="0"/>
              <a:t> </a:t>
            </a:r>
            <a:r>
              <a:rPr lang="en-GB" sz="2400" dirty="0" err="1" smtClean="0"/>
              <a:t>meghatározta</a:t>
            </a:r>
            <a:r>
              <a:rPr lang="en-GB" sz="2400" dirty="0" smtClean="0"/>
              <a:t> </a:t>
            </a:r>
            <a:r>
              <a:rPr lang="en-GB" sz="2400" dirty="0" err="1" smtClean="0"/>
              <a:t>az</a:t>
            </a:r>
            <a:r>
              <a:rPr lang="en-GB" sz="2400" dirty="0" smtClean="0"/>
              <a:t> </a:t>
            </a:r>
            <a:r>
              <a:rPr lang="en-GB" sz="2400" dirty="0" err="1" smtClean="0"/>
              <a:t>egy-egy</a:t>
            </a:r>
            <a:r>
              <a:rPr lang="en-GB" sz="2400" dirty="0" smtClean="0"/>
              <a:t> </a:t>
            </a:r>
            <a:r>
              <a:rPr lang="en-GB" sz="2400" dirty="0" err="1" smtClean="0"/>
              <a:t>tájegységen</a:t>
            </a:r>
            <a:r>
              <a:rPr lang="en-GB" sz="2400" dirty="0" smtClean="0"/>
              <a:t> </a:t>
            </a:r>
            <a:r>
              <a:rPr lang="en-GB" sz="2400" dirty="0" err="1" smtClean="0"/>
              <a:t>belül</a:t>
            </a:r>
            <a:r>
              <a:rPr lang="en-GB" sz="2400" dirty="0" smtClean="0"/>
              <a:t> </a:t>
            </a:r>
            <a:r>
              <a:rPr lang="en-GB" sz="2400" dirty="0" err="1" smtClean="0"/>
              <a:t>élők</a:t>
            </a:r>
            <a:r>
              <a:rPr lang="en-GB" sz="2400" dirty="0" smtClean="0"/>
              <a:t> </a:t>
            </a:r>
            <a:r>
              <a:rPr lang="en-GB" sz="2400" dirty="0" err="1" smtClean="0"/>
              <a:t>foglalkozását</a:t>
            </a:r>
            <a:r>
              <a:rPr lang="en-GB" sz="2400" dirty="0" smtClean="0"/>
              <a:t> </a:t>
            </a:r>
            <a:endParaRPr lang="hu-HU" sz="2400" dirty="0" smtClean="0"/>
          </a:p>
          <a:p>
            <a:r>
              <a:rPr lang="hu-HU" sz="2400" dirty="0" smtClean="0"/>
              <a:t>a</a:t>
            </a:r>
            <a:r>
              <a:rPr lang="en-GB" sz="2400" dirty="0" smtClean="0"/>
              <a:t> </a:t>
            </a:r>
            <a:r>
              <a:rPr lang="en-GB" sz="2400" dirty="0" err="1" smtClean="0"/>
              <a:t>táj</a:t>
            </a:r>
            <a:r>
              <a:rPr lang="en-GB" sz="2400" dirty="0" smtClean="0"/>
              <a:t> </a:t>
            </a:r>
            <a:r>
              <a:rPr lang="en-GB" sz="2400" dirty="0" err="1" smtClean="0"/>
              <a:t>adta</a:t>
            </a:r>
            <a:r>
              <a:rPr lang="en-GB" sz="2400" dirty="0" smtClean="0"/>
              <a:t> </a:t>
            </a:r>
            <a:r>
              <a:rPr lang="en-GB" sz="2400" dirty="0" err="1" smtClean="0"/>
              <a:t>nyersanyagok</a:t>
            </a:r>
            <a:r>
              <a:rPr lang="en-GB" sz="2400" dirty="0" smtClean="0"/>
              <a:t>, </a:t>
            </a:r>
            <a:r>
              <a:rPr lang="en-GB" sz="2400" dirty="0" err="1" smtClean="0"/>
              <a:t>természeti</a:t>
            </a:r>
            <a:r>
              <a:rPr lang="en-GB" sz="2400" dirty="0" smtClean="0"/>
              <a:t> </a:t>
            </a:r>
            <a:r>
              <a:rPr lang="en-GB" sz="2400" dirty="0" err="1" smtClean="0"/>
              <a:t>lehetőségek</a:t>
            </a:r>
            <a:r>
              <a:rPr lang="en-GB" sz="2400" dirty="0" smtClean="0"/>
              <a:t> </a:t>
            </a:r>
            <a:endParaRPr lang="hu-HU" sz="2400" dirty="0" smtClean="0"/>
          </a:p>
          <a:p>
            <a:endParaRPr lang="hu-HU" sz="2400" dirty="0" smtClean="0"/>
          </a:p>
          <a:p>
            <a:endParaRPr lang="hu-HU" sz="2400" dirty="0" smtClean="0"/>
          </a:p>
          <a:p>
            <a:pPr>
              <a:buNone/>
            </a:pPr>
            <a:r>
              <a:rPr lang="hu-HU" sz="2400" dirty="0" smtClean="0"/>
              <a:t>	</a:t>
            </a:r>
            <a:r>
              <a:rPr lang="en-GB" sz="2400" dirty="0" err="1" smtClean="0"/>
              <a:t>eltérő</a:t>
            </a:r>
            <a:r>
              <a:rPr lang="en-GB" sz="2400" dirty="0" smtClean="0"/>
              <a:t> </a:t>
            </a:r>
            <a:r>
              <a:rPr lang="en-GB" sz="2400" dirty="0" err="1" smtClean="0"/>
              <a:t>tevékenységi</a:t>
            </a:r>
            <a:r>
              <a:rPr lang="en-GB" sz="2400" dirty="0" smtClean="0"/>
              <a:t> </a:t>
            </a:r>
            <a:r>
              <a:rPr lang="en-GB" sz="2400" dirty="0" err="1" smtClean="0"/>
              <a:t>formák</a:t>
            </a:r>
            <a:r>
              <a:rPr lang="en-GB" sz="2400" dirty="0" smtClean="0"/>
              <a:t>, </a:t>
            </a:r>
            <a:r>
              <a:rPr lang="en-GB" sz="2400" dirty="0" err="1" smtClean="0"/>
              <a:t>kézműves</a:t>
            </a:r>
            <a:r>
              <a:rPr lang="en-GB" sz="2400" dirty="0" smtClean="0"/>
              <a:t> </a:t>
            </a:r>
            <a:r>
              <a:rPr lang="en-GB" sz="2400" dirty="0" err="1" smtClean="0"/>
              <a:t>ágazatok</a:t>
            </a:r>
            <a:r>
              <a:rPr lang="en-GB" sz="2400" dirty="0" smtClean="0"/>
              <a:t>, </a:t>
            </a:r>
            <a:r>
              <a:rPr lang="en-GB" sz="2400" dirty="0" err="1" smtClean="0"/>
              <a:t>más-más</a:t>
            </a:r>
            <a:r>
              <a:rPr lang="en-GB" sz="2400" dirty="0" smtClean="0"/>
              <a:t> </a:t>
            </a:r>
            <a:r>
              <a:rPr lang="en-GB" sz="2400" dirty="0" err="1" smtClean="0"/>
              <a:t>gazdálkodás</a:t>
            </a:r>
            <a:r>
              <a:rPr lang="en-GB" sz="2400" dirty="0" smtClean="0"/>
              <a:t> </a:t>
            </a:r>
            <a:r>
              <a:rPr lang="en-GB" sz="2400" dirty="0" err="1" smtClean="0"/>
              <a:t>kialakulás</a:t>
            </a:r>
            <a:r>
              <a:rPr lang="hu-HU" sz="2400" dirty="0" smtClean="0"/>
              <a:t>a</a:t>
            </a:r>
            <a:endParaRPr lang="hu-HU" dirty="0"/>
          </a:p>
        </p:txBody>
      </p:sp>
      <p:pic>
        <p:nvPicPr>
          <p:cNvPr id="34818" name="Picture 2" descr="http://www.gasztrobaranya.eu/images/baranya_terkep_nagy2.gif"/>
          <p:cNvPicPr>
            <a:picLocks noChangeAspect="1" noChangeArrowheads="1"/>
          </p:cNvPicPr>
          <p:nvPr/>
        </p:nvPicPr>
        <p:blipFill>
          <a:blip r:embed="rId2" cstate="print"/>
          <a:srcRect/>
          <a:stretch>
            <a:fillRect/>
          </a:stretch>
        </p:blipFill>
        <p:spPr bwMode="auto">
          <a:xfrm>
            <a:off x="4283968" y="620688"/>
            <a:ext cx="4860032" cy="5661248"/>
          </a:xfrm>
          <a:prstGeom prst="rect">
            <a:avLst/>
          </a:prstGeom>
          <a:noFill/>
        </p:spPr>
      </p:pic>
      <p:sp>
        <p:nvSpPr>
          <p:cNvPr id="6" name="Lefelé nyíl 5"/>
          <p:cNvSpPr/>
          <p:nvPr/>
        </p:nvSpPr>
        <p:spPr>
          <a:xfrm>
            <a:off x="2123728" y="5229200"/>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Picture 1"/>
          <p:cNvPicPr>
            <a:picLocks noChangeAspect="1" noChangeArrowheads="1"/>
          </p:cNvPicPr>
          <p:nvPr/>
        </p:nvPicPr>
        <p:blipFill>
          <a:blip r:embed="rId3" cstate="print"/>
          <a:srcRect/>
          <a:stretch>
            <a:fillRect/>
          </a:stretch>
        </p:blipFill>
        <p:spPr bwMode="auto">
          <a:xfrm>
            <a:off x="6514732" y="5157192"/>
            <a:ext cx="2629268" cy="1700808"/>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7100893" y="0"/>
            <a:ext cx="2043107"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411760" y="320040"/>
            <a:ext cx="5688632" cy="1143000"/>
          </a:xfrm>
        </p:spPr>
        <p:txBody>
          <a:bodyPr>
            <a:normAutofit fontScale="90000"/>
          </a:bodyPr>
          <a:lstStyle/>
          <a:p>
            <a:pPr>
              <a:defRPr/>
            </a:pPr>
            <a:r>
              <a:rPr lang="hu-HU" b="1" dirty="0" smtClean="0"/>
              <a:t/>
            </a:r>
            <a:br>
              <a:rPr lang="hu-HU" b="1" dirty="0" smtClean="0"/>
            </a:br>
            <a:r>
              <a:rPr lang="hu-HU" b="1" dirty="0" smtClean="0"/>
              <a:t/>
            </a:r>
            <a:br>
              <a:rPr lang="hu-HU" b="1" dirty="0" smtClean="0"/>
            </a:br>
            <a:r>
              <a:rPr lang="hu-HU" dirty="0" smtClean="0"/>
              <a:t/>
            </a:r>
            <a:br>
              <a:rPr lang="hu-HU" dirty="0" smtClean="0"/>
            </a:br>
            <a:r>
              <a:rPr lang="hu-HU" b="1" dirty="0" smtClean="0"/>
              <a:t>Kárpát-medencei magyar szakrális értékeink</a:t>
            </a:r>
            <a:endParaRPr lang="hu-HU" dirty="0"/>
          </a:p>
        </p:txBody>
      </p:sp>
      <p:sp>
        <p:nvSpPr>
          <p:cNvPr id="3" name="Tartalom helye 2"/>
          <p:cNvSpPr>
            <a:spLocks noGrp="1"/>
          </p:cNvSpPr>
          <p:nvPr>
            <p:ph idx="1"/>
          </p:nvPr>
        </p:nvSpPr>
        <p:spPr>
          <a:xfrm>
            <a:off x="2438400" y="1412875"/>
            <a:ext cx="5517976" cy="2664197"/>
          </a:xfrm>
        </p:spPr>
        <p:txBody>
          <a:bodyPr>
            <a:normAutofit fontScale="70000" lnSpcReduction="20000"/>
          </a:bodyPr>
          <a:lstStyle/>
          <a:p>
            <a:pPr>
              <a:defRPr/>
            </a:pPr>
            <a:r>
              <a:rPr lang="hu-HU" sz="2800" dirty="0" smtClean="0"/>
              <a:t>A Határokon Túli Magyarságért Alapítvány </a:t>
            </a:r>
            <a:br>
              <a:rPr lang="hu-HU" sz="2800" dirty="0" smtClean="0"/>
            </a:br>
            <a:r>
              <a:rPr lang="hu-HU" sz="2800" dirty="0" smtClean="0"/>
              <a:t/>
            </a:r>
            <a:br>
              <a:rPr lang="hu-HU" sz="2800" dirty="0" smtClean="0"/>
            </a:br>
            <a:r>
              <a:rPr lang="hu-HU" sz="2800" dirty="0" smtClean="0"/>
              <a:t>„a Kárpát-medencei magyar szakrális értékeink”</a:t>
            </a:r>
            <a:br>
              <a:rPr lang="hu-HU" sz="2800" dirty="0" smtClean="0"/>
            </a:br>
            <a:r>
              <a:rPr lang="hu-HU" sz="2800" b="1" dirty="0" smtClean="0"/>
              <a:t> "</a:t>
            </a:r>
            <a:r>
              <a:rPr lang="hu-HU" sz="2800" b="1" dirty="0" err="1" smtClean="0"/>
              <a:t>eVilág</a:t>
            </a:r>
            <a:r>
              <a:rPr lang="hu-HU" sz="2800" b="1" dirty="0" smtClean="0"/>
              <a:t> - digitális tartalom és kultúra</a:t>
            </a:r>
            <a:br>
              <a:rPr lang="hu-HU" sz="2800" b="1" dirty="0" smtClean="0"/>
            </a:br>
            <a:r>
              <a:rPr lang="hu-HU" sz="2800" dirty="0" smtClean="0"/>
              <a:t> </a:t>
            </a:r>
            <a:r>
              <a:rPr lang="hu-HU" sz="2800" b="1" dirty="0" smtClean="0"/>
              <a:t>(hazai kulturális javak a digitális világban)„ </a:t>
            </a:r>
            <a:br>
              <a:rPr lang="hu-HU" sz="2800" b="1" dirty="0" smtClean="0"/>
            </a:br>
            <a:r>
              <a:rPr lang="hu-HU" sz="2800" b="1" dirty="0" smtClean="0"/>
              <a:t>"Határon túli magyar kultúra digitalizálása„</a:t>
            </a:r>
            <a:br>
              <a:rPr lang="hu-HU" sz="2800" b="1" dirty="0" smtClean="0"/>
            </a:br>
            <a:r>
              <a:rPr lang="hu-HU" sz="2800" b="1" dirty="0" smtClean="0"/>
              <a:t> (kormányzati) program</a:t>
            </a:r>
            <a:endParaRPr lang="hu-HU" dirty="0"/>
          </a:p>
        </p:txBody>
      </p:sp>
      <p:pic>
        <p:nvPicPr>
          <p:cNvPr id="8196" name="Picture 5" descr="http://htma.hu/kepek/galeria/nagy/Dravaszog_es_Szlavonia/Darazs/Minorics_Tunde/04_Utmenti_kereszt.jpg"/>
          <p:cNvPicPr>
            <a:picLocks noChangeAspect="1" noChangeArrowheads="1"/>
          </p:cNvPicPr>
          <p:nvPr/>
        </p:nvPicPr>
        <p:blipFill>
          <a:blip r:embed="rId2" cstate="print"/>
          <a:srcRect/>
          <a:stretch>
            <a:fillRect/>
          </a:stretch>
        </p:blipFill>
        <p:spPr bwMode="auto">
          <a:xfrm>
            <a:off x="0" y="0"/>
            <a:ext cx="2411413" cy="3606800"/>
          </a:xfrm>
          <a:prstGeom prst="rect">
            <a:avLst/>
          </a:prstGeom>
          <a:noFill/>
          <a:ln w="9525">
            <a:noFill/>
            <a:miter lim="800000"/>
            <a:headEnd/>
            <a:tailEnd/>
          </a:ln>
        </p:spPr>
      </p:pic>
      <p:pic>
        <p:nvPicPr>
          <p:cNvPr id="8197" name="Picture 7" descr="http://htma.hu/kepek/galeria/nagy/Dravaszog_es_Szlavonia/Csuza/Pinter_Eva/14_Acs_Gedeon_sirfelirata.JPG"/>
          <p:cNvPicPr>
            <a:picLocks noChangeAspect="1" noChangeArrowheads="1"/>
          </p:cNvPicPr>
          <p:nvPr/>
        </p:nvPicPr>
        <p:blipFill>
          <a:blip r:embed="rId3" cstate="print"/>
          <a:srcRect/>
          <a:stretch>
            <a:fillRect/>
          </a:stretch>
        </p:blipFill>
        <p:spPr bwMode="auto">
          <a:xfrm>
            <a:off x="0" y="3546475"/>
            <a:ext cx="2484438" cy="3311525"/>
          </a:xfrm>
          <a:prstGeom prst="rect">
            <a:avLst/>
          </a:prstGeom>
          <a:noFill/>
          <a:ln w="9525">
            <a:noFill/>
            <a:miter lim="800000"/>
            <a:headEnd/>
            <a:tailEnd/>
          </a:ln>
        </p:spPr>
      </p:pic>
      <p:pic>
        <p:nvPicPr>
          <p:cNvPr id="6" name="Picture 5" descr="http://htma.hu/kepek/galeria/nagy/Dravaszog_es_Szlavonia/Csuza/Minorics_Tunde/02_Reformatus_templom.jpg"/>
          <p:cNvPicPr>
            <a:picLocks noChangeAspect="1" noChangeArrowheads="1"/>
          </p:cNvPicPr>
          <p:nvPr/>
        </p:nvPicPr>
        <p:blipFill>
          <a:blip r:embed="rId4" cstate="print"/>
          <a:srcRect/>
          <a:stretch>
            <a:fillRect/>
          </a:stretch>
        </p:blipFill>
        <p:spPr bwMode="auto">
          <a:xfrm>
            <a:off x="3923928" y="4074196"/>
            <a:ext cx="1862336" cy="2783804"/>
          </a:xfrm>
          <a:prstGeom prst="rect">
            <a:avLst/>
          </a:prstGeom>
          <a:noFill/>
          <a:ln w="9525">
            <a:noFill/>
            <a:miter lim="800000"/>
            <a:headEnd/>
            <a:tailEnd/>
          </a:ln>
        </p:spPr>
      </p:pic>
      <p:pic>
        <p:nvPicPr>
          <p:cNvPr id="7" name="Picture 7" descr="http://htma.hu/kepek/galeria/nagy/Dravaszog_es_Szlavonia/Kopacs/Pinter_Eva/02_Reformatus_templom.jpg"/>
          <p:cNvPicPr>
            <a:picLocks noChangeAspect="1" noChangeArrowheads="1"/>
          </p:cNvPicPr>
          <p:nvPr/>
        </p:nvPicPr>
        <p:blipFill>
          <a:blip r:embed="rId5" cstate="print"/>
          <a:srcRect/>
          <a:stretch>
            <a:fillRect/>
          </a:stretch>
        </p:blipFill>
        <p:spPr bwMode="auto">
          <a:xfrm>
            <a:off x="6444208" y="3257093"/>
            <a:ext cx="2699792" cy="36009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dirty="0"/>
          </a:p>
        </p:txBody>
      </p:sp>
      <p:graphicFrame>
        <p:nvGraphicFramePr>
          <p:cNvPr id="5" name="Tartalom helye 4"/>
          <p:cNvGraphicFramePr>
            <a:graphicFrameLocks noGrp="1"/>
          </p:cNvGraphicFramePr>
          <p:nvPr>
            <p:ph idx="1"/>
          </p:nvPr>
        </p:nvGraphicFramePr>
        <p:xfrm>
          <a:off x="2484438" y="2111375"/>
          <a:ext cx="6264696" cy="3505200"/>
        </p:xfrm>
        <a:graphic>
          <a:graphicData uri="http://schemas.openxmlformats.org/drawingml/2006/table">
            <a:tbl>
              <a:tblPr/>
              <a:tblGrid>
                <a:gridCol w="2088232"/>
                <a:gridCol w="2088232"/>
                <a:gridCol w="2088232"/>
              </a:tblGrid>
              <a:tr h="0">
                <a:tc>
                  <a:txBody>
                    <a:bodyPr/>
                    <a:lstStyle/>
                    <a:p>
                      <a:pPr algn="ctr"/>
                      <a:r>
                        <a:rPr lang="hu-HU" sz="2000" b="1" dirty="0"/>
                        <a:t/>
                      </a:r>
                      <a:br>
                        <a:rPr lang="hu-HU" sz="2000" b="1" dirty="0"/>
                      </a:br>
                      <a:r>
                        <a:rPr lang="hu-HU" sz="2000" b="1" dirty="0" err="1"/>
                        <a:t>Belye</a:t>
                      </a:r>
                      <a:r>
                        <a:rPr lang="hu-HU" sz="2000" b="1" dirty="0"/>
                        <a:t> </a:t>
                      </a:r>
                    </a:p>
                  </a:txBody>
                  <a:tcPr>
                    <a:lnL>
                      <a:noFill/>
                    </a:lnL>
                    <a:lnR>
                      <a:noFill/>
                    </a:lnR>
                    <a:lnT>
                      <a:noFill/>
                    </a:lnT>
                    <a:lnB>
                      <a:noFill/>
                    </a:lnB>
                  </a:tcPr>
                </a:tc>
                <a:tc>
                  <a:txBody>
                    <a:bodyPr/>
                    <a:lstStyle/>
                    <a:p>
                      <a:pPr algn="ctr"/>
                      <a:r>
                        <a:rPr lang="hu-HU" sz="2000" b="1" dirty="0"/>
                        <a:t/>
                      </a:r>
                      <a:br>
                        <a:rPr lang="hu-HU" sz="2000" b="1" dirty="0"/>
                      </a:br>
                      <a:r>
                        <a:rPr lang="hu-HU" sz="2000" b="1" dirty="0"/>
                        <a:t>Csúza </a:t>
                      </a:r>
                    </a:p>
                  </a:txBody>
                  <a:tcPr>
                    <a:lnL>
                      <a:noFill/>
                    </a:lnL>
                    <a:lnR>
                      <a:noFill/>
                    </a:lnR>
                    <a:lnT>
                      <a:noFill/>
                    </a:lnT>
                    <a:lnB>
                      <a:noFill/>
                    </a:lnB>
                  </a:tcPr>
                </a:tc>
                <a:tc>
                  <a:txBody>
                    <a:bodyPr/>
                    <a:lstStyle/>
                    <a:p>
                      <a:pPr algn="ctr"/>
                      <a:r>
                        <a:rPr lang="hu-HU" sz="2000" b="1" dirty="0"/>
                        <a:t/>
                      </a:r>
                      <a:br>
                        <a:rPr lang="hu-HU" sz="2000" b="1" dirty="0"/>
                      </a:br>
                      <a:r>
                        <a:rPr lang="hu-HU" sz="2000" b="1" dirty="0"/>
                        <a:t>Darázs </a:t>
                      </a:r>
                    </a:p>
                  </a:txBody>
                  <a:tcPr>
                    <a:lnL>
                      <a:noFill/>
                    </a:lnL>
                    <a:lnR>
                      <a:noFill/>
                    </a:lnR>
                    <a:lnT>
                      <a:noFill/>
                    </a:lnT>
                    <a:lnB>
                      <a:noFill/>
                    </a:lnB>
                  </a:tcPr>
                </a:tc>
              </a:tr>
              <a:tr h="0">
                <a:tc>
                  <a:txBody>
                    <a:bodyPr/>
                    <a:lstStyle/>
                    <a:p>
                      <a:pPr algn="ctr"/>
                      <a:r>
                        <a:rPr lang="hu-HU" sz="2000" b="1" dirty="0"/>
                        <a:t/>
                      </a:r>
                      <a:br>
                        <a:rPr lang="hu-HU" sz="2000" b="1" dirty="0"/>
                      </a:br>
                      <a:r>
                        <a:rPr lang="hu-HU" sz="2000" b="1" dirty="0" err="1" smtClean="0"/>
                        <a:t>Hercegszöllős</a:t>
                      </a:r>
                      <a:r>
                        <a:rPr lang="hu-HU" sz="2000" b="1" dirty="0" smtClean="0"/>
                        <a:t> </a:t>
                      </a:r>
                      <a:endParaRPr lang="hu-HU" sz="2000" b="1" dirty="0"/>
                    </a:p>
                  </a:txBody>
                  <a:tcPr>
                    <a:lnL>
                      <a:noFill/>
                    </a:lnL>
                    <a:lnR>
                      <a:noFill/>
                    </a:lnR>
                    <a:lnT>
                      <a:noFill/>
                    </a:lnT>
                    <a:lnB>
                      <a:noFill/>
                    </a:lnB>
                  </a:tcPr>
                </a:tc>
                <a:tc>
                  <a:txBody>
                    <a:bodyPr/>
                    <a:lstStyle/>
                    <a:p>
                      <a:pPr algn="ctr"/>
                      <a:r>
                        <a:rPr lang="hu-HU" sz="2000" b="1" dirty="0"/>
                        <a:t/>
                      </a:r>
                      <a:br>
                        <a:rPr lang="hu-HU" sz="2000" b="1" dirty="0"/>
                      </a:br>
                      <a:r>
                        <a:rPr lang="hu-HU" sz="2000" b="1" dirty="0" err="1"/>
                        <a:t>Izsép</a:t>
                      </a:r>
                      <a:r>
                        <a:rPr lang="hu-HU" sz="2000" b="1" dirty="0"/>
                        <a:t> </a:t>
                      </a:r>
                    </a:p>
                  </a:txBody>
                  <a:tcPr>
                    <a:lnL>
                      <a:noFill/>
                    </a:lnL>
                    <a:lnR>
                      <a:noFill/>
                    </a:lnR>
                    <a:lnT>
                      <a:noFill/>
                    </a:lnT>
                    <a:lnB>
                      <a:noFill/>
                    </a:lnB>
                  </a:tcPr>
                </a:tc>
                <a:tc>
                  <a:txBody>
                    <a:bodyPr/>
                    <a:lstStyle/>
                    <a:p>
                      <a:pPr algn="ctr"/>
                      <a:r>
                        <a:rPr lang="hu-HU" sz="2000" b="1" dirty="0"/>
                        <a:t/>
                      </a:r>
                      <a:br>
                        <a:rPr lang="hu-HU" sz="2000" b="1" dirty="0"/>
                      </a:br>
                      <a:r>
                        <a:rPr lang="hu-HU" sz="2000" b="1" dirty="0" err="1"/>
                        <a:t>Kiskőszeg</a:t>
                      </a:r>
                      <a:r>
                        <a:rPr lang="hu-HU" sz="2000" b="1" dirty="0"/>
                        <a:t> </a:t>
                      </a:r>
                    </a:p>
                  </a:txBody>
                  <a:tcPr>
                    <a:lnL>
                      <a:noFill/>
                    </a:lnL>
                    <a:lnR>
                      <a:noFill/>
                    </a:lnR>
                    <a:lnT>
                      <a:noFill/>
                    </a:lnT>
                    <a:lnB>
                      <a:noFill/>
                    </a:lnB>
                  </a:tcPr>
                </a:tc>
              </a:tr>
              <a:tr h="0">
                <a:tc>
                  <a:txBody>
                    <a:bodyPr/>
                    <a:lstStyle/>
                    <a:p>
                      <a:pPr algn="ctr"/>
                      <a:r>
                        <a:rPr lang="hu-HU" sz="2000" b="1" dirty="0"/>
                        <a:t/>
                      </a:r>
                      <a:br>
                        <a:rPr lang="hu-HU" sz="2000" b="1" dirty="0"/>
                      </a:br>
                      <a:r>
                        <a:rPr lang="hu-HU" sz="2000" b="1" dirty="0" smtClean="0"/>
                        <a:t>Kopács</a:t>
                      </a:r>
                      <a:endParaRPr lang="hu-HU" sz="2000" b="1" dirty="0"/>
                    </a:p>
                  </a:txBody>
                  <a:tcPr>
                    <a:lnL>
                      <a:noFill/>
                    </a:lnL>
                    <a:lnR>
                      <a:noFill/>
                    </a:lnR>
                    <a:lnT>
                      <a:noFill/>
                    </a:lnT>
                    <a:lnB>
                      <a:noFill/>
                    </a:lnB>
                  </a:tcPr>
                </a:tc>
                <a:tc>
                  <a:txBody>
                    <a:bodyPr/>
                    <a:lstStyle/>
                    <a:p>
                      <a:pPr algn="ctr"/>
                      <a:r>
                        <a:rPr lang="hu-HU" sz="2000" b="1" dirty="0"/>
                        <a:t/>
                      </a:r>
                      <a:br>
                        <a:rPr lang="hu-HU" sz="2000" b="1" dirty="0"/>
                      </a:br>
                      <a:r>
                        <a:rPr lang="hu-HU" sz="2000" b="1" dirty="0" err="1"/>
                        <a:t>Kórógy</a:t>
                      </a:r>
                      <a:r>
                        <a:rPr lang="hu-HU" sz="2000" b="1" dirty="0"/>
                        <a:t> </a:t>
                      </a:r>
                    </a:p>
                  </a:txBody>
                  <a:tcPr>
                    <a:lnL>
                      <a:noFill/>
                    </a:lnL>
                    <a:lnR>
                      <a:noFill/>
                    </a:lnR>
                    <a:lnT>
                      <a:noFill/>
                    </a:lnT>
                    <a:lnB>
                      <a:noFill/>
                    </a:lnB>
                  </a:tcPr>
                </a:tc>
                <a:tc>
                  <a:txBody>
                    <a:bodyPr/>
                    <a:lstStyle/>
                    <a:p>
                      <a:pPr algn="ctr"/>
                      <a:r>
                        <a:rPr lang="hu-HU" sz="2000" b="1" dirty="0"/>
                        <a:t/>
                      </a:r>
                      <a:br>
                        <a:rPr lang="hu-HU" sz="2000" b="1" dirty="0"/>
                      </a:br>
                      <a:r>
                        <a:rPr lang="hu-HU" sz="2000" b="1" dirty="0" err="1"/>
                        <a:t>Laskó</a:t>
                      </a:r>
                      <a:r>
                        <a:rPr lang="hu-HU" sz="2000" b="1" dirty="0"/>
                        <a:t> </a:t>
                      </a:r>
                    </a:p>
                  </a:txBody>
                  <a:tcPr>
                    <a:lnL>
                      <a:noFill/>
                    </a:lnL>
                    <a:lnR>
                      <a:noFill/>
                    </a:lnR>
                    <a:lnT>
                      <a:noFill/>
                    </a:lnT>
                    <a:lnB>
                      <a:noFill/>
                    </a:lnB>
                  </a:tcPr>
                </a:tc>
              </a:tr>
              <a:tr h="0">
                <a:tc>
                  <a:txBody>
                    <a:bodyPr/>
                    <a:lstStyle/>
                    <a:p>
                      <a:pPr algn="ctr"/>
                      <a:r>
                        <a:rPr lang="hu-HU" sz="2000" b="1" dirty="0"/>
                        <a:t/>
                      </a:r>
                      <a:br>
                        <a:rPr lang="hu-HU" sz="2000" b="1" dirty="0"/>
                      </a:br>
                      <a:r>
                        <a:rPr lang="hu-HU" sz="2000" b="1" dirty="0" err="1"/>
                        <a:t>Nagybodolya</a:t>
                      </a:r>
                      <a:r>
                        <a:rPr lang="hu-HU" sz="2000" b="1" dirty="0"/>
                        <a:t> </a:t>
                      </a:r>
                    </a:p>
                  </a:txBody>
                  <a:tcPr>
                    <a:lnL>
                      <a:noFill/>
                    </a:lnL>
                    <a:lnR>
                      <a:noFill/>
                    </a:lnR>
                    <a:lnT>
                      <a:noFill/>
                    </a:lnT>
                    <a:lnB>
                      <a:noFill/>
                    </a:lnB>
                  </a:tcPr>
                </a:tc>
                <a:tc>
                  <a:txBody>
                    <a:bodyPr/>
                    <a:lstStyle/>
                    <a:p>
                      <a:pPr algn="ctr"/>
                      <a:r>
                        <a:rPr lang="hu-HU" sz="2000" b="1" dirty="0"/>
                        <a:t/>
                      </a:r>
                      <a:br>
                        <a:rPr lang="hu-HU" sz="2000" b="1" dirty="0"/>
                      </a:br>
                      <a:r>
                        <a:rPr lang="hu-HU" sz="2000" b="1" dirty="0" err="1"/>
                        <a:t>Pélmonostor</a:t>
                      </a:r>
                      <a:r>
                        <a:rPr lang="hu-HU" sz="2000" b="1" dirty="0"/>
                        <a:t> </a:t>
                      </a:r>
                    </a:p>
                  </a:txBody>
                  <a:tcPr>
                    <a:lnL>
                      <a:noFill/>
                    </a:lnL>
                    <a:lnR>
                      <a:noFill/>
                    </a:lnR>
                    <a:lnT>
                      <a:noFill/>
                    </a:lnT>
                    <a:lnB>
                      <a:noFill/>
                    </a:lnB>
                  </a:tcPr>
                </a:tc>
                <a:tc>
                  <a:txBody>
                    <a:bodyPr/>
                    <a:lstStyle/>
                    <a:p>
                      <a:pPr algn="ctr"/>
                      <a:r>
                        <a:rPr lang="hu-HU" sz="2000" b="1" dirty="0"/>
                        <a:t/>
                      </a:r>
                      <a:br>
                        <a:rPr lang="hu-HU" sz="2000" b="1" dirty="0"/>
                      </a:br>
                      <a:r>
                        <a:rPr lang="hu-HU" sz="2000" b="1" dirty="0"/>
                        <a:t>Rétfalu </a:t>
                      </a:r>
                    </a:p>
                  </a:txBody>
                  <a:tcPr>
                    <a:lnL>
                      <a:noFill/>
                    </a:lnL>
                    <a:lnR>
                      <a:noFill/>
                    </a:lnR>
                    <a:lnT>
                      <a:noFill/>
                    </a:lnT>
                    <a:lnB>
                      <a:noFill/>
                    </a:lnB>
                  </a:tcPr>
                </a:tc>
              </a:tr>
              <a:tr h="0">
                <a:tc>
                  <a:txBody>
                    <a:bodyPr/>
                    <a:lstStyle/>
                    <a:p>
                      <a:pPr algn="ctr"/>
                      <a:r>
                        <a:rPr lang="hu-HU" sz="2000" b="1" dirty="0"/>
                        <a:t/>
                      </a:r>
                      <a:br>
                        <a:rPr lang="hu-HU" sz="2000" b="1" dirty="0"/>
                      </a:br>
                      <a:r>
                        <a:rPr lang="hu-HU" sz="2000" b="1" dirty="0" err="1"/>
                        <a:t>Sepse</a:t>
                      </a:r>
                      <a:r>
                        <a:rPr lang="hu-HU" sz="2000" b="1" dirty="0"/>
                        <a:t> </a:t>
                      </a:r>
                    </a:p>
                  </a:txBody>
                  <a:tcPr>
                    <a:lnL>
                      <a:noFill/>
                    </a:lnL>
                    <a:lnR>
                      <a:noFill/>
                    </a:lnR>
                    <a:lnT>
                      <a:noFill/>
                    </a:lnT>
                    <a:lnB>
                      <a:noFill/>
                    </a:lnB>
                  </a:tcPr>
                </a:tc>
                <a:tc>
                  <a:txBody>
                    <a:bodyPr/>
                    <a:lstStyle/>
                    <a:p>
                      <a:pPr algn="ctr"/>
                      <a:r>
                        <a:rPr lang="hu-HU" sz="2000" b="1" dirty="0"/>
                        <a:t/>
                      </a:r>
                      <a:br>
                        <a:rPr lang="hu-HU" sz="2000" b="1" dirty="0"/>
                      </a:br>
                      <a:r>
                        <a:rPr lang="hu-HU" sz="2000" b="1" dirty="0"/>
                        <a:t>Várdaróc </a:t>
                      </a:r>
                    </a:p>
                  </a:txBody>
                  <a:tcPr>
                    <a:lnL>
                      <a:noFill/>
                    </a:lnL>
                    <a:lnR>
                      <a:noFill/>
                    </a:lnR>
                    <a:lnT>
                      <a:noFill/>
                    </a:lnT>
                    <a:lnB>
                      <a:noFill/>
                    </a:lnB>
                  </a:tcPr>
                </a:tc>
                <a:tc>
                  <a:txBody>
                    <a:bodyPr/>
                    <a:lstStyle/>
                    <a:p>
                      <a:pPr algn="ctr"/>
                      <a:r>
                        <a:rPr lang="hu-HU" sz="2000" b="1" dirty="0"/>
                        <a:t/>
                      </a:r>
                      <a:br>
                        <a:rPr lang="hu-HU" sz="2000" b="1" dirty="0"/>
                      </a:br>
                      <a:r>
                        <a:rPr lang="hu-HU" sz="2000" b="1" dirty="0" err="1"/>
                        <a:t>Vörösmart</a:t>
                      </a:r>
                      <a:endParaRPr lang="hu-HU" sz="2000" b="1" dirty="0"/>
                    </a:p>
                  </a:txBody>
                  <a:tcPr>
                    <a:lnL>
                      <a:noFill/>
                    </a:lnL>
                    <a:lnR>
                      <a:noFill/>
                    </a:lnR>
                    <a:lnT>
                      <a:noFill/>
                    </a:lnT>
                    <a:lnB>
                      <a:noFill/>
                    </a:lnB>
                  </a:tcPr>
                </a:tc>
              </a:tr>
            </a:tbl>
          </a:graphicData>
        </a:graphic>
      </p:graphicFrame>
      <p:pic>
        <p:nvPicPr>
          <p:cNvPr id="10259" name="Picture 2" descr="http://htma.hu/kepek/galeria/kicsi/Dravaszog_es_Szlavonia/Pelmonostor/Pinter_Eva/01_Katolikus_templom.JPG"/>
          <p:cNvPicPr>
            <a:picLocks noChangeAspect="1" noChangeArrowheads="1"/>
          </p:cNvPicPr>
          <p:nvPr/>
        </p:nvPicPr>
        <p:blipFill>
          <a:blip r:embed="rId2" cstate="print"/>
          <a:srcRect/>
          <a:stretch>
            <a:fillRect/>
          </a:stretch>
        </p:blipFill>
        <p:spPr bwMode="auto">
          <a:xfrm>
            <a:off x="4932363" y="0"/>
            <a:ext cx="1239837" cy="1239838"/>
          </a:xfrm>
          <a:prstGeom prst="rect">
            <a:avLst/>
          </a:prstGeom>
          <a:noFill/>
          <a:ln w="9525">
            <a:noFill/>
            <a:miter lim="800000"/>
            <a:headEnd/>
            <a:tailEnd/>
          </a:ln>
        </p:spPr>
      </p:pic>
      <p:pic>
        <p:nvPicPr>
          <p:cNvPr id="10260" name="Picture 5" descr="http://htma.hu/kepek/galeria/kicsi/Dravaszog_es_Szlavonia/Csuza/Minorics_Tunde/01_Reformatus_templom.JPG">
            <a:hlinkClick r:id="rId3"/>
          </p:cNvPr>
          <p:cNvPicPr>
            <a:picLocks noChangeAspect="1" noChangeArrowheads="1"/>
          </p:cNvPicPr>
          <p:nvPr/>
        </p:nvPicPr>
        <p:blipFill>
          <a:blip r:embed="rId4" cstate="print"/>
          <a:srcRect/>
          <a:stretch>
            <a:fillRect/>
          </a:stretch>
        </p:blipFill>
        <p:spPr bwMode="auto">
          <a:xfrm>
            <a:off x="2268538" y="0"/>
            <a:ext cx="1600200" cy="1600200"/>
          </a:xfrm>
          <a:prstGeom prst="rect">
            <a:avLst/>
          </a:prstGeom>
          <a:noFill/>
          <a:ln w="9525">
            <a:noFill/>
            <a:miter lim="800000"/>
            <a:headEnd/>
            <a:tailEnd/>
          </a:ln>
        </p:spPr>
      </p:pic>
      <p:pic>
        <p:nvPicPr>
          <p:cNvPr id="10261" name="Picture 6" descr="http://htma.hu/kepek/galeria/kicsi/Dravaszog_es_Szlavonia/Darazs/Minorics_Tunde/01_Katolikus_templom.jpg">
            <a:hlinkClick r:id="rId5"/>
          </p:cNvPr>
          <p:cNvPicPr>
            <a:picLocks noChangeAspect="1" noChangeArrowheads="1"/>
          </p:cNvPicPr>
          <p:nvPr/>
        </p:nvPicPr>
        <p:blipFill>
          <a:blip r:embed="rId6" cstate="print"/>
          <a:srcRect/>
          <a:stretch>
            <a:fillRect/>
          </a:stretch>
        </p:blipFill>
        <p:spPr bwMode="auto">
          <a:xfrm>
            <a:off x="8191500" y="3860800"/>
            <a:ext cx="952500" cy="952500"/>
          </a:xfrm>
          <a:prstGeom prst="rect">
            <a:avLst/>
          </a:prstGeom>
          <a:noFill/>
          <a:ln w="9525">
            <a:noFill/>
            <a:miter lim="800000"/>
            <a:headEnd/>
            <a:tailEnd/>
          </a:ln>
        </p:spPr>
      </p:pic>
      <p:pic>
        <p:nvPicPr>
          <p:cNvPr id="10262" name="Picture 7" descr="http://htma.hu/kepek/galeria/kicsi/Dravaszog_es_Szlavonia/Hercegszollos/Pinter_Eva/01_Katolikus_templom.JPG">
            <a:hlinkClick r:id="rId7"/>
          </p:cNvPr>
          <p:cNvPicPr>
            <a:picLocks noChangeAspect="1" noChangeArrowheads="1"/>
          </p:cNvPicPr>
          <p:nvPr/>
        </p:nvPicPr>
        <p:blipFill>
          <a:blip r:embed="rId8" cstate="print"/>
          <a:srcRect/>
          <a:stretch>
            <a:fillRect/>
          </a:stretch>
        </p:blipFill>
        <p:spPr bwMode="auto">
          <a:xfrm>
            <a:off x="8191500" y="2276475"/>
            <a:ext cx="952500" cy="952500"/>
          </a:xfrm>
          <a:prstGeom prst="rect">
            <a:avLst/>
          </a:prstGeom>
          <a:noFill/>
          <a:ln w="9525">
            <a:noFill/>
            <a:miter lim="800000"/>
            <a:headEnd/>
            <a:tailEnd/>
          </a:ln>
        </p:spPr>
      </p:pic>
      <p:pic>
        <p:nvPicPr>
          <p:cNvPr id="10263" name="Picture 8" descr="http://htma.hu/kepek/galeria/kicsi/Dravaszog_es_Szlavonia/Izsep/Pinter_Eva/01_Szt_Peter_es_Pal_templom.JPG">
            <a:hlinkClick r:id="rId9"/>
          </p:cNvPr>
          <p:cNvPicPr>
            <a:picLocks noChangeAspect="1" noChangeArrowheads="1"/>
          </p:cNvPicPr>
          <p:nvPr/>
        </p:nvPicPr>
        <p:blipFill>
          <a:blip r:embed="rId10" cstate="print"/>
          <a:srcRect/>
          <a:stretch>
            <a:fillRect/>
          </a:stretch>
        </p:blipFill>
        <p:spPr bwMode="auto">
          <a:xfrm>
            <a:off x="6732588" y="0"/>
            <a:ext cx="1312862" cy="1312863"/>
          </a:xfrm>
          <a:prstGeom prst="rect">
            <a:avLst/>
          </a:prstGeom>
          <a:noFill/>
          <a:ln w="9525">
            <a:noFill/>
            <a:miter lim="800000"/>
            <a:headEnd/>
            <a:tailEnd/>
          </a:ln>
        </p:spPr>
      </p:pic>
      <p:pic>
        <p:nvPicPr>
          <p:cNvPr id="10264" name="Picture 10" descr="http://htma.hu/kepek/galeria/kicsi/Dravaszog_es_Szlavonia/Kopacs/Pinter_Eva/02_Reformatus_templom.jpg">
            <a:hlinkClick r:id="rId11"/>
          </p:cNvPr>
          <p:cNvPicPr>
            <a:picLocks noChangeAspect="1" noChangeArrowheads="1"/>
          </p:cNvPicPr>
          <p:nvPr/>
        </p:nvPicPr>
        <p:blipFill>
          <a:blip r:embed="rId12" cstate="print"/>
          <a:srcRect/>
          <a:stretch>
            <a:fillRect/>
          </a:stretch>
        </p:blipFill>
        <p:spPr bwMode="auto">
          <a:xfrm>
            <a:off x="8047038" y="5589588"/>
            <a:ext cx="1096962" cy="1095375"/>
          </a:xfrm>
          <a:prstGeom prst="rect">
            <a:avLst/>
          </a:prstGeom>
          <a:noFill/>
          <a:ln w="9525">
            <a:noFill/>
            <a:miter lim="800000"/>
            <a:headEnd/>
            <a:tailEnd/>
          </a:ln>
        </p:spPr>
      </p:pic>
      <p:pic>
        <p:nvPicPr>
          <p:cNvPr id="10265" name="Picture 11" descr="http://htma.hu/kepek/galeria/kicsi/Dravaszog_es_Szlavonia/Korogy/Minorics_Tunde/01_Reformatus_templom.JPG">
            <a:hlinkClick r:id="rId13"/>
          </p:cNvPr>
          <p:cNvPicPr>
            <a:picLocks noChangeAspect="1" noChangeArrowheads="1"/>
          </p:cNvPicPr>
          <p:nvPr/>
        </p:nvPicPr>
        <p:blipFill>
          <a:blip r:embed="rId14" cstate="print"/>
          <a:srcRect/>
          <a:stretch>
            <a:fillRect/>
          </a:stretch>
        </p:blipFill>
        <p:spPr bwMode="auto">
          <a:xfrm>
            <a:off x="6804025" y="5705475"/>
            <a:ext cx="1152525" cy="1152525"/>
          </a:xfrm>
          <a:prstGeom prst="rect">
            <a:avLst/>
          </a:prstGeom>
          <a:noFill/>
          <a:ln w="9525">
            <a:noFill/>
            <a:miter lim="800000"/>
            <a:headEnd/>
            <a:tailEnd/>
          </a:ln>
        </p:spPr>
      </p:pic>
      <p:pic>
        <p:nvPicPr>
          <p:cNvPr id="10266" name="Picture 13" descr="http://htma.hu/kepek/galeria/kicsi/Dravaszog_es_Szlavonia/Nagybodolya/Minorics_Tunde/01_Kalvaria.JPG">
            <a:hlinkClick r:id="rId15"/>
          </p:cNvPr>
          <p:cNvPicPr>
            <a:picLocks noChangeAspect="1" noChangeArrowheads="1"/>
          </p:cNvPicPr>
          <p:nvPr/>
        </p:nvPicPr>
        <p:blipFill>
          <a:blip r:embed="rId16" cstate="print"/>
          <a:srcRect/>
          <a:stretch>
            <a:fillRect/>
          </a:stretch>
        </p:blipFill>
        <p:spPr bwMode="auto">
          <a:xfrm>
            <a:off x="3419475" y="5849938"/>
            <a:ext cx="1008063" cy="1008062"/>
          </a:xfrm>
          <a:prstGeom prst="rect">
            <a:avLst/>
          </a:prstGeom>
          <a:noFill/>
          <a:ln w="9525">
            <a:noFill/>
            <a:miter lim="800000"/>
            <a:headEnd/>
            <a:tailEnd/>
          </a:ln>
        </p:spPr>
      </p:pic>
      <p:pic>
        <p:nvPicPr>
          <p:cNvPr id="10267" name="Picture 15" descr="http://htma.hu/kepek/galeria/kicsi/Dravaszog_es_Szlavonia/Retfalu/Pinter_Eva/07_Reformatus_templom.JPG">
            <a:hlinkClick r:id="rId17"/>
          </p:cNvPr>
          <p:cNvPicPr>
            <a:picLocks noChangeAspect="1" noChangeArrowheads="1"/>
          </p:cNvPicPr>
          <p:nvPr/>
        </p:nvPicPr>
        <p:blipFill>
          <a:blip r:embed="rId18" cstate="print"/>
          <a:srcRect/>
          <a:stretch>
            <a:fillRect/>
          </a:stretch>
        </p:blipFill>
        <p:spPr bwMode="auto">
          <a:xfrm>
            <a:off x="4500563" y="5661025"/>
            <a:ext cx="1196975" cy="1196975"/>
          </a:xfrm>
          <a:prstGeom prst="rect">
            <a:avLst/>
          </a:prstGeom>
          <a:noFill/>
          <a:ln w="9525">
            <a:noFill/>
            <a:miter lim="800000"/>
            <a:headEnd/>
            <a:tailEnd/>
          </a:ln>
        </p:spPr>
      </p:pic>
      <p:pic>
        <p:nvPicPr>
          <p:cNvPr id="10268" name="Picture 16" descr="http://htma.hu/kepek/galeria/kicsi/Dravaszog_es_Szlavonia/Sepse/Minorics_Tunde/07_Katolikus_imahaz.jpg">
            <a:hlinkClick r:id="rId19"/>
          </p:cNvPr>
          <p:cNvPicPr>
            <a:picLocks noChangeAspect="1" noChangeArrowheads="1"/>
          </p:cNvPicPr>
          <p:nvPr/>
        </p:nvPicPr>
        <p:blipFill>
          <a:blip r:embed="rId20" cstate="print"/>
          <a:srcRect/>
          <a:stretch>
            <a:fillRect/>
          </a:stretch>
        </p:blipFill>
        <p:spPr bwMode="auto">
          <a:xfrm>
            <a:off x="7524750" y="692150"/>
            <a:ext cx="1528763" cy="1530350"/>
          </a:xfrm>
          <a:prstGeom prst="rect">
            <a:avLst/>
          </a:prstGeom>
          <a:noFill/>
          <a:ln w="9525">
            <a:noFill/>
            <a:miter lim="800000"/>
            <a:headEnd/>
            <a:tailEnd/>
          </a:ln>
        </p:spPr>
      </p:pic>
      <p:pic>
        <p:nvPicPr>
          <p:cNvPr id="10269" name="Picture 17" descr="http://htma.hu/kepek/galeria/kicsi/Dravaszog_es_Szlavonia/Vardaroc/Pinter_Eva/01_Reformatus_templom.JPG">
            <a:hlinkClick r:id="rId21"/>
          </p:cNvPr>
          <p:cNvPicPr>
            <a:picLocks noChangeAspect="1" noChangeArrowheads="1"/>
          </p:cNvPicPr>
          <p:nvPr/>
        </p:nvPicPr>
        <p:blipFill>
          <a:blip r:embed="rId22" cstate="print"/>
          <a:srcRect/>
          <a:stretch>
            <a:fillRect/>
          </a:stretch>
        </p:blipFill>
        <p:spPr bwMode="auto">
          <a:xfrm>
            <a:off x="3635375" y="981075"/>
            <a:ext cx="1441450" cy="1441450"/>
          </a:xfrm>
          <a:prstGeom prst="rect">
            <a:avLst/>
          </a:prstGeom>
          <a:noFill/>
          <a:ln w="9525">
            <a:noFill/>
            <a:miter lim="800000"/>
            <a:headEnd/>
            <a:tailEnd/>
          </a:ln>
        </p:spPr>
      </p:pic>
      <p:pic>
        <p:nvPicPr>
          <p:cNvPr id="10270" name="Picture 18" descr="http://htma.hu/kepek/galeria/kicsi/Dravaszog_es_Szlavonia/Vorosmart/Minorics_Tunde/00_Vorosmart.jpg">
            <a:hlinkClick r:id="rId23"/>
          </p:cNvPr>
          <p:cNvPicPr>
            <a:picLocks noChangeAspect="1" noChangeArrowheads="1"/>
          </p:cNvPicPr>
          <p:nvPr/>
        </p:nvPicPr>
        <p:blipFill>
          <a:blip r:embed="rId24" cstate="print"/>
          <a:srcRect/>
          <a:stretch>
            <a:fillRect/>
          </a:stretch>
        </p:blipFill>
        <p:spPr bwMode="auto">
          <a:xfrm>
            <a:off x="5651500" y="5689600"/>
            <a:ext cx="1168400" cy="1168400"/>
          </a:xfrm>
          <a:prstGeom prst="rect">
            <a:avLst/>
          </a:prstGeom>
          <a:noFill/>
          <a:ln w="9525">
            <a:noFill/>
            <a:miter lim="800000"/>
            <a:headEnd/>
            <a:tailEnd/>
          </a:ln>
        </p:spPr>
      </p:pic>
      <p:pic>
        <p:nvPicPr>
          <p:cNvPr id="10271" name="Picture 4" descr="http://htma.hu/kepek/galeria/kicsi/Dravaszog_es_Szlavonia/Belye/Pinter_Eva/13_Nepumuki_Szent_Janos.jpg">
            <a:hlinkClick r:id="rId25"/>
          </p:cNvPr>
          <p:cNvPicPr>
            <a:picLocks noChangeAspect="1" noChangeArrowheads="1"/>
          </p:cNvPicPr>
          <p:nvPr/>
        </p:nvPicPr>
        <p:blipFill>
          <a:blip r:embed="rId26" cstate="print"/>
          <a:srcRect/>
          <a:stretch>
            <a:fillRect/>
          </a:stretch>
        </p:blipFill>
        <p:spPr bwMode="auto">
          <a:xfrm>
            <a:off x="-9088438" y="-776288"/>
            <a:ext cx="952500" cy="952501"/>
          </a:xfrm>
          <a:prstGeom prst="rect">
            <a:avLst/>
          </a:prstGeom>
          <a:noFill/>
          <a:ln w="9525">
            <a:noFill/>
            <a:miter lim="800000"/>
            <a:headEnd/>
            <a:tailEnd/>
          </a:ln>
        </p:spPr>
      </p:pic>
      <p:pic>
        <p:nvPicPr>
          <p:cNvPr id="10272" name="Picture 20" descr="http://htma.hu/kepek/galeria/kicsi/Dravaszog_es_Szlavonia/Kiskoszeg/Pinter_Eva/24_Temeto.JPG"/>
          <p:cNvPicPr>
            <a:picLocks noChangeAspect="1" noChangeArrowheads="1"/>
          </p:cNvPicPr>
          <p:nvPr/>
        </p:nvPicPr>
        <p:blipFill>
          <a:blip r:embed="rId27" cstate="print"/>
          <a:srcRect/>
          <a:stretch>
            <a:fillRect/>
          </a:stretch>
        </p:blipFill>
        <p:spPr bwMode="auto">
          <a:xfrm>
            <a:off x="5724525" y="1341438"/>
            <a:ext cx="1095375" cy="1095375"/>
          </a:xfrm>
          <a:prstGeom prst="rect">
            <a:avLst/>
          </a:prstGeom>
          <a:noFill/>
          <a:ln w="9525">
            <a:noFill/>
            <a:miter lim="800000"/>
            <a:headEnd/>
            <a:tailEnd/>
          </a:ln>
        </p:spPr>
      </p:pic>
      <p:pic>
        <p:nvPicPr>
          <p:cNvPr id="10273" name="Picture 22" descr="http://htma.hu/kepek/galeria/nagy/Dravaszog_es_Szlavonia/Kopacs/Pinter_Eva/21_Feszulet.jpg"/>
          <p:cNvPicPr>
            <a:picLocks noChangeAspect="1" noChangeArrowheads="1"/>
          </p:cNvPicPr>
          <p:nvPr/>
        </p:nvPicPr>
        <p:blipFill>
          <a:blip r:embed="rId28" cstate="print"/>
          <a:srcRect/>
          <a:stretch>
            <a:fillRect/>
          </a:stretch>
        </p:blipFill>
        <p:spPr bwMode="auto">
          <a:xfrm>
            <a:off x="0" y="3500438"/>
            <a:ext cx="2516188" cy="3357562"/>
          </a:xfrm>
          <a:prstGeom prst="rect">
            <a:avLst/>
          </a:prstGeom>
          <a:noFill/>
          <a:ln w="9525">
            <a:noFill/>
            <a:miter lim="800000"/>
            <a:headEnd/>
            <a:tailEnd/>
          </a:ln>
        </p:spPr>
      </p:pic>
      <p:pic>
        <p:nvPicPr>
          <p:cNvPr id="10274" name="Picture 12" descr="http://htma.hu/kepek/galeria/kicsi/Dravaszog_es_Szlavonia/Lasko/Pinter_Eva/04_Reformatus_templom.JPG">
            <a:hlinkClick r:id="rId29"/>
          </p:cNvPr>
          <p:cNvPicPr>
            <a:picLocks noChangeAspect="1" noChangeArrowheads="1"/>
          </p:cNvPicPr>
          <p:nvPr/>
        </p:nvPicPr>
        <p:blipFill>
          <a:blip r:embed="rId30" cstate="print"/>
          <a:srcRect/>
          <a:stretch>
            <a:fillRect/>
          </a:stretch>
        </p:blipFill>
        <p:spPr bwMode="auto">
          <a:xfrm>
            <a:off x="1692275" y="5516563"/>
            <a:ext cx="1339850" cy="1341437"/>
          </a:xfrm>
          <a:prstGeom prst="rect">
            <a:avLst/>
          </a:prstGeom>
          <a:noFill/>
          <a:ln w="9525">
            <a:noFill/>
            <a:miter lim="800000"/>
            <a:headEnd/>
            <a:tailEnd/>
          </a:ln>
        </p:spPr>
      </p:pic>
      <p:pic>
        <p:nvPicPr>
          <p:cNvPr id="10275" name="Picture 36" descr="http://htma.hu/kepek/galeria/nagy/Dravaszog_es_Szlavonia/Belye/Pinter_Eva/15_Nepumuki_Szent_Janos.jpg"/>
          <p:cNvPicPr>
            <a:picLocks noChangeAspect="1" noChangeArrowheads="1"/>
          </p:cNvPicPr>
          <p:nvPr/>
        </p:nvPicPr>
        <p:blipFill>
          <a:blip r:embed="rId31" cstate="print"/>
          <a:srcRect/>
          <a:stretch>
            <a:fillRect/>
          </a:stretch>
        </p:blipFill>
        <p:spPr bwMode="auto">
          <a:xfrm>
            <a:off x="0" y="0"/>
            <a:ext cx="2517775" cy="3357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24075" y="228600"/>
            <a:ext cx="6715125" cy="1219200"/>
          </a:xfrm>
        </p:spPr>
        <p:txBody>
          <a:bodyPr/>
          <a:lstStyle/>
          <a:p>
            <a:pPr>
              <a:defRPr/>
            </a:pPr>
            <a:r>
              <a:rPr lang="hu-HU" dirty="0" err="1" smtClean="0"/>
              <a:t>Sepse</a:t>
            </a:r>
            <a:r>
              <a:rPr lang="hu-HU" dirty="0" smtClean="0"/>
              <a:t/>
            </a:r>
            <a:br>
              <a:rPr lang="hu-HU" dirty="0" smtClean="0"/>
            </a:br>
            <a:endParaRPr lang="hu-HU" dirty="0"/>
          </a:p>
        </p:txBody>
      </p:sp>
      <p:sp>
        <p:nvSpPr>
          <p:cNvPr id="3" name="Tartalom helye 2"/>
          <p:cNvSpPr>
            <a:spLocks noGrp="1"/>
          </p:cNvSpPr>
          <p:nvPr>
            <p:ph idx="1"/>
          </p:nvPr>
        </p:nvSpPr>
        <p:spPr/>
        <p:txBody>
          <a:bodyPr/>
          <a:lstStyle/>
          <a:p>
            <a:pPr>
              <a:defRPr/>
            </a:pPr>
            <a:endParaRPr lang="hu-HU" dirty="0" smtClean="0"/>
          </a:p>
          <a:p>
            <a:pPr>
              <a:defRPr/>
            </a:pPr>
            <a:endParaRPr lang="hu-HU" dirty="0"/>
          </a:p>
        </p:txBody>
      </p:sp>
      <p:pic>
        <p:nvPicPr>
          <p:cNvPr id="11268" name="Picture 2" descr="http://htma.hu/kepek/galeria/nagy/Dravaszog_es_Szlavonia/Sepse/Minorics_Tunde/24_Katolikus_temeto.jpg"/>
          <p:cNvPicPr>
            <a:picLocks noChangeAspect="1" noChangeArrowheads="1"/>
          </p:cNvPicPr>
          <p:nvPr/>
        </p:nvPicPr>
        <p:blipFill>
          <a:blip r:embed="rId2" cstate="print"/>
          <a:srcRect/>
          <a:stretch>
            <a:fillRect/>
          </a:stretch>
        </p:blipFill>
        <p:spPr bwMode="auto">
          <a:xfrm>
            <a:off x="0" y="3656013"/>
            <a:ext cx="4787900" cy="3201987"/>
          </a:xfrm>
          <a:prstGeom prst="rect">
            <a:avLst/>
          </a:prstGeom>
          <a:noFill/>
          <a:ln w="9525">
            <a:noFill/>
            <a:miter lim="800000"/>
            <a:headEnd/>
            <a:tailEnd/>
          </a:ln>
        </p:spPr>
      </p:pic>
      <p:pic>
        <p:nvPicPr>
          <p:cNvPr id="11269" name="Picture 4" descr="http://htma.hu/kepek/galeria/nagy/Dravaszog_es_Szlavonia/Sepse/Minorics_Tunde/25_Katolikus_temeto.jpg"/>
          <p:cNvPicPr>
            <a:picLocks noChangeAspect="1" noChangeArrowheads="1"/>
          </p:cNvPicPr>
          <p:nvPr/>
        </p:nvPicPr>
        <p:blipFill>
          <a:blip r:embed="rId3" cstate="print"/>
          <a:srcRect/>
          <a:stretch>
            <a:fillRect/>
          </a:stretch>
        </p:blipFill>
        <p:spPr bwMode="auto">
          <a:xfrm>
            <a:off x="3635375" y="0"/>
            <a:ext cx="5508625" cy="3683000"/>
          </a:xfrm>
          <a:prstGeom prst="rect">
            <a:avLst/>
          </a:prstGeom>
          <a:noFill/>
          <a:ln w="9525">
            <a:noFill/>
            <a:miter lim="800000"/>
            <a:headEnd/>
            <a:tailEnd/>
          </a:ln>
        </p:spPr>
      </p:pic>
      <p:pic>
        <p:nvPicPr>
          <p:cNvPr id="11270" name="Picture 6" descr="http://htma.hu/kepek/galeria/nagy/Dravaszog_es_Szlavonia/Sepse/Minorics_Tunde/23_Katolikus_temeto.jpg"/>
          <p:cNvPicPr>
            <a:picLocks noChangeAspect="1" noChangeArrowheads="1"/>
          </p:cNvPicPr>
          <p:nvPr/>
        </p:nvPicPr>
        <p:blipFill>
          <a:blip r:embed="rId4" cstate="print"/>
          <a:srcRect/>
          <a:stretch>
            <a:fillRect/>
          </a:stretch>
        </p:blipFill>
        <p:spPr bwMode="auto">
          <a:xfrm>
            <a:off x="250825" y="1052513"/>
            <a:ext cx="3203575" cy="2141537"/>
          </a:xfrm>
          <a:prstGeom prst="rect">
            <a:avLst/>
          </a:prstGeom>
          <a:noFill/>
          <a:ln w="9525">
            <a:noFill/>
            <a:miter lim="800000"/>
            <a:headEnd/>
            <a:tailEnd/>
          </a:ln>
        </p:spPr>
      </p:pic>
      <p:pic>
        <p:nvPicPr>
          <p:cNvPr id="11271" name="Picture 8" descr="http://htma.hu/kepek/galeria/nagy/Dravaszog_es_Szlavonia/Sepse/Minorics_Tunde/14_Refomatus_temeto.jpg"/>
          <p:cNvPicPr>
            <a:picLocks noChangeAspect="1" noChangeArrowheads="1"/>
          </p:cNvPicPr>
          <p:nvPr/>
        </p:nvPicPr>
        <p:blipFill>
          <a:blip r:embed="rId5" cstate="print"/>
          <a:srcRect/>
          <a:stretch>
            <a:fillRect/>
          </a:stretch>
        </p:blipFill>
        <p:spPr bwMode="auto">
          <a:xfrm>
            <a:off x="5219700" y="4076700"/>
            <a:ext cx="3648075" cy="2439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438400" y="228600"/>
            <a:ext cx="6400800" cy="752475"/>
          </a:xfrm>
        </p:spPr>
        <p:txBody>
          <a:bodyPr/>
          <a:lstStyle/>
          <a:p>
            <a:pPr>
              <a:defRPr/>
            </a:pPr>
            <a:r>
              <a:rPr lang="hu-HU" dirty="0"/>
              <a:t>Igény/hiány:</a:t>
            </a:r>
            <a:endParaRPr lang="hr-HR" dirty="0"/>
          </a:p>
        </p:txBody>
      </p:sp>
      <p:sp>
        <p:nvSpPr>
          <p:cNvPr id="10243" name="Rectangle 3"/>
          <p:cNvSpPr>
            <a:spLocks noGrp="1" noChangeArrowheads="1"/>
          </p:cNvSpPr>
          <p:nvPr>
            <p:ph type="body" idx="1"/>
          </p:nvPr>
        </p:nvSpPr>
        <p:spPr>
          <a:xfrm>
            <a:off x="1" y="1052736"/>
            <a:ext cx="4644007" cy="5805264"/>
          </a:xfrm>
        </p:spPr>
        <p:txBody>
          <a:bodyPr>
            <a:normAutofit lnSpcReduction="10000"/>
          </a:bodyPr>
          <a:lstStyle/>
          <a:p>
            <a:pPr>
              <a:defRPr/>
            </a:pPr>
            <a:r>
              <a:rPr lang="hu-HU" sz="2800" dirty="0"/>
              <a:t>Intézményrendszer hiánya</a:t>
            </a:r>
          </a:p>
          <a:p>
            <a:pPr>
              <a:defRPr/>
            </a:pPr>
            <a:r>
              <a:rPr lang="hu-HU" sz="2800" dirty="0"/>
              <a:t>Identitáserősítés szükségessége</a:t>
            </a:r>
          </a:p>
          <a:p>
            <a:pPr>
              <a:defRPr/>
            </a:pPr>
            <a:r>
              <a:rPr lang="hu-HU" sz="2800" dirty="0"/>
              <a:t>Értékmentő akció szükségessége</a:t>
            </a:r>
          </a:p>
          <a:p>
            <a:pPr>
              <a:defRPr/>
            </a:pPr>
            <a:r>
              <a:rPr lang="hu-HU" sz="2800" dirty="0"/>
              <a:t>Szakemberek  </a:t>
            </a:r>
            <a:r>
              <a:rPr lang="hu-HU" sz="2800" dirty="0" smtClean="0"/>
              <a:t>hiánya</a:t>
            </a:r>
          </a:p>
          <a:p>
            <a:pPr>
              <a:buFont typeface="Wingdings" pitchFamily="2" charset="2"/>
              <a:buNone/>
              <a:defRPr/>
            </a:pPr>
            <a:endParaRPr lang="hu-HU" dirty="0" smtClean="0"/>
          </a:p>
          <a:p>
            <a:pPr>
              <a:buFont typeface="Wingdings" pitchFamily="2" charset="2"/>
              <a:buNone/>
              <a:defRPr/>
            </a:pPr>
            <a:r>
              <a:rPr lang="hu-HU" sz="1600" dirty="0" smtClean="0"/>
              <a:t>(Fotó: 2004, </a:t>
            </a:r>
            <a:r>
              <a:rPr lang="hu-HU" sz="1600" dirty="0" err="1" smtClean="0"/>
              <a:t>Vörösmart</a:t>
            </a:r>
            <a:r>
              <a:rPr lang="hu-HU" sz="1600" dirty="0" smtClean="0"/>
              <a:t>)</a:t>
            </a:r>
          </a:p>
          <a:p>
            <a:pPr>
              <a:buFont typeface="Wingdings" pitchFamily="2" charset="2"/>
              <a:buNone/>
              <a:defRPr/>
            </a:pPr>
            <a:endParaRPr lang="hu-HU" dirty="0" smtClean="0"/>
          </a:p>
          <a:p>
            <a:pPr>
              <a:buFont typeface="Wingdings" pitchFamily="2" charset="2"/>
              <a:buNone/>
              <a:defRPr/>
            </a:pPr>
            <a:endParaRPr lang="hu-HU" dirty="0" smtClean="0"/>
          </a:p>
          <a:p>
            <a:pPr>
              <a:buFont typeface="Wingdings" pitchFamily="2" charset="2"/>
              <a:buNone/>
              <a:defRPr/>
            </a:pPr>
            <a:endParaRPr lang="hu-HU" dirty="0" smtClean="0"/>
          </a:p>
          <a:p>
            <a:pPr>
              <a:buFont typeface="Wingdings" pitchFamily="2" charset="2"/>
              <a:buNone/>
              <a:defRPr/>
            </a:pPr>
            <a:endParaRPr lang="hu-HU" dirty="0" smtClean="0"/>
          </a:p>
          <a:p>
            <a:pPr>
              <a:buFont typeface="Wingdings" pitchFamily="2" charset="2"/>
              <a:buNone/>
              <a:defRPr/>
            </a:pPr>
            <a:r>
              <a:rPr lang="hu-HU" dirty="0" err="1" smtClean="0"/>
              <a:t>Vörösmart</a:t>
            </a:r>
            <a:r>
              <a:rPr lang="hu-HU" dirty="0" smtClean="0"/>
              <a:t>, 2004</a:t>
            </a:r>
            <a:endParaRPr lang="hr-HR" dirty="0"/>
          </a:p>
        </p:txBody>
      </p:sp>
      <p:pic>
        <p:nvPicPr>
          <p:cNvPr id="12292" name="Picture 3" descr="1 KÉP A vörösmarti tájmúzeum 2004-ben"/>
          <p:cNvPicPr>
            <a:picLocks noChangeAspect="1" noChangeArrowheads="1"/>
          </p:cNvPicPr>
          <p:nvPr/>
        </p:nvPicPr>
        <p:blipFill>
          <a:blip r:embed="rId2" cstate="print"/>
          <a:srcRect/>
          <a:stretch>
            <a:fillRect/>
          </a:stretch>
        </p:blipFill>
        <p:spPr bwMode="auto">
          <a:xfrm>
            <a:off x="3887787" y="2204864"/>
            <a:ext cx="5256213" cy="3943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427538" y="228600"/>
            <a:ext cx="3240806" cy="2120280"/>
          </a:xfrm>
        </p:spPr>
        <p:txBody>
          <a:bodyPr>
            <a:normAutofit fontScale="90000"/>
          </a:bodyPr>
          <a:lstStyle/>
          <a:p>
            <a:pPr>
              <a:defRPr/>
            </a:pPr>
            <a:r>
              <a:rPr lang="hu-HU" sz="1800" dirty="0" smtClean="0"/>
              <a:t>Az ötlet: </a:t>
            </a:r>
            <a:br>
              <a:rPr lang="hu-HU" sz="1800" dirty="0" smtClean="0"/>
            </a:br>
            <a:r>
              <a:rPr lang="hu-HU" sz="1800" dirty="0" smtClean="0"/>
              <a:t>Sipos Tünde horvátországi néprajzos,</a:t>
            </a:r>
            <a:br>
              <a:rPr lang="hu-HU" sz="1800" dirty="0" smtClean="0"/>
            </a:br>
            <a:r>
              <a:rPr lang="hu-HU" sz="1800" dirty="0" err="1" smtClean="0"/>
              <a:t>Vargyas</a:t>
            </a:r>
            <a:r>
              <a:rPr lang="hu-HU" sz="1800" dirty="0" smtClean="0"/>
              <a:t> Gábor a pécsi egyetemi docense </a:t>
            </a:r>
            <a:br>
              <a:rPr lang="hu-HU" sz="1800" dirty="0" smtClean="0"/>
            </a:br>
            <a:r>
              <a:rPr lang="hu-HU" dirty="0" smtClean="0"/>
              <a:t/>
            </a:r>
            <a:br>
              <a:rPr lang="hu-HU" dirty="0" smtClean="0"/>
            </a:br>
            <a:r>
              <a:rPr lang="hu-HU" dirty="0" smtClean="0"/>
              <a:t>PARTNEREK:</a:t>
            </a:r>
            <a:endParaRPr lang="hu-HU" dirty="0"/>
          </a:p>
        </p:txBody>
      </p:sp>
      <p:sp>
        <p:nvSpPr>
          <p:cNvPr id="3" name="Tartalom helye 2"/>
          <p:cNvSpPr>
            <a:spLocks noGrp="1"/>
          </p:cNvSpPr>
          <p:nvPr>
            <p:ph idx="1"/>
          </p:nvPr>
        </p:nvSpPr>
        <p:spPr>
          <a:xfrm>
            <a:off x="4284663" y="2636912"/>
            <a:ext cx="3527697" cy="3887712"/>
          </a:xfrm>
        </p:spPr>
        <p:txBody>
          <a:bodyPr>
            <a:normAutofit fontScale="85000" lnSpcReduction="20000"/>
          </a:bodyPr>
          <a:lstStyle/>
          <a:p>
            <a:pPr>
              <a:defRPr/>
            </a:pPr>
            <a:r>
              <a:rPr lang="hu-HU" sz="2000" dirty="0" smtClean="0"/>
              <a:t>A horvátországi Magyar Egyesületek Szövetsége, </a:t>
            </a:r>
          </a:p>
          <a:p>
            <a:pPr>
              <a:defRPr/>
            </a:pPr>
            <a:r>
              <a:rPr lang="hu-HU" sz="2000" dirty="0" smtClean="0"/>
              <a:t>a Pécsi Tudományegyetem Néprajz –Kulturális Antropológia Tanszéke,</a:t>
            </a:r>
          </a:p>
          <a:p>
            <a:pPr>
              <a:defRPr/>
            </a:pPr>
            <a:r>
              <a:rPr lang="hu-HU" sz="2000" dirty="0" smtClean="0"/>
              <a:t>a Pécsi Tudományegyetem Pollack Mihály Műszaki Kar Tervezési és Építészeti Ismeretek Tanszéke </a:t>
            </a:r>
          </a:p>
          <a:p>
            <a:pPr>
              <a:buFont typeface="Wingdings" pitchFamily="2" charset="2"/>
              <a:buNone/>
              <a:defRPr/>
            </a:pPr>
            <a:r>
              <a:rPr lang="hu-HU" sz="2000" dirty="0" smtClean="0"/>
              <a:t>A horvátországi magyarság épített örökségének védelmében dokumentáló kutatásokat indított Drávaszög és Szlavónia magyarlakta területein, </a:t>
            </a:r>
            <a:r>
              <a:rPr lang="hu-HU" sz="2000" dirty="0" err="1" smtClean="0"/>
              <a:t>Pélmonostoron</a:t>
            </a:r>
            <a:r>
              <a:rPr lang="hu-HU" sz="2000" dirty="0" smtClean="0"/>
              <a:t>, </a:t>
            </a:r>
            <a:r>
              <a:rPr lang="hu-HU" sz="2000" dirty="0" err="1" smtClean="0"/>
              <a:t>Kórógyon</a:t>
            </a:r>
            <a:r>
              <a:rPr lang="hu-HU" sz="2000" dirty="0" smtClean="0"/>
              <a:t>, Harasztiban, </a:t>
            </a:r>
            <a:r>
              <a:rPr lang="hu-HU" sz="2000" dirty="0" err="1" smtClean="0"/>
              <a:t>Nagybodolyán</a:t>
            </a:r>
            <a:r>
              <a:rPr lang="hu-HU" sz="2000" dirty="0" smtClean="0"/>
              <a:t>, </a:t>
            </a:r>
            <a:r>
              <a:rPr lang="hu-HU" sz="2000" dirty="0" err="1" smtClean="0"/>
              <a:t>Vörösmarton</a:t>
            </a:r>
            <a:r>
              <a:rPr lang="hu-HU" sz="2000" dirty="0" smtClean="0"/>
              <a:t> és </a:t>
            </a:r>
            <a:r>
              <a:rPr lang="hu-HU" sz="2000" dirty="0" err="1" smtClean="0"/>
              <a:t>Laskón</a:t>
            </a:r>
            <a:r>
              <a:rPr lang="hu-HU" sz="2000" dirty="0" smtClean="0"/>
              <a:t>.</a:t>
            </a:r>
            <a:endParaRPr lang="hu-HU" sz="2000" dirty="0"/>
          </a:p>
        </p:txBody>
      </p:sp>
      <p:pic>
        <p:nvPicPr>
          <p:cNvPr id="14340" name="Picture 1" descr="F:\Mentés\Documents and Settings\root\Dokumentumok\PMH\Sipos Tünde-könyv+fotó\elődeink öröksége\P1010082.JPG"/>
          <p:cNvPicPr>
            <a:picLocks noChangeAspect="1" noChangeArrowheads="1"/>
          </p:cNvPicPr>
          <p:nvPr/>
        </p:nvPicPr>
        <p:blipFill>
          <a:blip r:embed="rId2" cstate="print"/>
          <a:srcRect/>
          <a:stretch>
            <a:fillRect/>
          </a:stretch>
        </p:blipFill>
        <p:spPr bwMode="auto">
          <a:xfrm>
            <a:off x="0" y="0"/>
            <a:ext cx="4211638" cy="3159125"/>
          </a:xfrm>
          <a:prstGeom prst="rect">
            <a:avLst/>
          </a:prstGeom>
          <a:noFill/>
          <a:ln w="9525">
            <a:noFill/>
            <a:miter lim="800000"/>
            <a:headEnd/>
            <a:tailEnd/>
          </a:ln>
        </p:spPr>
      </p:pic>
      <p:pic>
        <p:nvPicPr>
          <p:cNvPr id="14341" name="Picture 2" descr="F:\Mentés\Documents and Settings\root\Dokumentumok\PMH\Sipos Tünde-könyv+fotó\elődeink öröksége\P1010085.JPG"/>
          <p:cNvPicPr>
            <a:picLocks noChangeAspect="1" noChangeArrowheads="1"/>
          </p:cNvPicPr>
          <p:nvPr/>
        </p:nvPicPr>
        <p:blipFill>
          <a:blip r:embed="rId3" cstate="print"/>
          <a:srcRect/>
          <a:stretch>
            <a:fillRect/>
          </a:stretch>
        </p:blipFill>
        <p:spPr bwMode="auto">
          <a:xfrm>
            <a:off x="468313" y="3044825"/>
            <a:ext cx="2859087" cy="3813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hu-HU" dirty="0"/>
              <a:t>Cél:</a:t>
            </a:r>
            <a:endParaRPr lang="hr-HR" dirty="0"/>
          </a:p>
        </p:txBody>
      </p:sp>
      <p:sp>
        <p:nvSpPr>
          <p:cNvPr id="11267" name="Rectangle 3"/>
          <p:cNvSpPr>
            <a:spLocks noGrp="1" noChangeArrowheads="1"/>
          </p:cNvSpPr>
          <p:nvPr>
            <p:ph type="body" idx="1"/>
          </p:nvPr>
        </p:nvSpPr>
        <p:spPr>
          <a:xfrm>
            <a:off x="179512" y="1844824"/>
            <a:ext cx="7632848" cy="4251176"/>
          </a:xfrm>
        </p:spPr>
        <p:txBody>
          <a:bodyPr/>
          <a:lstStyle/>
          <a:p>
            <a:pPr>
              <a:defRPr/>
            </a:pPr>
            <a:r>
              <a:rPr lang="hu-HU" dirty="0" smtClean="0"/>
              <a:t>a </a:t>
            </a:r>
            <a:r>
              <a:rPr lang="hu-HU" dirty="0"/>
              <a:t>horvátországi magyarság tárgyi és épített örökségének </a:t>
            </a:r>
            <a:r>
              <a:rPr lang="hu-HU" dirty="0" smtClean="0"/>
              <a:t>értékmentése, </a:t>
            </a:r>
          </a:p>
          <a:p>
            <a:pPr>
              <a:defRPr/>
            </a:pPr>
            <a:r>
              <a:rPr lang="hu-HU" dirty="0" smtClean="0"/>
              <a:t>kutatási folyamat </a:t>
            </a:r>
          </a:p>
          <a:p>
            <a:pPr>
              <a:defRPr/>
            </a:pPr>
            <a:r>
              <a:rPr lang="hu-HU" dirty="0" smtClean="0"/>
              <a:t>értékteremtő </a:t>
            </a:r>
            <a:r>
              <a:rPr lang="hu-HU" dirty="0"/>
              <a:t>és identitáserősítő </a:t>
            </a:r>
            <a:r>
              <a:rPr lang="hu-HU" dirty="0" smtClean="0"/>
              <a:t>hatás </a:t>
            </a:r>
          </a:p>
          <a:p>
            <a:pPr>
              <a:defRPr/>
            </a:pPr>
            <a:r>
              <a:rPr lang="hu-HU" dirty="0" smtClean="0"/>
              <a:t>néprajzi </a:t>
            </a:r>
            <a:r>
              <a:rPr lang="hu-HU" dirty="0"/>
              <a:t>és </a:t>
            </a:r>
            <a:r>
              <a:rPr lang="hu-HU" dirty="0" smtClean="0"/>
              <a:t>helytörténeti gyűjtemények</a:t>
            </a:r>
            <a:r>
              <a:rPr lang="hu-HU" dirty="0"/>
              <a:t>, épített örökség bemutatatása </a:t>
            </a:r>
            <a:endParaRPr lang="hu-HU" dirty="0" smtClean="0"/>
          </a:p>
          <a:p>
            <a:pPr>
              <a:defRPr/>
            </a:pPr>
            <a:r>
              <a:rPr lang="hu-HU" dirty="0" smtClean="0"/>
              <a:t>egyben </a:t>
            </a:r>
            <a:r>
              <a:rPr lang="hu-HU" dirty="0"/>
              <a:t>az </a:t>
            </a:r>
            <a:r>
              <a:rPr lang="hu-HU" dirty="0" smtClean="0"/>
              <a:t>intézményesülés elősegítése</a:t>
            </a:r>
            <a:endParaRPr lang="hr-HR"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080"/>
          <p:cNvPicPr>
            <a:picLocks noChangeAspect="1" noChangeArrowheads="1"/>
          </p:cNvPicPr>
          <p:nvPr/>
        </p:nvPicPr>
        <p:blipFill>
          <a:blip r:embed="rId2" cstate="print"/>
          <a:srcRect/>
          <a:stretch>
            <a:fillRect/>
          </a:stretch>
        </p:blipFill>
        <p:spPr bwMode="auto">
          <a:xfrm>
            <a:off x="971550" y="0"/>
            <a:ext cx="7416800" cy="6837363"/>
          </a:xfrm>
          <a:prstGeom prst="rect">
            <a:avLst/>
          </a:prstGeom>
          <a:noFill/>
          <a:ln w="9525">
            <a:noFill/>
            <a:miter lim="800000"/>
            <a:headEnd/>
            <a:tailEnd/>
          </a:ln>
        </p:spPr>
      </p:pic>
      <p:pic>
        <p:nvPicPr>
          <p:cNvPr id="15363" name="Picture 3" descr="watermark"/>
          <p:cNvPicPr>
            <a:picLocks noChangeAspect="1" noChangeArrowheads="1"/>
          </p:cNvPicPr>
          <p:nvPr/>
        </p:nvPicPr>
        <p:blipFill>
          <a:blip r:embed="rId3" cstate="print"/>
          <a:srcRect/>
          <a:stretch>
            <a:fillRect/>
          </a:stretch>
        </p:blipFill>
        <p:spPr bwMode="auto">
          <a:xfrm>
            <a:off x="6372225" y="476250"/>
            <a:ext cx="1054100" cy="790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defRPr/>
            </a:pPr>
            <a:endParaRPr lang="hr-HR" dirty="0"/>
          </a:p>
        </p:txBody>
      </p:sp>
      <p:sp>
        <p:nvSpPr>
          <p:cNvPr id="13315" name="Rectangle 3"/>
          <p:cNvSpPr>
            <a:spLocks noGrp="1" noChangeArrowheads="1"/>
          </p:cNvSpPr>
          <p:nvPr>
            <p:ph type="body" idx="1"/>
          </p:nvPr>
        </p:nvSpPr>
        <p:spPr>
          <a:xfrm>
            <a:off x="251520" y="4077072"/>
            <a:ext cx="7848872" cy="2780928"/>
          </a:xfrm>
        </p:spPr>
        <p:txBody>
          <a:bodyPr>
            <a:normAutofit fontScale="85000" lnSpcReduction="20000"/>
          </a:bodyPr>
          <a:lstStyle/>
          <a:p>
            <a:pPr>
              <a:defRPr/>
            </a:pPr>
            <a:r>
              <a:rPr lang="hu-HU" sz="2800" dirty="0"/>
              <a:t>2004-2006 CARDS, IPA </a:t>
            </a:r>
            <a:r>
              <a:rPr lang="hu-HU" sz="2800" dirty="0" smtClean="0"/>
              <a:t>pályázatok</a:t>
            </a:r>
          </a:p>
          <a:p>
            <a:pPr>
              <a:lnSpc>
                <a:spcPct val="90000"/>
              </a:lnSpc>
              <a:defRPr/>
            </a:pPr>
            <a:r>
              <a:rPr lang="hu-HU" sz="2800" dirty="0" smtClean="0"/>
              <a:t>2006. Szülőföld Alap: első alkalommal támogatta a népi építészeti felmérések megkezdését (</a:t>
            </a:r>
            <a:r>
              <a:rPr lang="hu-HU" sz="2800" dirty="0" err="1" smtClean="0"/>
              <a:t>Pélmonostor</a:t>
            </a:r>
            <a:r>
              <a:rPr lang="hu-HU" sz="2800" dirty="0" smtClean="0"/>
              <a:t>, </a:t>
            </a:r>
            <a:r>
              <a:rPr lang="hu-HU" sz="2800" dirty="0" err="1" smtClean="0"/>
              <a:t>Kórógy</a:t>
            </a:r>
            <a:r>
              <a:rPr lang="hu-HU" sz="2800" dirty="0" smtClean="0"/>
              <a:t>, Haraszti)</a:t>
            </a:r>
          </a:p>
          <a:p>
            <a:pPr>
              <a:lnSpc>
                <a:spcPct val="90000"/>
              </a:lnSpc>
              <a:buFont typeface="Wingdings" pitchFamily="2" charset="2"/>
              <a:buNone/>
              <a:defRPr/>
            </a:pPr>
            <a:endParaRPr lang="hu-HU" sz="2800" dirty="0" smtClean="0"/>
          </a:p>
          <a:p>
            <a:pPr>
              <a:lnSpc>
                <a:spcPct val="90000"/>
              </a:lnSpc>
              <a:defRPr/>
            </a:pPr>
            <a:r>
              <a:rPr lang="hu-HU" sz="2800" dirty="0" smtClean="0"/>
              <a:t>2006. Apáczai Közalapítvány: támogatásának köszönhetően a kutatás során felmért épület megvásárlása </a:t>
            </a:r>
            <a:r>
              <a:rPr lang="hu-HU" sz="2800" dirty="0" err="1" smtClean="0"/>
              <a:t>Pélmonostoron</a:t>
            </a:r>
            <a:r>
              <a:rPr lang="hu-HU" sz="2800" dirty="0" smtClean="0"/>
              <a:t> tájház és </a:t>
            </a:r>
            <a:r>
              <a:rPr lang="hu-HU" sz="2800" dirty="0" err="1" smtClean="0"/>
              <a:t>népfősikola</a:t>
            </a:r>
            <a:r>
              <a:rPr lang="hu-HU" sz="2800" dirty="0" smtClean="0"/>
              <a:t> kialakítás céljával</a:t>
            </a:r>
            <a:endParaRPr lang="hr-HR" sz="2800" dirty="0" smtClean="0"/>
          </a:p>
          <a:p>
            <a:pPr>
              <a:defRPr/>
            </a:pPr>
            <a:endParaRPr lang="hr-HR" dirty="0"/>
          </a:p>
        </p:txBody>
      </p:sp>
      <p:pic>
        <p:nvPicPr>
          <p:cNvPr id="4" name="Picture 2" descr="http://epitesz.pmmk.pte.hu/content/miscimages/56/2856_l.jpg"/>
          <p:cNvPicPr>
            <a:picLocks noChangeAspect="1" noChangeArrowheads="1"/>
          </p:cNvPicPr>
          <p:nvPr/>
        </p:nvPicPr>
        <p:blipFill>
          <a:blip r:embed="rId2" cstate="print"/>
          <a:srcRect/>
          <a:stretch>
            <a:fillRect/>
          </a:stretch>
        </p:blipFill>
        <p:spPr bwMode="auto">
          <a:xfrm>
            <a:off x="1043608" y="0"/>
            <a:ext cx="6170612" cy="3821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t>határmentiség</a:t>
            </a:r>
            <a:endParaRPr lang="hu-HU" dirty="0"/>
          </a:p>
        </p:txBody>
      </p:sp>
      <p:sp>
        <p:nvSpPr>
          <p:cNvPr id="3" name="Tartalom helye 2"/>
          <p:cNvSpPr>
            <a:spLocks noGrp="1"/>
          </p:cNvSpPr>
          <p:nvPr>
            <p:ph idx="1"/>
          </p:nvPr>
        </p:nvSpPr>
        <p:spPr>
          <a:xfrm>
            <a:off x="0" y="2276872"/>
            <a:ext cx="2915816" cy="4178864"/>
          </a:xfrm>
        </p:spPr>
        <p:txBody>
          <a:bodyPr>
            <a:normAutofit/>
          </a:bodyPr>
          <a:lstStyle/>
          <a:p>
            <a:r>
              <a:rPr lang="hu-HU" sz="1400" dirty="0" err="1" smtClean="0"/>
              <a:t>Međimurska</a:t>
            </a:r>
            <a:r>
              <a:rPr lang="hu-HU" sz="1400" dirty="0" smtClean="0"/>
              <a:t> (Muraköz),</a:t>
            </a:r>
          </a:p>
          <a:p>
            <a:r>
              <a:rPr lang="hu-HU" sz="1400" dirty="0" smtClean="0"/>
              <a:t> </a:t>
            </a:r>
            <a:r>
              <a:rPr lang="hu-HU" sz="1400" dirty="0" err="1" smtClean="0"/>
              <a:t>Koprivničko-Križevačka</a:t>
            </a:r>
            <a:r>
              <a:rPr lang="hu-HU" sz="1400" dirty="0" smtClean="0"/>
              <a:t> (</a:t>
            </a:r>
            <a:r>
              <a:rPr lang="hu-HU" sz="1400" dirty="0" err="1" smtClean="0"/>
              <a:t>Kapronca-Körös</a:t>
            </a:r>
            <a:r>
              <a:rPr lang="hu-HU" sz="1400" dirty="0" smtClean="0"/>
              <a:t>), </a:t>
            </a:r>
          </a:p>
          <a:p>
            <a:r>
              <a:rPr lang="hu-HU" sz="1400" dirty="0" err="1" smtClean="0"/>
              <a:t>Virovitičko-Podravska</a:t>
            </a:r>
            <a:r>
              <a:rPr lang="hu-HU" sz="1400" dirty="0" smtClean="0"/>
              <a:t> (Verőce-Drávamente) </a:t>
            </a:r>
          </a:p>
          <a:p>
            <a:r>
              <a:rPr lang="hu-HU" sz="1400" dirty="0" err="1" smtClean="0"/>
              <a:t>Osječko-baranjska</a:t>
            </a:r>
            <a:r>
              <a:rPr lang="hu-HU" sz="1400" dirty="0" smtClean="0"/>
              <a:t> (Eszék-Baranya) </a:t>
            </a:r>
          </a:p>
          <a:p>
            <a:r>
              <a:rPr lang="hu-HU" sz="1400" dirty="0" smtClean="0"/>
              <a:t>további négy megye </a:t>
            </a:r>
            <a:r>
              <a:rPr lang="hu-HU" sz="1400" dirty="0" err="1" smtClean="0"/>
              <a:t>Varaždinska</a:t>
            </a:r>
            <a:r>
              <a:rPr lang="hu-HU" sz="1400" dirty="0" smtClean="0"/>
              <a:t> (Varasd), </a:t>
            </a:r>
            <a:r>
              <a:rPr lang="hu-HU" sz="1400" dirty="0" err="1" smtClean="0"/>
              <a:t>Bjelovarsko-bilogorska</a:t>
            </a:r>
            <a:r>
              <a:rPr lang="hu-HU" sz="1400" dirty="0" smtClean="0"/>
              <a:t> (</a:t>
            </a:r>
            <a:r>
              <a:rPr lang="hu-HU" sz="1400" dirty="0" err="1" smtClean="0"/>
              <a:t>Belovár-Bilogora</a:t>
            </a:r>
            <a:r>
              <a:rPr lang="hu-HU" sz="1400" dirty="0" smtClean="0"/>
              <a:t>), </a:t>
            </a:r>
            <a:r>
              <a:rPr lang="hu-HU" sz="1400" dirty="0" err="1" smtClean="0"/>
              <a:t>Požeško-slavonska</a:t>
            </a:r>
            <a:r>
              <a:rPr lang="hu-HU" sz="1400" dirty="0" smtClean="0"/>
              <a:t> (</a:t>
            </a:r>
            <a:r>
              <a:rPr lang="hu-HU" sz="1400" dirty="0" err="1" smtClean="0"/>
              <a:t>Pozsega-Szlavon</a:t>
            </a:r>
            <a:r>
              <a:rPr lang="hu-HU" sz="1400" dirty="0" smtClean="0"/>
              <a:t>) és </a:t>
            </a:r>
            <a:r>
              <a:rPr lang="hu-HU" sz="1400" dirty="0" err="1" smtClean="0"/>
              <a:t>Vukovarsko-srijemska</a:t>
            </a:r>
            <a:r>
              <a:rPr lang="hu-HU" sz="1400" dirty="0" smtClean="0"/>
              <a:t> (Vukovár-Szerémség).</a:t>
            </a:r>
            <a:endParaRPr lang="hu-HU" sz="1400" dirty="0"/>
          </a:p>
        </p:txBody>
      </p:sp>
      <p:pic>
        <p:nvPicPr>
          <p:cNvPr id="1026" name="Picture 2" descr="http://www.hu-hr-ipa.com/uploads/editors/elibible_area.jpg"/>
          <p:cNvPicPr>
            <a:picLocks noChangeAspect="1" noChangeArrowheads="1"/>
          </p:cNvPicPr>
          <p:nvPr/>
        </p:nvPicPr>
        <p:blipFill>
          <a:blip r:embed="rId2" cstate="print"/>
          <a:srcRect/>
          <a:stretch>
            <a:fillRect/>
          </a:stretch>
        </p:blipFill>
        <p:spPr bwMode="auto">
          <a:xfrm>
            <a:off x="2951312" y="1700808"/>
            <a:ext cx="6192688" cy="495415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a:xfrm>
            <a:off x="0" y="3500438"/>
            <a:ext cx="8028384" cy="3097212"/>
          </a:xfrm>
        </p:spPr>
        <p:txBody>
          <a:bodyPr/>
          <a:lstStyle/>
          <a:p>
            <a:pPr>
              <a:defRPr/>
            </a:pPr>
            <a:r>
              <a:rPr lang="hu-HU" sz="1800" dirty="0" smtClean="0"/>
              <a:t>2006 augusztusában elindult az első, 30 fős, egyetemi hallgatókból álló csapat </a:t>
            </a:r>
            <a:r>
              <a:rPr lang="hu-HU" sz="1800" dirty="0" err="1" smtClean="0"/>
              <a:t>Pélmonostorra</a:t>
            </a:r>
            <a:r>
              <a:rPr lang="hu-HU" sz="1800" dirty="0" smtClean="0"/>
              <a:t>, hogy megkezdje a horvátországi magyarság épített örökségének, lakóházainak, gazdasági épületeinek, közösségi építményeinek a felmérést és dokumentálását.</a:t>
            </a:r>
          </a:p>
          <a:p>
            <a:pPr>
              <a:defRPr/>
            </a:pPr>
            <a:r>
              <a:rPr lang="hu-HU" sz="1800" dirty="0" smtClean="0"/>
              <a:t>Két év alatt </a:t>
            </a:r>
            <a:r>
              <a:rPr lang="hu-HU" sz="1800" dirty="0" err="1" smtClean="0"/>
              <a:t>Pélmosotor</a:t>
            </a:r>
            <a:r>
              <a:rPr lang="hu-HU" sz="1800" dirty="0" smtClean="0"/>
              <a:t>, </a:t>
            </a:r>
            <a:r>
              <a:rPr lang="hu-HU" sz="1800" dirty="0" err="1" smtClean="0"/>
              <a:t>Kórógy</a:t>
            </a:r>
            <a:r>
              <a:rPr lang="hu-HU" sz="1800" dirty="0" smtClean="0"/>
              <a:t>, Haraszti, </a:t>
            </a:r>
            <a:r>
              <a:rPr lang="hu-HU" sz="1800" dirty="0" err="1" smtClean="0"/>
              <a:t>Vörösmart</a:t>
            </a:r>
            <a:r>
              <a:rPr lang="hu-HU" sz="1800" dirty="0" smtClean="0"/>
              <a:t>, </a:t>
            </a:r>
            <a:r>
              <a:rPr lang="hu-HU" sz="1800" dirty="0" err="1" smtClean="0"/>
              <a:t>Laskó</a:t>
            </a:r>
            <a:r>
              <a:rPr lang="hu-HU" sz="1800" dirty="0" smtClean="0"/>
              <a:t>, </a:t>
            </a:r>
            <a:r>
              <a:rPr lang="hu-HU" sz="1800" dirty="0" err="1" smtClean="0"/>
              <a:t>Nagybodolya</a:t>
            </a:r>
            <a:r>
              <a:rPr lang="hu-HU" sz="1800" dirty="0" smtClean="0"/>
              <a:t> több mint 60 épületét mérték fel. </a:t>
            </a:r>
          </a:p>
          <a:p>
            <a:pPr>
              <a:defRPr/>
            </a:pPr>
            <a:r>
              <a:rPr lang="hu-HU" sz="1800" dirty="0" smtClean="0"/>
              <a:t>A munka első fázisa 2010-ben zárult le, akkor a teljes néprajzi, műszaki és vizuális dokumentációt DVD-n, illetve több kötetes publikáció formájában tették hozzáférhetővé.</a:t>
            </a:r>
            <a:endParaRPr lang="hu-HU" sz="1800" dirty="0"/>
          </a:p>
        </p:txBody>
      </p:sp>
      <p:pic>
        <p:nvPicPr>
          <p:cNvPr id="18436" name="Picture 1" descr="http://epitesz.pmmk.pte.hu/content/miscimages/57/2857_l.jpg"/>
          <p:cNvPicPr>
            <a:picLocks noChangeAspect="1" noChangeArrowheads="1"/>
          </p:cNvPicPr>
          <p:nvPr/>
        </p:nvPicPr>
        <p:blipFill>
          <a:blip r:embed="rId2" cstate="print"/>
          <a:srcRect/>
          <a:stretch>
            <a:fillRect/>
          </a:stretch>
        </p:blipFill>
        <p:spPr bwMode="auto">
          <a:xfrm>
            <a:off x="1115616" y="0"/>
            <a:ext cx="5421313" cy="3357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23556" name="Picture 2" descr="http://epitesz.pmmk.pte.hu/content/miscimages/58/2858_l.jpg"/>
          <p:cNvPicPr>
            <a:picLocks noChangeAspect="1" noChangeArrowheads="1"/>
          </p:cNvPicPr>
          <p:nvPr/>
        </p:nvPicPr>
        <p:blipFill>
          <a:blip r:embed="rId2" cstate="print"/>
          <a:srcRect/>
          <a:stretch>
            <a:fillRect/>
          </a:stretch>
        </p:blipFill>
        <p:spPr bwMode="auto">
          <a:xfrm>
            <a:off x="-85725" y="476250"/>
            <a:ext cx="92297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pic>
        <p:nvPicPr>
          <p:cNvPr id="22531" name="Picture 1"/>
          <p:cNvPicPr>
            <a:picLocks noGrp="1" noChangeAspect="1" noChangeArrowheads="1"/>
          </p:cNvPicPr>
          <p:nvPr>
            <p:ph idx="1"/>
          </p:nvPr>
        </p:nvPicPr>
        <p:blipFill>
          <a:blip r:embed="rId2" cstate="print"/>
          <a:srcRect/>
          <a:stretch>
            <a:fillRect/>
          </a:stretch>
        </p:blipFill>
        <p:spPr>
          <a:xfrm>
            <a:off x="3802063" y="1268413"/>
            <a:ext cx="5341937" cy="4248150"/>
          </a:xfrm>
          <a:noFill/>
        </p:spPr>
      </p:pic>
      <p:pic>
        <p:nvPicPr>
          <p:cNvPr id="22532" name="Picture 2"/>
          <p:cNvPicPr>
            <a:picLocks noChangeAspect="1" noChangeArrowheads="1"/>
          </p:cNvPicPr>
          <p:nvPr/>
        </p:nvPicPr>
        <p:blipFill>
          <a:blip r:embed="rId3" cstate="print"/>
          <a:srcRect/>
          <a:stretch>
            <a:fillRect/>
          </a:stretch>
        </p:blipFill>
        <p:spPr bwMode="auto">
          <a:xfrm>
            <a:off x="0" y="3357563"/>
            <a:ext cx="4897438" cy="3500437"/>
          </a:xfrm>
          <a:prstGeom prst="rect">
            <a:avLst/>
          </a:prstGeom>
          <a:noFill/>
          <a:ln w="9525">
            <a:noFill/>
            <a:miter lim="800000"/>
            <a:headEnd/>
            <a:tailEnd/>
          </a:ln>
        </p:spPr>
      </p:pic>
      <p:pic>
        <p:nvPicPr>
          <p:cNvPr id="22533" name="Picture 2"/>
          <p:cNvPicPr>
            <a:picLocks noChangeAspect="1" noChangeArrowheads="1"/>
          </p:cNvPicPr>
          <p:nvPr/>
        </p:nvPicPr>
        <p:blipFill>
          <a:blip r:embed="rId4" cstate="print"/>
          <a:srcRect/>
          <a:stretch>
            <a:fillRect/>
          </a:stretch>
        </p:blipFill>
        <p:spPr bwMode="auto">
          <a:xfrm>
            <a:off x="0" y="188913"/>
            <a:ext cx="4421188" cy="3140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27652" name="Picture 2" descr="http://epitesz.pmmk.pte.hu/content/miscimages/16/2816_l.jpg"/>
          <p:cNvPicPr>
            <a:picLocks noChangeAspect="1" noChangeArrowheads="1"/>
          </p:cNvPicPr>
          <p:nvPr/>
        </p:nvPicPr>
        <p:blipFill>
          <a:blip r:embed="rId2" cstate="print"/>
          <a:srcRect/>
          <a:stretch>
            <a:fillRect/>
          </a:stretch>
        </p:blipFill>
        <p:spPr bwMode="auto">
          <a:xfrm>
            <a:off x="-85725" y="692150"/>
            <a:ext cx="92297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28676" name="Picture 2" descr="http://epitesz.pmmk.pte.hu/content/miscimages/8/2808_l.jpg"/>
          <p:cNvPicPr>
            <a:picLocks noChangeAspect="1" noChangeArrowheads="1"/>
          </p:cNvPicPr>
          <p:nvPr/>
        </p:nvPicPr>
        <p:blipFill>
          <a:blip r:embed="rId2" cstate="print"/>
          <a:srcRect/>
          <a:stretch>
            <a:fillRect/>
          </a:stretch>
        </p:blipFill>
        <p:spPr bwMode="auto">
          <a:xfrm>
            <a:off x="0" y="404813"/>
            <a:ext cx="92297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29700" name="Picture 2" descr="http://epitesz.pmmk.pte.hu/content/miscimages/9/2809_l.jpg"/>
          <p:cNvPicPr>
            <a:picLocks noChangeAspect="1" noChangeArrowheads="1"/>
          </p:cNvPicPr>
          <p:nvPr/>
        </p:nvPicPr>
        <p:blipFill>
          <a:blip r:embed="rId2" cstate="print"/>
          <a:srcRect/>
          <a:stretch>
            <a:fillRect/>
          </a:stretch>
        </p:blipFill>
        <p:spPr bwMode="auto">
          <a:xfrm>
            <a:off x="0" y="530225"/>
            <a:ext cx="9144000" cy="566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30724" name="Picture 2" descr="http://epitesz.pmmk.pte.hu/content/miscimages/14/2814_l.jpg"/>
          <p:cNvPicPr>
            <a:picLocks noChangeAspect="1" noChangeArrowheads="1"/>
          </p:cNvPicPr>
          <p:nvPr/>
        </p:nvPicPr>
        <p:blipFill>
          <a:blip r:embed="rId2" cstate="print"/>
          <a:srcRect/>
          <a:stretch>
            <a:fillRect/>
          </a:stretch>
        </p:blipFill>
        <p:spPr bwMode="auto">
          <a:xfrm>
            <a:off x="-85725" y="692150"/>
            <a:ext cx="92297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dirty="0"/>
          </a:p>
        </p:txBody>
      </p:sp>
      <p:pic>
        <p:nvPicPr>
          <p:cNvPr id="31748" name="Picture 2" descr="http://epitesz.pmmk.pte.hu/content/miscimages/10/2810_l.jpg"/>
          <p:cNvPicPr>
            <a:picLocks noChangeAspect="1" noChangeArrowheads="1"/>
          </p:cNvPicPr>
          <p:nvPr/>
        </p:nvPicPr>
        <p:blipFill>
          <a:blip r:embed="rId2" cstate="print"/>
          <a:srcRect/>
          <a:stretch>
            <a:fillRect/>
          </a:stretch>
        </p:blipFill>
        <p:spPr bwMode="auto">
          <a:xfrm>
            <a:off x="0" y="476250"/>
            <a:ext cx="92297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32772" name="Picture 2" descr="http://epitesz.pmmk.pte.hu/content/miscimages/11/2811_l.jpg"/>
          <p:cNvPicPr>
            <a:picLocks noChangeAspect="1" noChangeArrowheads="1"/>
          </p:cNvPicPr>
          <p:nvPr/>
        </p:nvPicPr>
        <p:blipFill>
          <a:blip r:embed="rId2" cstate="print"/>
          <a:srcRect/>
          <a:stretch>
            <a:fillRect/>
          </a:stretch>
        </p:blipFill>
        <p:spPr bwMode="auto">
          <a:xfrm>
            <a:off x="-85725" y="549275"/>
            <a:ext cx="92297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33796" name="Picture 2" descr="http://epitesz.pmmk.pte.hu/content/miscimages/12/2812_l.jpg"/>
          <p:cNvPicPr>
            <a:picLocks noChangeAspect="1" noChangeArrowheads="1"/>
          </p:cNvPicPr>
          <p:nvPr/>
        </p:nvPicPr>
        <p:blipFill>
          <a:blip r:embed="rId2" cstate="print"/>
          <a:srcRect/>
          <a:stretch>
            <a:fillRect/>
          </a:stretch>
        </p:blipFill>
        <p:spPr bwMode="auto">
          <a:xfrm>
            <a:off x="0" y="476250"/>
            <a:ext cx="92297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320040"/>
            <a:ext cx="8172400" cy="1956832"/>
          </a:xfrm>
        </p:spPr>
        <p:txBody>
          <a:bodyPr>
            <a:normAutofit fontScale="90000"/>
          </a:bodyPr>
          <a:lstStyle/>
          <a:p>
            <a:pPr algn="ctr"/>
            <a:r>
              <a:rPr lang="hu-HU" dirty="0" smtClean="0"/>
              <a:t>A szomszédsági megközelítés: </a:t>
            </a:r>
            <a:br>
              <a:rPr lang="hu-HU" dirty="0" smtClean="0"/>
            </a:br>
            <a:r>
              <a:rPr lang="hu-HU" dirty="0" smtClean="0"/>
              <a:t>az Európai </a:t>
            </a:r>
            <a:r>
              <a:rPr lang="hu-HU" dirty="0" smtClean="0"/>
              <a:t>Unió külső </a:t>
            </a:r>
            <a:r>
              <a:rPr lang="hu-HU" dirty="0" smtClean="0"/>
              <a:t>határ menti együttműködési programja</a:t>
            </a:r>
            <a:endParaRPr lang="hu-HU" dirty="0"/>
          </a:p>
        </p:txBody>
      </p:sp>
      <p:sp>
        <p:nvSpPr>
          <p:cNvPr id="3" name="Tartalom helye 2"/>
          <p:cNvSpPr>
            <a:spLocks noGrp="1"/>
          </p:cNvSpPr>
          <p:nvPr>
            <p:ph idx="1"/>
          </p:nvPr>
        </p:nvSpPr>
        <p:spPr>
          <a:xfrm>
            <a:off x="251520" y="2492896"/>
            <a:ext cx="7704856" cy="4365104"/>
          </a:xfrm>
        </p:spPr>
        <p:txBody>
          <a:bodyPr>
            <a:normAutofit fontScale="70000" lnSpcReduction="20000"/>
          </a:bodyPr>
          <a:lstStyle/>
          <a:p>
            <a:pPr>
              <a:buNone/>
            </a:pPr>
            <a:r>
              <a:rPr lang="hu-HU" dirty="0" smtClean="0"/>
              <a:t>Előzménye: a magyar-horvát határon átnyúló együttműködés 2002-ben kezdődött </a:t>
            </a:r>
          </a:p>
          <a:p>
            <a:r>
              <a:rPr lang="hu-HU" dirty="0" smtClean="0"/>
              <a:t>A Kísérleti Kisprojekt Alap 2003-ban is meghirdetésre került </a:t>
            </a:r>
          </a:p>
          <a:p>
            <a:r>
              <a:rPr lang="hu-HU" dirty="0" smtClean="0"/>
              <a:t>Jellegüknél fogva a non-profit határ menti együttműködéseket tekintették fő céljuknak </a:t>
            </a:r>
          </a:p>
          <a:p>
            <a:r>
              <a:rPr lang="hu-HU" dirty="0" smtClean="0"/>
              <a:t>(Még csak a magyar oldali partnerszervezetek részesülhettek anyagi támogatásban)</a:t>
            </a:r>
          </a:p>
          <a:p>
            <a:pPr>
              <a:buNone/>
            </a:pPr>
            <a:r>
              <a:rPr lang="hu-HU" dirty="0" smtClean="0"/>
              <a:t>Szlovénia </a:t>
            </a:r>
            <a:r>
              <a:rPr lang="hu-HU" dirty="0" smtClean="0"/>
              <a:t>– Magyarország – Horvátország Szomszédsági Program  (2004) </a:t>
            </a:r>
          </a:p>
          <a:p>
            <a:r>
              <a:rPr lang="hu-HU" dirty="0" smtClean="0"/>
              <a:t>Ugyanabban a programban ötvözte a külső és belső uniós pénzügyi forrásokat</a:t>
            </a:r>
          </a:p>
          <a:p>
            <a:r>
              <a:rPr lang="hu-HU" dirty="0" smtClean="0"/>
              <a:t>A horvátországi székhelyű partnerszervezetek számára is nyitva álltak a források, saját jogon lehettek pályázók </a:t>
            </a:r>
            <a:endParaRPr lang="hu-HU" dirty="0" smtClean="0"/>
          </a:p>
          <a:p>
            <a:r>
              <a:rPr lang="hu-HU" dirty="0" smtClean="0"/>
              <a:t>A potenciális pályázói kör felkészítése a jövőbeni INTERREG támogatási lehetőségekre.</a:t>
            </a:r>
            <a:endParaRPr lang="hu-HU" dirty="0" smtClean="0"/>
          </a:p>
          <a:p>
            <a:r>
              <a:rPr lang="hu-HU" dirty="0" smtClean="0"/>
              <a:t>A Magyarország – Horvátország </a:t>
            </a:r>
            <a:br>
              <a:rPr lang="hu-HU" dirty="0" smtClean="0"/>
            </a:br>
            <a:r>
              <a:rPr lang="hu-HU" dirty="0" smtClean="0"/>
              <a:t>IPA - Határon Átnyúló Együttműködési Program</a:t>
            </a:r>
            <a:endParaRPr lang="hu-HU" dirty="0" smtClean="0"/>
          </a:p>
          <a:p>
            <a:endParaRPr lang="hu-HU" dirty="0" smtClean="0"/>
          </a:p>
          <a:p>
            <a:endParaRPr lang="hu-HU" dirty="0" smtClean="0"/>
          </a:p>
          <a:p>
            <a:endParaRPr lang="hu-HU" dirty="0" smtClean="0"/>
          </a:p>
          <a:p>
            <a:pPr>
              <a:buNone/>
            </a:pPr>
            <a:endParaRPr lang="hu-HU" dirty="0" smtClean="0"/>
          </a:p>
          <a:p>
            <a:endParaRPr lang="hu-H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2" descr="DSCF2291"/>
          <p:cNvPicPr>
            <a:picLocks noGrp="1" noChangeAspect="1" noChangeArrowheads="1"/>
          </p:cNvPicPr>
          <p:nvPr>
            <p:ph/>
          </p:nvPr>
        </p:nvPicPr>
        <p:blipFill>
          <a:blip r:embed="rId2" cstate="print"/>
          <a:srcRect/>
          <a:stretch>
            <a:fillRect/>
          </a:stretch>
        </p:blipFill>
        <p:spPr>
          <a:xfrm>
            <a:off x="1341438" y="1577975"/>
            <a:ext cx="6686550" cy="4348163"/>
          </a:xfrm>
          <a:noFill/>
        </p:spPr>
      </p:pic>
    </p:spTree>
  </p:cSld>
  <p:clrMapOvr>
    <a:masterClrMapping/>
  </p:clrMapOvr>
  <p:transition advClick="0" advTm="3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DSCF2146"/>
          <p:cNvPicPr>
            <a:picLocks noGrp="1" noChangeAspect="1" noChangeArrowheads="1"/>
          </p:cNvPicPr>
          <p:nvPr>
            <p:ph sz="half" idx="1"/>
          </p:nvPr>
        </p:nvPicPr>
        <p:blipFill>
          <a:blip r:embed="rId2" cstate="print"/>
          <a:srcRect/>
          <a:stretch>
            <a:fillRect/>
          </a:stretch>
        </p:blipFill>
        <p:spPr>
          <a:xfrm>
            <a:off x="1187450" y="1557338"/>
            <a:ext cx="6553200" cy="4913312"/>
          </a:xfrm>
          <a:noFill/>
        </p:spPr>
      </p:pic>
    </p:spTree>
  </p:cSld>
  <p:clrMapOvr>
    <a:masterClrMapping/>
  </p:clrMapOvr>
  <p:transition advClick="0" advTm="3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elmérőtábor 005"/>
          <p:cNvPicPr>
            <a:picLocks noGrp="1" noChangeAspect="1" noChangeArrowheads="1"/>
          </p:cNvPicPr>
          <p:nvPr>
            <p:ph idx="1"/>
          </p:nvPr>
        </p:nvPicPr>
        <p:blipFill>
          <a:blip r:embed="rId2" cstate="print"/>
          <a:srcRect/>
          <a:stretch>
            <a:fillRect/>
          </a:stretch>
        </p:blipFill>
        <p:spPr>
          <a:xfrm>
            <a:off x="-23813" y="0"/>
            <a:ext cx="9167813" cy="6873875"/>
          </a:xfrm>
          <a:noFill/>
        </p:spPr>
      </p:pic>
    </p:spTree>
  </p:cSld>
  <p:clrMapOvr>
    <a:masterClrMapping/>
  </p:clrMapOvr>
  <p:transition advClick="0" advTm="3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KÉPEK 018"/>
          <p:cNvPicPr>
            <a:picLocks noGrp="1" noChangeAspect="1" noChangeArrowheads="1"/>
          </p:cNvPicPr>
          <p:nvPr>
            <p:ph sz="half" idx="2"/>
          </p:nvPr>
        </p:nvPicPr>
        <p:blipFill>
          <a:blip r:embed="rId2" cstate="print"/>
          <a:srcRect/>
          <a:stretch>
            <a:fillRect/>
          </a:stretch>
        </p:blipFill>
        <p:spPr>
          <a:xfrm>
            <a:off x="0" y="0"/>
            <a:ext cx="9169400" cy="6877050"/>
          </a:xfrm>
          <a:noFill/>
        </p:spPr>
      </p:pic>
    </p:spTree>
  </p:cSld>
  <p:clrMapOvr>
    <a:masterClrMapping/>
  </p:clrMapOvr>
  <p:transition advClick="0" advTm="3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ÉPEK 002"/>
          <p:cNvPicPr>
            <a:picLocks noGrp="1" noChangeAspect="1" noChangeArrowheads="1"/>
          </p:cNvPicPr>
          <p:nvPr>
            <p:ph sz="half" idx="2"/>
          </p:nvPr>
        </p:nvPicPr>
        <p:blipFill>
          <a:blip r:embed="rId2" cstate="print"/>
          <a:srcRect/>
          <a:stretch>
            <a:fillRect/>
          </a:stretch>
        </p:blipFill>
        <p:spPr>
          <a:xfrm>
            <a:off x="0" y="0"/>
            <a:ext cx="9144000" cy="6858000"/>
          </a:xfrm>
          <a:noFill/>
        </p:spPr>
      </p:pic>
    </p:spTree>
  </p:cSld>
  <p:clrMapOvr>
    <a:masterClrMapping/>
  </p:clrMapOvr>
  <p:transition advClick="0" advTm="3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1020198"/>
          <p:cNvPicPr>
            <a:picLocks noChangeAspect="1" noChangeArrowheads="1"/>
          </p:cNvPicPr>
          <p:nvPr/>
        </p:nvPicPr>
        <p:blipFill>
          <a:blip r:embed="rId2" cstate="print"/>
          <a:srcRect/>
          <a:stretch>
            <a:fillRect/>
          </a:stretch>
        </p:blipFill>
        <p:spPr bwMode="auto">
          <a:xfrm>
            <a:off x="0" y="0"/>
            <a:ext cx="9140825" cy="6858000"/>
          </a:xfrm>
          <a:prstGeom prst="rect">
            <a:avLst/>
          </a:prstGeom>
          <a:noFill/>
          <a:ln w="9525">
            <a:noFill/>
            <a:miter lim="800000"/>
            <a:headEnd/>
            <a:tailEnd/>
          </a:ln>
        </p:spPr>
      </p:pic>
    </p:spTree>
  </p:cSld>
  <p:clrMapOvr>
    <a:masterClrMapping/>
  </p:clrMapOvr>
  <p:transition advClick="0" advTm="3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40964" name="Picture 2" descr="http://epitesz.pmmk.pte.hu/content/miscimages/17/2817_l.jpg"/>
          <p:cNvPicPr>
            <a:picLocks noChangeAspect="1" noChangeArrowheads="1"/>
          </p:cNvPicPr>
          <p:nvPr/>
        </p:nvPicPr>
        <p:blipFill>
          <a:blip r:embed="rId2" cstate="print"/>
          <a:srcRect/>
          <a:stretch>
            <a:fillRect/>
          </a:stretch>
        </p:blipFill>
        <p:spPr bwMode="auto">
          <a:xfrm>
            <a:off x="-12700" y="0"/>
            <a:ext cx="9156700" cy="6867525"/>
          </a:xfrm>
          <a:prstGeom prst="rect">
            <a:avLst/>
          </a:prstGeom>
          <a:noFill/>
          <a:ln w="9525">
            <a:noFill/>
            <a:miter lim="800000"/>
            <a:headEnd/>
            <a:tailEnd/>
          </a:ln>
        </p:spPr>
      </p:pic>
      <p:pic>
        <p:nvPicPr>
          <p:cNvPr id="40965" name="Picture 3" descr="F:\Mentés\Documents and Settings\root\Dokumentumok\PMH\Pélmonostori tájház\DSC04559.JPG"/>
          <p:cNvPicPr>
            <a:picLocks noChangeAspect="1" noChangeArrowheads="1"/>
          </p:cNvPicPr>
          <p:nvPr/>
        </p:nvPicPr>
        <p:blipFill>
          <a:blip r:embed="rId3" cstate="print"/>
          <a:srcRect/>
          <a:stretch>
            <a:fillRect/>
          </a:stretch>
        </p:blipFill>
        <p:spPr bwMode="auto">
          <a:xfrm>
            <a:off x="1" y="0"/>
            <a:ext cx="2699791" cy="2024843"/>
          </a:xfrm>
          <a:prstGeom prst="rect">
            <a:avLst/>
          </a:prstGeom>
          <a:noFill/>
          <a:ln w="9525">
            <a:noFill/>
            <a:miter lim="800000"/>
            <a:headEnd/>
            <a:tailEnd/>
          </a:ln>
        </p:spPr>
      </p:pic>
      <p:pic>
        <p:nvPicPr>
          <p:cNvPr id="6" name="Picture 2" descr="F:\Mentés\Documents and Settings\root\Dokumentumok\PMH\Pélmonostori tájház\DSC04561.JPG"/>
          <p:cNvPicPr>
            <a:picLocks noChangeAspect="1" noChangeArrowheads="1"/>
          </p:cNvPicPr>
          <p:nvPr/>
        </p:nvPicPr>
        <p:blipFill>
          <a:blip r:embed="rId4" cstate="print"/>
          <a:srcRect/>
          <a:stretch>
            <a:fillRect/>
          </a:stretch>
        </p:blipFill>
        <p:spPr bwMode="auto">
          <a:xfrm>
            <a:off x="0" y="2708920"/>
            <a:ext cx="2895786" cy="38610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79513" y="3357563"/>
            <a:ext cx="6264695" cy="3500437"/>
          </a:xfrm>
        </p:spPr>
        <p:txBody>
          <a:bodyPr/>
          <a:lstStyle/>
          <a:p>
            <a:pPr indent="20638">
              <a:lnSpc>
                <a:spcPct val="90000"/>
              </a:lnSpc>
              <a:buFont typeface="Wingdings" pitchFamily="2" charset="2"/>
              <a:buNone/>
              <a:defRPr/>
            </a:pPr>
            <a:r>
              <a:rPr lang="hu-HU" sz="2000" dirty="0"/>
              <a:t>A Tájmúzeum 2008. október 3-án nyitotta meg kapuit egy néprajzi kiállítással</a:t>
            </a:r>
            <a:r>
              <a:rPr lang="hu-HU" sz="2000" dirty="0" smtClean="0"/>
              <a:t>:</a:t>
            </a:r>
          </a:p>
          <a:p>
            <a:pPr indent="20638">
              <a:lnSpc>
                <a:spcPct val="90000"/>
              </a:lnSpc>
              <a:buFont typeface="Wingdings" pitchFamily="2" charset="2"/>
              <a:buNone/>
              <a:defRPr/>
            </a:pPr>
            <a:endParaRPr lang="hu-HU" sz="2000" dirty="0"/>
          </a:p>
          <a:p>
            <a:pPr indent="20638">
              <a:lnSpc>
                <a:spcPct val="90000"/>
              </a:lnSpc>
              <a:defRPr/>
            </a:pPr>
            <a:r>
              <a:rPr lang="hu-HU" sz="2000" dirty="0"/>
              <a:t> a </a:t>
            </a:r>
            <a:r>
              <a:rPr lang="hu-HU" sz="2000" dirty="0" smtClean="0"/>
              <a:t>lakószoba </a:t>
            </a:r>
            <a:r>
              <a:rPr lang="hu-HU" sz="2000" dirty="0"/>
              <a:t>a XX. század első </a:t>
            </a:r>
            <a:r>
              <a:rPr lang="hu-HU" sz="2000" dirty="0" smtClean="0"/>
              <a:t>harmada, </a:t>
            </a:r>
            <a:endParaRPr lang="hu-HU" sz="2000" dirty="0"/>
          </a:p>
          <a:p>
            <a:pPr indent="20638">
              <a:lnSpc>
                <a:spcPct val="90000"/>
              </a:lnSpc>
              <a:defRPr/>
            </a:pPr>
            <a:r>
              <a:rPr lang="hu-HU" sz="2000" dirty="0"/>
              <a:t> a </a:t>
            </a:r>
            <a:r>
              <a:rPr lang="hu-HU" sz="2000" dirty="0" smtClean="0"/>
              <a:t>konyha </a:t>
            </a:r>
            <a:r>
              <a:rPr lang="hu-HU" sz="2000" dirty="0"/>
              <a:t>a XX. </a:t>
            </a:r>
            <a:r>
              <a:rPr lang="hu-HU" sz="2000" dirty="0" smtClean="0"/>
              <a:t>század </a:t>
            </a:r>
            <a:r>
              <a:rPr lang="hu-HU" sz="2000" dirty="0"/>
              <a:t>középső </a:t>
            </a:r>
            <a:r>
              <a:rPr lang="hu-HU" sz="2000" dirty="0" smtClean="0"/>
              <a:t>harmada,</a:t>
            </a:r>
            <a:endParaRPr lang="hu-HU" sz="2000" dirty="0"/>
          </a:p>
          <a:p>
            <a:pPr indent="20638">
              <a:lnSpc>
                <a:spcPct val="90000"/>
              </a:lnSpc>
              <a:defRPr/>
            </a:pPr>
            <a:r>
              <a:rPr lang="hu-HU" sz="2000" dirty="0"/>
              <a:t> </a:t>
            </a:r>
            <a:r>
              <a:rPr lang="hu-HU" sz="2000" dirty="0" smtClean="0"/>
              <a:t>egy helyiség </a:t>
            </a:r>
            <a:r>
              <a:rPr lang="hu-HU" sz="2000" dirty="0"/>
              <a:t>a </a:t>
            </a:r>
            <a:r>
              <a:rPr lang="hu-HU" sz="2000" dirty="0" smtClean="0"/>
              <a:t>textil feldolgozására </a:t>
            </a:r>
            <a:r>
              <a:rPr lang="hu-HU" sz="2000" dirty="0"/>
              <a:t>alkalmas eszközök </a:t>
            </a:r>
            <a:r>
              <a:rPr lang="hu-HU" sz="2000" dirty="0" smtClean="0"/>
              <a:t>bemutatása, </a:t>
            </a:r>
            <a:endParaRPr lang="hu-HU" sz="2000" dirty="0"/>
          </a:p>
          <a:p>
            <a:pPr indent="20638">
              <a:lnSpc>
                <a:spcPct val="90000"/>
              </a:lnSpc>
              <a:defRPr/>
            </a:pPr>
            <a:r>
              <a:rPr lang="hu-HU" sz="2000" dirty="0" smtClean="0"/>
              <a:t> egy </a:t>
            </a:r>
            <a:r>
              <a:rPr lang="hu-HU" sz="2000" dirty="0"/>
              <a:t>helyiségben </a:t>
            </a:r>
            <a:r>
              <a:rPr lang="hu-HU" sz="2000" dirty="0" smtClean="0"/>
              <a:t>szabóműhely kialakítása</a:t>
            </a:r>
          </a:p>
          <a:p>
            <a:pPr indent="20638">
              <a:lnSpc>
                <a:spcPct val="90000"/>
              </a:lnSpc>
              <a:defRPr/>
            </a:pPr>
            <a:r>
              <a:rPr lang="hu-HU" sz="2000" dirty="0" smtClean="0"/>
              <a:t> kamra - gazdálkodás eszközök</a:t>
            </a:r>
            <a:r>
              <a:rPr lang="hr-HR" sz="2000" dirty="0" smtClean="0"/>
              <a:t> </a:t>
            </a:r>
            <a:endParaRPr lang="hr-HR" sz="2000" dirty="0"/>
          </a:p>
        </p:txBody>
      </p:sp>
      <p:pic>
        <p:nvPicPr>
          <p:cNvPr id="43011" name="Picture 3" descr="58"/>
          <p:cNvPicPr>
            <a:picLocks noChangeAspect="1" noChangeArrowheads="1"/>
          </p:cNvPicPr>
          <p:nvPr/>
        </p:nvPicPr>
        <p:blipFill>
          <a:blip r:embed="rId2" cstate="print"/>
          <a:srcRect/>
          <a:stretch>
            <a:fillRect/>
          </a:stretch>
        </p:blipFill>
        <p:spPr bwMode="auto">
          <a:xfrm>
            <a:off x="1043608" y="0"/>
            <a:ext cx="4176464" cy="3132827"/>
          </a:xfrm>
          <a:prstGeom prst="rect">
            <a:avLst/>
          </a:prstGeom>
          <a:noFill/>
          <a:ln w="9525">
            <a:noFill/>
            <a:miter lim="800000"/>
            <a:headEnd/>
            <a:tailEnd/>
          </a:ln>
        </p:spPr>
      </p:pic>
      <p:pic>
        <p:nvPicPr>
          <p:cNvPr id="43012" name="Picture 4" descr="59"/>
          <p:cNvPicPr>
            <a:picLocks noChangeAspect="1" noChangeArrowheads="1"/>
          </p:cNvPicPr>
          <p:nvPr/>
        </p:nvPicPr>
        <p:blipFill>
          <a:blip r:embed="rId3" cstate="print"/>
          <a:srcRect/>
          <a:stretch>
            <a:fillRect/>
          </a:stretch>
        </p:blipFill>
        <p:spPr bwMode="auto">
          <a:xfrm>
            <a:off x="6588224" y="0"/>
            <a:ext cx="2396746" cy="3195662"/>
          </a:xfrm>
          <a:prstGeom prst="rect">
            <a:avLst/>
          </a:prstGeom>
          <a:noFill/>
          <a:ln w="9525">
            <a:noFill/>
            <a:miter lim="800000"/>
            <a:headEnd/>
            <a:tailEnd/>
          </a:ln>
        </p:spPr>
      </p:pic>
      <p:pic>
        <p:nvPicPr>
          <p:cNvPr id="43013" name="Picture 5" descr="60"/>
          <p:cNvPicPr>
            <a:picLocks noChangeAspect="1" noChangeArrowheads="1"/>
          </p:cNvPicPr>
          <p:nvPr/>
        </p:nvPicPr>
        <p:blipFill>
          <a:blip r:embed="rId4" cstate="print"/>
          <a:srcRect/>
          <a:stretch>
            <a:fillRect/>
          </a:stretch>
        </p:blipFill>
        <p:spPr bwMode="auto">
          <a:xfrm>
            <a:off x="6443663" y="3257550"/>
            <a:ext cx="2700337" cy="3600450"/>
          </a:xfrm>
          <a:prstGeom prst="rect">
            <a:avLst/>
          </a:prstGeom>
          <a:noFill/>
          <a:ln w="9525">
            <a:noFill/>
            <a:miter lim="800000"/>
            <a:headEnd/>
            <a:tailEnd/>
          </a:ln>
        </p:spPr>
      </p:pic>
    </p:spTree>
  </p:cSld>
  <p:clrMapOvr>
    <a:masterClrMapping/>
  </p:clrMapOvr>
  <p:transition advClick="0" advTm="3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belsokozepso"/>
          <p:cNvPicPr>
            <a:picLocks noChangeAspect="1" noChangeArrowheads="1"/>
          </p:cNvPicPr>
          <p:nvPr/>
        </p:nvPicPr>
        <p:blipFill>
          <a:blip r:embed="rId2" cstate="print"/>
          <a:srcRect/>
          <a:stretch>
            <a:fillRect/>
          </a:stretch>
        </p:blipFill>
        <p:spPr bwMode="auto">
          <a:xfrm>
            <a:off x="323528" y="188640"/>
            <a:ext cx="7633667" cy="3933417"/>
          </a:xfrm>
          <a:prstGeom prst="rect">
            <a:avLst/>
          </a:prstGeom>
          <a:noFill/>
          <a:ln w="9525">
            <a:noFill/>
            <a:miter lim="800000"/>
            <a:headEnd/>
            <a:tailEnd/>
          </a:ln>
        </p:spPr>
      </p:pic>
      <p:pic>
        <p:nvPicPr>
          <p:cNvPr id="44035" name="Picture 5" descr="belsobal"/>
          <p:cNvPicPr>
            <a:picLocks noChangeAspect="1" noChangeArrowheads="1"/>
          </p:cNvPicPr>
          <p:nvPr/>
        </p:nvPicPr>
        <p:blipFill>
          <a:blip r:embed="rId3" cstate="print"/>
          <a:srcRect/>
          <a:stretch>
            <a:fillRect/>
          </a:stretch>
        </p:blipFill>
        <p:spPr bwMode="auto">
          <a:xfrm>
            <a:off x="0" y="4437112"/>
            <a:ext cx="9144000" cy="22410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P1150994"/>
          <p:cNvPicPr>
            <a:picLocks noChangeAspect="1" noChangeArrowheads="1"/>
          </p:cNvPicPr>
          <p:nvPr/>
        </p:nvPicPr>
        <p:blipFill>
          <a:blip r:embed="rId2" cstate="print"/>
          <a:srcRect/>
          <a:stretch>
            <a:fillRect/>
          </a:stretch>
        </p:blipFill>
        <p:spPr bwMode="auto">
          <a:xfrm>
            <a:off x="4356100" y="836613"/>
            <a:ext cx="3671888" cy="2754312"/>
          </a:xfrm>
          <a:prstGeom prst="rect">
            <a:avLst/>
          </a:prstGeom>
          <a:noFill/>
          <a:ln w="9525">
            <a:noFill/>
            <a:miter lim="800000"/>
            <a:headEnd/>
            <a:tailEnd/>
          </a:ln>
        </p:spPr>
      </p:pic>
      <p:pic>
        <p:nvPicPr>
          <p:cNvPr id="50179" name="Picture 4" descr="10"/>
          <p:cNvPicPr>
            <a:picLocks noChangeAspect="1" noChangeArrowheads="1"/>
          </p:cNvPicPr>
          <p:nvPr/>
        </p:nvPicPr>
        <p:blipFill>
          <a:blip r:embed="rId3" cstate="print"/>
          <a:srcRect/>
          <a:stretch>
            <a:fillRect/>
          </a:stretch>
        </p:blipFill>
        <p:spPr bwMode="auto">
          <a:xfrm>
            <a:off x="3563938" y="2781300"/>
            <a:ext cx="5111750" cy="3835400"/>
          </a:xfrm>
          <a:prstGeom prst="rect">
            <a:avLst/>
          </a:prstGeom>
          <a:noFill/>
          <a:ln w="9525">
            <a:noFill/>
            <a:miter lim="800000"/>
            <a:headEnd/>
            <a:tailEnd/>
          </a:ln>
        </p:spPr>
      </p:pic>
      <p:sp>
        <p:nvSpPr>
          <p:cNvPr id="50180" name="Text Box 5"/>
          <p:cNvSpPr txBox="1">
            <a:spLocks noChangeArrowheads="1"/>
          </p:cNvSpPr>
          <p:nvPr/>
        </p:nvSpPr>
        <p:spPr bwMode="auto">
          <a:xfrm>
            <a:off x="539552" y="476250"/>
            <a:ext cx="3744416" cy="396875"/>
          </a:xfrm>
          <a:prstGeom prst="rect">
            <a:avLst/>
          </a:prstGeom>
          <a:noFill/>
          <a:ln w="9525">
            <a:noFill/>
            <a:miter lim="800000"/>
            <a:headEnd/>
            <a:tailEnd/>
          </a:ln>
        </p:spPr>
        <p:txBody>
          <a:bodyPr wrap="square">
            <a:spAutoFit/>
          </a:bodyPr>
          <a:lstStyle/>
          <a:p>
            <a:pPr>
              <a:spcBef>
                <a:spcPct val="50000"/>
              </a:spcBef>
            </a:pPr>
            <a:r>
              <a:rPr lang="hu-HU" sz="2000" b="1" dirty="0">
                <a:latin typeface="Times New Roman" pitchFamily="18" charset="0"/>
              </a:rPr>
              <a:t>Haraszti </a:t>
            </a:r>
            <a:r>
              <a:rPr lang="hu-HU" sz="2000" b="1" dirty="0" smtClean="0">
                <a:latin typeface="Times New Roman" pitchFamily="18" charset="0"/>
              </a:rPr>
              <a:t>tájház (2009)</a:t>
            </a:r>
            <a:endParaRPr lang="hr-HR" sz="2000" b="1" dirty="0">
              <a:latin typeface="Times New Roman" pitchFamily="18" charset="0"/>
            </a:endParaRPr>
          </a:p>
        </p:txBody>
      </p:sp>
      <p:pic>
        <p:nvPicPr>
          <p:cNvPr id="50181" name="Picture 8" descr="P1150959"/>
          <p:cNvPicPr>
            <a:picLocks noChangeAspect="1" noChangeArrowheads="1"/>
          </p:cNvPicPr>
          <p:nvPr/>
        </p:nvPicPr>
        <p:blipFill>
          <a:blip r:embed="rId4" cstate="print"/>
          <a:srcRect/>
          <a:stretch>
            <a:fillRect/>
          </a:stretch>
        </p:blipFill>
        <p:spPr bwMode="auto">
          <a:xfrm>
            <a:off x="250825" y="2060575"/>
            <a:ext cx="4319588" cy="3240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20040"/>
            <a:ext cx="7239000" cy="876712"/>
          </a:xfrm>
        </p:spPr>
        <p:txBody>
          <a:bodyPr>
            <a:normAutofit fontScale="90000"/>
          </a:bodyPr>
          <a:lstStyle/>
          <a:p>
            <a:pPr algn="ctr"/>
            <a:r>
              <a:rPr lang="hu-HU" dirty="0" smtClean="0"/>
              <a:t>tevékenységek finanszírozása</a:t>
            </a:r>
            <a:endParaRPr lang="hu-HU" dirty="0"/>
          </a:p>
        </p:txBody>
      </p:sp>
      <p:sp>
        <p:nvSpPr>
          <p:cNvPr id="3" name="Tartalom helye 2"/>
          <p:cNvSpPr>
            <a:spLocks noGrp="1"/>
          </p:cNvSpPr>
          <p:nvPr>
            <p:ph idx="1"/>
          </p:nvPr>
        </p:nvSpPr>
        <p:spPr>
          <a:xfrm>
            <a:off x="251520" y="1609416"/>
            <a:ext cx="7776864" cy="5248584"/>
          </a:xfrm>
        </p:spPr>
        <p:txBody>
          <a:bodyPr>
            <a:normAutofit fontScale="70000" lnSpcReduction="20000"/>
          </a:bodyPr>
          <a:lstStyle/>
          <a:p>
            <a:r>
              <a:rPr lang="hu-HU" dirty="0" smtClean="0"/>
              <a:t>környezet- és a környezeti értékek védelmét szolgáló infrastrukturális fejlesztéseket; </a:t>
            </a:r>
          </a:p>
          <a:p>
            <a:r>
              <a:rPr lang="hu-HU" dirty="0" smtClean="0"/>
              <a:t>közös programok, tanulmányok, környezetvédelmi fejlesztési stratégiák kidolgozását; </a:t>
            </a:r>
          </a:p>
          <a:p>
            <a:r>
              <a:rPr lang="hu-HU" dirty="0" smtClean="0"/>
              <a:t>kerékpárutak építését és kijelölését; </a:t>
            </a:r>
          </a:p>
          <a:p>
            <a:r>
              <a:rPr lang="hu-HU" dirty="0" smtClean="0"/>
              <a:t>turisztikai látványosságok és az ehhez kapcsolódó infrastruktúra fejlesztését; </a:t>
            </a:r>
          </a:p>
          <a:p>
            <a:r>
              <a:rPr lang="hu-HU" dirty="0" smtClean="0"/>
              <a:t>hátrányos helyzetű emberek munkába integrálását elősegítő intézkedéseket; </a:t>
            </a:r>
          </a:p>
          <a:p>
            <a:r>
              <a:rPr lang="hu-HU" dirty="0" smtClean="0"/>
              <a:t>a kutatási tevékenységekhez szükséges eszközök és infrastruktúra fejlesztését; </a:t>
            </a:r>
          </a:p>
          <a:p>
            <a:r>
              <a:rPr lang="hu-HU" dirty="0" smtClean="0"/>
              <a:t>közös megvalósíthatósági tanulmányok készítését; </a:t>
            </a:r>
          </a:p>
          <a:p>
            <a:r>
              <a:rPr lang="hu-HU" dirty="0" smtClean="0"/>
              <a:t>közös tananyagfejlesztést és az oktatási lehetőségek bővítését; </a:t>
            </a:r>
          </a:p>
          <a:p>
            <a:r>
              <a:rPr lang="hu-HU" dirty="0" smtClean="0"/>
              <a:t>emberek közötti kapcsolatok fejlesztését, mint például fesztiválok, előadások, koncertek, kiállítások, művészeti akadémiák, jótékonysági események, határon átnyúló amatőr sportbajnokságok és tornák szervezését; </a:t>
            </a:r>
          </a:p>
          <a:p>
            <a:r>
              <a:rPr lang="hu-HU" dirty="0" smtClean="0"/>
              <a:t>valamint a nyelvi akadályok csökkentését célzó tevékenységeket.</a:t>
            </a:r>
            <a:endParaRPr lang="hu-H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kiállítás (1)"/>
          <p:cNvPicPr>
            <a:picLocks noChangeAspect="1" noChangeArrowheads="1"/>
          </p:cNvPicPr>
          <p:nvPr/>
        </p:nvPicPr>
        <p:blipFill>
          <a:blip r:embed="rId2" cstate="print"/>
          <a:srcRect/>
          <a:stretch>
            <a:fillRect/>
          </a:stretch>
        </p:blipFill>
        <p:spPr bwMode="auto">
          <a:xfrm>
            <a:off x="4211638" y="3644900"/>
            <a:ext cx="3924300" cy="2943225"/>
          </a:xfrm>
          <a:prstGeom prst="rect">
            <a:avLst/>
          </a:prstGeom>
          <a:noFill/>
          <a:ln w="9525">
            <a:noFill/>
            <a:miter lim="800000"/>
            <a:headEnd/>
            <a:tailEnd/>
          </a:ln>
        </p:spPr>
      </p:pic>
      <p:pic>
        <p:nvPicPr>
          <p:cNvPr id="53251" name="Picture 7" descr="Magyar Ház (4)"/>
          <p:cNvPicPr>
            <a:picLocks noChangeAspect="1" noChangeArrowheads="1"/>
          </p:cNvPicPr>
          <p:nvPr/>
        </p:nvPicPr>
        <p:blipFill>
          <a:blip r:embed="rId3" cstate="print"/>
          <a:srcRect/>
          <a:stretch>
            <a:fillRect/>
          </a:stretch>
        </p:blipFill>
        <p:spPr bwMode="auto">
          <a:xfrm>
            <a:off x="251520" y="980728"/>
            <a:ext cx="4248150" cy="2635250"/>
          </a:xfrm>
          <a:prstGeom prst="rect">
            <a:avLst/>
          </a:prstGeom>
          <a:noFill/>
          <a:ln w="9525">
            <a:noFill/>
            <a:miter lim="800000"/>
            <a:headEnd/>
            <a:tailEnd/>
          </a:ln>
        </p:spPr>
      </p:pic>
      <p:pic>
        <p:nvPicPr>
          <p:cNvPr id="53252" name="Picture 8" descr="kiállítás (21)"/>
          <p:cNvPicPr>
            <a:picLocks noChangeAspect="1" noChangeArrowheads="1"/>
          </p:cNvPicPr>
          <p:nvPr/>
        </p:nvPicPr>
        <p:blipFill>
          <a:blip r:embed="rId4" cstate="print"/>
          <a:srcRect/>
          <a:stretch>
            <a:fillRect/>
          </a:stretch>
        </p:blipFill>
        <p:spPr bwMode="auto">
          <a:xfrm>
            <a:off x="539552" y="3789040"/>
            <a:ext cx="3240088" cy="2430462"/>
          </a:xfrm>
          <a:prstGeom prst="rect">
            <a:avLst/>
          </a:prstGeom>
          <a:noFill/>
          <a:ln w="9525">
            <a:noFill/>
            <a:miter lim="800000"/>
            <a:headEnd/>
            <a:tailEnd/>
          </a:ln>
        </p:spPr>
      </p:pic>
      <p:sp>
        <p:nvSpPr>
          <p:cNvPr id="53253" name="Text Box 9"/>
          <p:cNvSpPr txBox="1">
            <a:spLocks noChangeArrowheads="1"/>
          </p:cNvSpPr>
          <p:nvPr/>
        </p:nvSpPr>
        <p:spPr bwMode="auto">
          <a:xfrm>
            <a:off x="323528" y="332656"/>
            <a:ext cx="3528392" cy="369332"/>
          </a:xfrm>
          <a:prstGeom prst="rect">
            <a:avLst/>
          </a:prstGeom>
          <a:noFill/>
          <a:ln w="9525">
            <a:noFill/>
            <a:miter lim="800000"/>
            <a:headEnd/>
            <a:tailEnd/>
          </a:ln>
        </p:spPr>
        <p:txBody>
          <a:bodyPr wrap="square">
            <a:spAutoFit/>
          </a:bodyPr>
          <a:lstStyle/>
          <a:p>
            <a:pPr>
              <a:spcBef>
                <a:spcPct val="50000"/>
              </a:spcBef>
            </a:pPr>
            <a:r>
              <a:rPr lang="hu-HU" b="1" dirty="0" err="1">
                <a:latin typeface="Times New Roman" pitchFamily="18" charset="0"/>
              </a:rPr>
              <a:t>Nagybodolyai</a:t>
            </a:r>
            <a:r>
              <a:rPr lang="hu-HU" b="1" dirty="0">
                <a:latin typeface="Times New Roman" pitchFamily="18" charset="0"/>
              </a:rPr>
              <a:t> </a:t>
            </a:r>
            <a:r>
              <a:rPr lang="hu-HU" b="1" dirty="0" smtClean="0">
                <a:latin typeface="Times New Roman" pitchFamily="18" charset="0"/>
              </a:rPr>
              <a:t>tájház 2011.</a:t>
            </a:r>
            <a:endParaRPr lang="hr-HR" b="1" dirty="0">
              <a:latin typeface="Times New Roman" pitchFamily="18" charset="0"/>
            </a:endParaRPr>
          </a:p>
        </p:txBody>
      </p:sp>
      <p:pic>
        <p:nvPicPr>
          <p:cNvPr id="53254" name="Picture 7" descr="P1310390"/>
          <p:cNvPicPr>
            <a:picLocks noChangeAspect="1" noChangeArrowheads="1"/>
          </p:cNvPicPr>
          <p:nvPr/>
        </p:nvPicPr>
        <p:blipFill>
          <a:blip r:embed="rId5" cstate="print"/>
          <a:srcRect/>
          <a:stretch>
            <a:fillRect/>
          </a:stretch>
        </p:blipFill>
        <p:spPr bwMode="auto">
          <a:xfrm>
            <a:off x="4787900" y="620713"/>
            <a:ext cx="3743325" cy="2808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987675" y="228600"/>
            <a:ext cx="5851525" cy="1219200"/>
          </a:xfrm>
        </p:spPr>
        <p:txBody>
          <a:bodyPr/>
          <a:lstStyle/>
          <a:p>
            <a:pPr>
              <a:defRPr/>
            </a:pPr>
            <a:r>
              <a:rPr lang="hu-HU" sz="4000" dirty="0"/>
              <a:t>Az együttműködés egyéb hozadékai:</a:t>
            </a:r>
            <a:endParaRPr lang="hr-HR" sz="4000" dirty="0"/>
          </a:p>
        </p:txBody>
      </p:sp>
      <p:sp>
        <p:nvSpPr>
          <p:cNvPr id="48131" name="Rectangle 3"/>
          <p:cNvSpPr>
            <a:spLocks noGrp="1" noChangeArrowheads="1"/>
          </p:cNvSpPr>
          <p:nvPr>
            <p:ph type="body" idx="1"/>
          </p:nvPr>
        </p:nvSpPr>
        <p:spPr>
          <a:xfrm>
            <a:off x="2987675" y="1600200"/>
            <a:ext cx="5851525" cy="4495800"/>
          </a:xfrm>
        </p:spPr>
        <p:txBody>
          <a:bodyPr/>
          <a:lstStyle/>
          <a:p>
            <a:pPr>
              <a:defRPr/>
            </a:pPr>
            <a:r>
              <a:rPr lang="hu-HU" dirty="0"/>
              <a:t>A felméréseket kiadványok publikálása és kiállítások </a:t>
            </a:r>
            <a:r>
              <a:rPr lang="hu-HU" dirty="0" smtClean="0"/>
              <a:t>követik. </a:t>
            </a:r>
            <a:endParaRPr lang="hr-HR" dirty="0"/>
          </a:p>
        </p:txBody>
      </p:sp>
      <p:pic>
        <p:nvPicPr>
          <p:cNvPr id="55300" name="Picture 4" descr="scan0004"/>
          <p:cNvPicPr>
            <a:picLocks noChangeAspect="1" noChangeArrowheads="1"/>
          </p:cNvPicPr>
          <p:nvPr/>
        </p:nvPicPr>
        <p:blipFill>
          <a:blip r:embed="rId2" cstate="print"/>
          <a:srcRect/>
          <a:stretch>
            <a:fillRect/>
          </a:stretch>
        </p:blipFill>
        <p:spPr bwMode="auto">
          <a:xfrm>
            <a:off x="0" y="0"/>
            <a:ext cx="2484438" cy="3576638"/>
          </a:xfrm>
          <a:prstGeom prst="rect">
            <a:avLst/>
          </a:prstGeom>
          <a:noFill/>
          <a:ln w="9525">
            <a:noFill/>
            <a:miter lim="800000"/>
            <a:headEnd/>
            <a:tailEnd/>
          </a:ln>
        </p:spPr>
      </p:pic>
      <p:pic>
        <p:nvPicPr>
          <p:cNvPr id="55301" name="Picture 5" descr="scan0011"/>
          <p:cNvPicPr>
            <a:picLocks noChangeAspect="1" noChangeArrowheads="1"/>
          </p:cNvPicPr>
          <p:nvPr/>
        </p:nvPicPr>
        <p:blipFill>
          <a:blip r:embed="rId3" cstate="print"/>
          <a:srcRect/>
          <a:stretch>
            <a:fillRect/>
          </a:stretch>
        </p:blipFill>
        <p:spPr bwMode="auto">
          <a:xfrm>
            <a:off x="684213" y="3649663"/>
            <a:ext cx="2339975" cy="3208337"/>
          </a:xfrm>
          <a:prstGeom prst="rect">
            <a:avLst/>
          </a:prstGeom>
          <a:noFill/>
          <a:ln w="9525">
            <a:noFill/>
            <a:miter lim="800000"/>
            <a:headEnd/>
            <a:tailEnd/>
          </a:ln>
        </p:spPr>
      </p:pic>
      <p:pic>
        <p:nvPicPr>
          <p:cNvPr id="55302" name="Picture 6" descr="bilogora"/>
          <p:cNvPicPr>
            <a:picLocks noChangeAspect="1" noChangeArrowheads="1"/>
          </p:cNvPicPr>
          <p:nvPr/>
        </p:nvPicPr>
        <p:blipFill>
          <a:blip r:embed="rId4" cstate="print"/>
          <a:srcRect/>
          <a:stretch>
            <a:fillRect/>
          </a:stretch>
        </p:blipFill>
        <p:spPr bwMode="auto">
          <a:xfrm>
            <a:off x="3347864" y="3356992"/>
            <a:ext cx="4464050" cy="3152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438400" y="228600"/>
            <a:ext cx="6400800" cy="320675"/>
          </a:xfrm>
        </p:spPr>
        <p:txBody>
          <a:bodyPr>
            <a:normAutofit fontScale="90000"/>
          </a:bodyPr>
          <a:lstStyle/>
          <a:p>
            <a:pPr>
              <a:defRPr/>
            </a:pPr>
            <a:endParaRPr lang="hu-HU" dirty="0"/>
          </a:p>
        </p:txBody>
      </p:sp>
      <p:sp>
        <p:nvSpPr>
          <p:cNvPr id="3" name="Tartalom helye 2"/>
          <p:cNvSpPr>
            <a:spLocks noGrp="1"/>
          </p:cNvSpPr>
          <p:nvPr>
            <p:ph idx="1"/>
          </p:nvPr>
        </p:nvSpPr>
        <p:spPr>
          <a:xfrm>
            <a:off x="3347864" y="2780928"/>
            <a:ext cx="4824536" cy="3816424"/>
          </a:xfrm>
        </p:spPr>
        <p:txBody>
          <a:bodyPr>
            <a:normAutofit fontScale="77500" lnSpcReduction="20000"/>
          </a:bodyPr>
          <a:lstStyle/>
          <a:p>
            <a:pPr>
              <a:defRPr/>
            </a:pPr>
            <a:r>
              <a:rPr lang="hu-HU" sz="2000" dirty="0" smtClean="0"/>
              <a:t>Az évekig tartó munka eredményeit  kiállításokon is bemutatják.</a:t>
            </a:r>
          </a:p>
          <a:p>
            <a:pPr>
              <a:buFont typeface="Wingdings" pitchFamily="2" charset="2"/>
              <a:buNone/>
              <a:defRPr/>
            </a:pPr>
            <a:endParaRPr lang="hu-HU" sz="2000" dirty="0" smtClean="0"/>
          </a:p>
          <a:p>
            <a:pPr>
              <a:defRPr/>
            </a:pPr>
            <a:r>
              <a:rPr lang="hu-HU" sz="2000" dirty="0" smtClean="0"/>
              <a:t>A tárlaton tablók műszaki rajzok makettek, fotók, akvarellek és vegyes technikájú képek láthatóak.</a:t>
            </a:r>
          </a:p>
          <a:p>
            <a:pPr>
              <a:buFont typeface="Wingdings" pitchFamily="2" charset="2"/>
              <a:buNone/>
              <a:defRPr/>
            </a:pPr>
            <a:endParaRPr lang="hu-HU" sz="2000" dirty="0" smtClean="0"/>
          </a:p>
          <a:p>
            <a:pPr>
              <a:defRPr/>
            </a:pPr>
            <a:r>
              <a:rPr lang="hu-HU" sz="2000" dirty="0" smtClean="0"/>
              <a:t>A </a:t>
            </a:r>
            <a:r>
              <a:rPr lang="hu-HU" sz="2000" b="1" dirty="0" smtClean="0"/>
              <a:t>projekt komplex</a:t>
            </a:r>
            <a:r>
              <a:rPr lang="hu-HU" sz="2000" dirty="0" smtClean="0"/>
              <a:t>, hiszen a feltáró és bemutató munka két szakma, a néprajz és az építészet szemszögéből folyik, és ilyen típusú együttműködésre kevés még a példa.</a:t>
            </a:r>
          </a:p>
          <a:p>
            <a:pPr>
              <a:defRPr/>
            </a:pPr>
            <a:endParaRPr lang="hu-HU" sz="2000" dirty="0" smtClean="0"/>
          </a:p>
          <a:p>
            <a:pPr>
              <a:defRPr/>
            </a:pPr>
            <a:r>
              <a:rPr lang="hu-HU" sz="2000" dirty="0" smtClean="0"/>
              <a:t>A kiállítás látható volt Vajdaságban, Felvidéken, Erdélyben, Muravidéken és Kárpátalján és több magyarországi helyszínen is.  </a:t>
            </a:r>
          </a:p>
          <a:p>
            <a:pPr>
              <a:defRPr/>
            </a:pPr>
            <a:endParaRPr lang="hu-HU" dirty="0"/>
          </a:p>
        </p:txBody>
      </p:sp>
      <p:pic>
        <p:nvPicPr>
          <p:cNvPr id="19460" name="Picture 1"/>
          <p:cNvPicPr>
            <a:picLocks noChangeAspect="1" noChangeArrowheads="1"/>
          </p:cNvPicPr>
          <p:nvPr/>
        </p:nvPicPr>
        <p:blipFill>
          <a:blip r:embed="rId2" cstate="print"/>
          <a:srcRect/>
          <a:stretch>
            <a:fillRect/>
          </a:stretch>
        </p:blipFill>
        <p:spPr bwMode="auto">
          <a:xfrm>
            <a:off x="0" y="0"/>
            <a:ext cx="3203575" cy="6838950"/>
          </a:xfrm>
          <a:prstGeom prst="rect">
            <a:avLst/>
          </a:prstGeom>
          <a:noFill/>
          <a:ln w="9525">
            <a:noFill/>
            <a:miter lim="800000"/>
            <a:headEnd/>
            <a:tailEnd/>
          </a:ln>
        </p:spPr>
      </p:pic>
      <p:pic>
        <p:nvPicPr>
          <p:cNvPr id="5" name="Picture 2" descr="http://epitesz.pmmk.pte.hu/content/miscimages/55/2855_l.jpg"/>
          <p:cNvPicPr>
            <a:picLocks noChangeAspect="1" noChangeArrowheads="1"/>
          </p:cNvPicPr>
          <p:nvPr/>
        </p:nvPicPr>
        <p:blipFill>
          <a:blip r:embed="rId3" cstate="print"/>
          <a:srcRect/>
          <a:stretch>
            <a:fillRect/>
          </a:stretch>
        </p:blipFill>
        <p:spPr bwMode="auto">
          <a:xfrm>
            <a:off x="3995936" y="0"/>
            <a:ext cx="3995936" cy="24742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0" y="0"/>
            <a:ext cx="7776865" cy="2204864"/>
          </a:xfrm>
        </p:spPr>
        <p:txBody>
          <a:bodyPr>
            <a:normAutofit/>
          </a:bodyPr>
          <a:lstStyle/>
          <a:p>
            <a:pPr>
              <a:defRPr/>
            </a:pPr>
            <a:r>
              <a:rPr lang="hu-HU" sz="2400" dirty="0" smtClean="0"/>
              <a:t>Folyamatban lévő képzések</a:t>
            </a:r>
            <a:br>
              <a:rPr lang="hu-HU" sz="2400" dirty="0" smtClean="0"/>
            </a:br>
            <a:r>
              <a:rPr lang="hu-HU" sz="2400" dirty="0" smtClean="0"/>
              <a:t> (magyar nyelven, </a:t>
            </a:r>
            <a:br>
              <a:rPr lang="hu-HU" sz="2400" dirty="0" smtClean="0"/>
            </a:br>
            <a:r>
              <a:rPr lang="hu-HU" sz="2400" dirty="0" smtClean="0"/>
              <a:t>határ-menti szakemberekkel)</a:t>
            </a:r>
            <a:br>
              <a:rPr lang="hu-HU" sz="2400" dirty="0" smtClean="0"/>
            </a:br>
            <a:r>
              <a:rPr lang="hu-HU" sz="2400" dirty="0" smtClean="0"/>
              <a:t>Népzene oktatás</a:t>
            </a:r>
            <a:br>
              <a:rPr lang="hu-HU" sz="2400" dirty="0" smtClean="0"/>
            </a:br>
            <a:endParaRPr lang="hu-HU" sz="2400" dirty="0"/>
          </a:p>
        </p:txBody>
      </p:sp>
      <p:sp>
        <p:nvSpPr>
          <p:cNvPr id="3" name="Tartalom helye 2"/>
          <p:cNvSpPr>
            <a:spLocks noGrp="1"/>
          </p:cNvSpPr>
          <p:nvPr>
            <p:ph idx="1"/>
          </p:nvPr>
        </p:nvSpPr>
        <p:spPr>
          <a:xfrm>
            <a:off x="179512" y="2060849"/>
            <a:ext cx="5616624" cy="4392340"/>
          </a:xfrm>
        </p:spPr>
        <p:txBody>
          <a:bodyPr>
            <a:normAutofit/>
          </a:bodyPr>
          <a:lstStyle/>
          <a:p>
            <a:pPr>
              <a:defRPr/>
            </a:pPr>
            <a:r>
              <a:rPr lang="hu-HU" sz="1800" dirty="0" smtClean="0"/>
              <a:t>Szakképzés, nyelvi és más tanfolyamok</a:t>
            </a:r>
            <a:endParaRPr lang="hu-HU" sz="1800" dirty="0" smtClean="0"/>
          </a:p>
          <a:p>
            <a:pPr>
              <a:defRPr/>
            </a:pPr>
            <a:r>
              <a:rPr lang="hu-HU" sz="1800" dirty="0" smtClean="0"/>
              <a:t>Népzene </a:t>
            </a:r>
            <a:r>
              <a:rPr lang="hu-HU" sz="1800" dirty="0" smtClean="0"/>
              <a:t>oktatás</a:t>
            </a:r>
          </a:p>
          <a:p>
            <a:pPr>
              <a:defRPr/>
            </a:pPr>
            <a:r>
              <a:rPr lang="hu-HU" sz="1800" b="1" dirty="0" smtClean="0"/>
              <a:t>Népi játszóház vezető</a:t>
            </a:r>
            <a:r>
              <a:rPr lang="hu-HU" sz="1800" dirty="0" smtClean="0"/>
              <a:t> </a:t>
            </a:r>
            <a:r>
              <a:rPr lang="hu-HU" sz="1800" b="1" dirty="0" smtClean="0"/>
              <a:t>képzés</a:t>
            </a:r>
            <a:endParaRPr lang="hu-HU" sz="1800" dirty="0"/>
          </a:p>
        </p:txBody>
      </p:sp>
      <p:pic>
        <p:nvPicPr>
          <p:cNvPr id="58372" name="Picture 2" descr="http://www.smu-mesz.hr/images/stories/nepzeneoktatas/nepzeneoktatas00001.jpg"/>
          <p:cNvPicPr>
            <a:picLocks noChangeAspect="1" noChangeArrowheads="1"/>
          </p:cNvPicPr>
          <p:nvPr/>
        </p:nvPicPr>
        <p:blipFill>
          <a:blip r:embed="rId2" cstate="print"/>
          <a:srcRect/>
          <a:stretch>
            <a:fillRect/>
          </a:stretch>
        </p:blipFill>
        <p:spPr bwMode="auto">
          <a:xfrm>
            <a:off x="4644008" y="1916832"/>
            <a:ext cx="3168352" cy="2396317"/>
          </a:xfrm>
          <a:prstGeom prst="rect">
            <a:avLst/>
          </a:prstGeom>
          <a:noFill/>
          <a:ln w="9525">
            <a:noFill/>
            <a:miter lim="800000"/>
            <a:headEnd/>
            <a:tailEnd/>
          </a:ln>
        </p:spPr>
      </p:pic>
      <p:pic>
        <p:nvPicPr>
          <p:cNvPr id="5" name="Picture 4" descr="F:\Mentés\Documents and Settings\root\Dokumentumok\PMH\Pélmonostori tájház\DSC04611.JPG"/>
          <p:cNvPicPr>
            <a:picLocks noChangeAspect="1" noChangeArrowheads="1"/>
          </p:cNvPicPr>
          <p:nvPr/>
        </p:nvPicPr>
        <p:blipFill>
          <a:blip r:embed="rId3" cstate="print"/>
          <a:srcRect/>
          <a:stretch>
            <a:fillRect/>
          </a:stretch>
        </p:blipFill>
        <p:spPr bwMode="auto">
          <a:xfrm>
            <a:off x="0" y="3140968"/>
            <a:ext cx="1547378" cy="2062897"/>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a:xfrm>
            <a:off x="4932040" y="4437112"/>
            <a:ext cx="2014537" cy="1676400"/>
          </a:xfrm>
          <a:prstGeom prst="rect">
            <a:avLst/>
          </a:prstGeom>
          <a:noFill/>
        </p:spPr>
      </p:pic>
      <p:pic>
        <p:nvPicPr>
          <p:cNvPr id="7" name="Picture 2"/>
          <p:cNvPicPr>
            <a:picLocks noChangeAspect="1" noChangeArrowheads="1"/>
          </p:cNvPicPr>
          <p:nvPr/>
        </p:nvPicPr>
        <p:blipFill>
          <a:blip r:embed="rId5" cstate="print"/>
          <a:srcRect/>
          <a:stretch>
            <a:fillRect/>
          </a:stretch>
        </p:blipFill>
        <p:spPr bwMode="auto">
          <a:xfrm>
            <a:off x="1835696" y="3068960"/>
            <a:ext cx="2438156" cy="1795789"/>
          </a:xfrm>
          <a:prstGeom prst="rect">
            <a:avLst/>
          </a:prstGeom>
          <a:noFill/>
          <a:ln w="9525">
            <a:noFill/>
            <a:miter lim="800000"/>
            <a:headEnd/>
            <a:tailEnd/>
          </a:ln>
        </p:spPr>
      </p:pic>
      <p:pic>
        <p:nvPicPr>
          <p:cNvPr id="8" name="Picture 10"/>
          <p:cNvPicPr>
            <a:picLocks noChangeAspect="1" noChangeArrowheads="1"/>
          </p:cNvPicPr>
          <p:nvPr/>
        </p:nvPicPr>
        <p:blipFill>
          <a:blip r:embed="rId6" cstate="print"/>
          <a:srcRect/>
          <a:stretch>
            <a:fillRect/>
          </a:stretch>
        </p:blipFill>
        <p:spPr bwMode="auto">
          <a:xfrm>
            <a:off x="5076825" y="0"/>
            <a:ext cx="4067175" cy="1941512"/>
          </a:xfrm>
          <a:prstGeom prst="rect">
            <a:avLst/>
          </a:prstGeom>
          <a:noFill/>
          <a:ln w="9525">
            <a:noFill/>
            <a:miter lim="800000"/>
            <a:headEnd/>
            <a:tailEnd/>
          </a:ln>
        </p:spPr>
      </p:pic>
      <p:pic>
        <p:nvPicPr>
          <p:cNvPr id="9" name="Picture 6"/>
          <p:cNvPicPr>
            <a:picLocks noChangeAspect="1" noChangeArrowheads="1"/>
          </p:cNvPicPr>
          <p:nvPr/>
        </p:nvPicPr>
        <p:blipFill>
          <a:blip r:embed="rId7" cstate="print"/>
          <a:srcRect/>
          <a:stretch>
            <a:fillRect/>
          </a:stretch>
        </p:blipFill>
        <p:spPr bwMode="auto">
          <a:xfrm>
            <a:off x="6767512" y="4738688"/>
            <a:ext cx="2376488" cy="2119312"/>
          </a:xfrm>
          <a:prstGeom prst="rect">
            <a:avLst/>
          </a:prstGeom>
          <a:noFill/>
          <a:ln w="9525">
            <a:noFill/>
            <a:miter lim="800000"/>
            <a:headEnd/>
            <a:tailEnd/>
          </a:ln>
        </p:spPr>
      </p:pic>
      <p:pic>
        <p:nvPicPr>
          <p:cNvPr id="10" name="Picture 5"/>
          <p:cNvPicPr>
            <a:picLocks noChangeAspect="1" noChangeArrowheads="1"/>
          </p:cNvPicPr>
          <p:nvPr/>
        </p:nvPicPr>
        <p:blipFill>
          <a:blip r:embed="rId8" cstate="print"/>
          <a:srcRect/>
          <a:stretch>
            <a:fillRect/>
          </a:stretch>
        </p:blipFill>
        <p:spPr bwMode="auto">
          <a:xfrm>
            <a:off x="7477745" y="3573016"/>
            <a:ext cx="1666255" cy="1486145"/>
          </a:xfrm>
          <a:prstGeom prst="rect">
            <a:avLst/>
          </a:prstGeom>
          <a:noFill/>
          <a:ln w="9525">
            <a:noFill/>
            <a:miter lim="800000"/>
            <a:headEnd/>
            <a:tailEnd/>
          </a:ln>
        </p:spPr>
      </p:pic>
      <p:pic>
        <p:nvPicPr>
          <p:cNvPr id="11" name="Picture 9"/>
          <p:cNvPicPr>
            <a:picLocks noChangeAspect="1" noChangeArrowheads="1"/>
          </p:cNvPicPr>
          <p:nvPr/>
        </p:nvPicPr>
        <p:blipFill>
          <a:blip r:embed="rId9" cstate="print"/>
          <a:srcRect/>
          <a:stretch>
            <a:fillRect/>
          </a:stretch>
        </p:blipFill>
        <p:spPr bwMode="auto">
          <a:xfrm>
            <a:off x="611560" y="5011542"/>
            <a:ext cx="4428877" cy="184645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1560" y="188640"/>
            <a:ext cx="8229600" cy="1368152"/>
          </a:xfrm>
        </p:spPr>
        <p:txBody>
          <a:bodyPr>
            <a:normAutofit/>
          </a:bodyPr>
          <a:lstStyle/>
          <a:p>
            <a:r>
              <a:rPr lang="hu-HU" dirty="0" smtClean="0"/>
              <a:t/>
            </a:r>
            <a:br>
              <a:rPr lang="hu-HU" dirty="0" smtClean="0"/>
            </a:br>
            <a:r>
              <a:rPr lang="hu-HU" dirty="0" smtClean="0"/>
              <a:t>A </a:t>
            </a:r>
            <a:r>
              <a:rPr lang="hu-HU" dirty="0" err="1" smtClean="0"/>
              <a:t>A</a:t>
            </a:r>
            <a:r>
              <a:rPr lang="hu-HU" dirty="0" smtClean="0"/>
              <a:t>			- </a:t>
            </a:r>
            <a:r>
              <a:rPr lang="hu-HU" dirty="0" err="1" smtClean="0"/>
              <a:t>A</a:t>
            </a:r>
            <a:r>
              <a:rPr lang="hu-HU" dirty="0" smtClean="0"/>
              <a:t> kultúra hídja</a:t>
            </a:r>
            <a:endParaRPr lang="hu-HU" dirty="0"/>
          </a:p>
        </p:txBody>
      </p:sp>
      <p:sp>
        <p:nvSpPr>
          <p:cNvPr id="3" name="Tartalom helye 2"/>
          <p:cNvSpPr>
            <a:spLocks noGrp="1"/>
          </p:cNvSpPr>
          <p:nvPr>
            <p:ph idx="1"/>
          </p:nvPr>
        </p:nvSpPr>
        <p:spPr>
          <a:xfrm>
            <a:off x="251520" y="2276872"/>
            <a:ext cx="7920880" cy="4581128"/>
          </a:xfrm>
        </p:spPr>
        <p:txBody>
          <a:bodyPr>
            <a:normAutofit fontScale="47500" lnSpcReduction="20000"/>
          </a:bodyPr>
          <a:lstStyle/>
          <a:p>
            <a:endParaRPr lang="hu-HU" dirty="0" smtClean="0"/>
          </a:p>
          <a:p>
            <a:endParaRPr lang="hu-HU" dirty="0" smtClean="0"/>
          </a:p>
          <a:p>
            <a:endParaRPr lang="hu-HU" dirty="0" smtClean="0"/>
          </a:p>
          <a:p>
            <a:endParaRPr lang="hu-HU" b="1" i="1" dirty="0" smtClean="0"/>
          </a:p>
          <a:p>
            <a:endParaRPr lang="hu-HU" b="1" i="1" dirty="0" smtClean="0"/>
          </a:p>
          <a:p>
            <a:endParaRPr lang="hu-HU" b="1" i="1" dirty="0" smtClean="0"/>
          </a:p>
          <a:p>
            <a:endParaRPr lang="hu-HU" b="1" i="1" dirty="0" smtClean="0"/>
          </a:p>
          <a:p>
            <a:pPr>
              <a:lnSpc>
                <a:spcPct val="120000"/>
              </a:lnSpc>
              <a:buNone/>
            </a:pPr>
            <a:r>
              <a:rPr lang="hu-HU" sz="2900" b="1" i="1" dirty="0" smtClean="0"/>
              <a:t>A programsorozattal kettős célt tűztünk ki: </a:t>
            </a:r>
            <a:endParaRPr lang="hu-HU" sz="2900" dirty="0" smtClean="0"/>
          </a:p>
          <a:p>
            <a:pPr>
              <a:lnSpc>
                <a:spcPct val="120000"/>
              </a:lnSpc>
            </a:pPr>
            <a:r>
              <a:rPr lang="hu-HU" sz="2900" b="1" dirty="0" smtClean="0"/>
              <a:t>1.</a:t>
            </a:r>
            <a:r>
              <a:rPr lang="hu-HU" sz="2900" dirty="0" smtClean="0"/>
              <a:t> Horvátországi magyarság kulturális identitásának erősítése, az eszéki magyar kisebbség, mint kulturális közösség fennmaradásának a támogatása.</a:t>
            </a:r>
          </a:p>
          <a:p>
            <a:pPr>
              <a:lnSpc>
                <a:spcPct val="120000"/>
              </a:lnSpc>
            </a:pPr>
            <a:r>
              <a:rPr lang="hu-HU" sz="2900" b="1" dirty="0" smtClean="0"/>
              <a:t>2.</a:t>
            </a:r>
            <a:r>
              <a:rPr lang="hu-HU" sz="2900" dirty="0" smtClean="0"/>
              <a:t> A horvátországi magyar és a magyarországi horvát kisebbség segítségével a két nép közötti barátság erősítése a kulturális cserék számának növelésével, a kulturális kapcsolatok dinamizálásával.</a:t>
            </a:r>
          </a:p>
          <a:p>
            <a:pPr>
              <a:lnSpc>
                <a:spcPct val="120000"/>
              </a:lnSpc>
              <a:buNone/>
            </a:pPr>
            <a:endParaRPr lang="hu-HU" sz="2900" dirty="0" smtClean="0"/>
          </a:p>
          <a:p>
            <a:pPr>
              <a:lnSpc>
                <a:spcPct val="120000"/>
              </a:lnSpc>
            </a:pPr>
            <a:r>
              <a:rPr lang="hu-HU" sz="2900" dirty="0" smtClean="0"/>
              <a:t>A támogatás összesen </a:t>
            </a:r>
            <a:r>
              <a:rPr lang="hu-HU" sz="2900" b="1" dirty="0" smtClean="0"/>
              <a:t>101.375,37 Euro, </a:t>
            </a:r>
            <a:r>
              <a:rPr lang="hu-HU" sz="2900" dirty="0" smtClean="0"/>
              <a:t>melyből 95%-ot tesz ki a közösségi és a hazai támogatás.</a:t>
            </a:r>
          </a:p>
          <a:p>
            <a:pPr>
              <a:lnSpc>
                <a:spcPct val="120000"/>
              </a:lnSpc>
            </a:pPr>
            <a:r>
              <a:rPr lang="hu-HU" sz="2900" dirty="0" smtClean="0"/>
              <a:t>A projekt 2011 július 1-jén indult, és 2012 május 31.-vel zárult.</a:t>
            </a:r>
            <a:r>
              <a:rPr lang="hu-HU" sz="2900" dirty="0" smtClean="0">
                <a:hlinkClick r:id="rId2"/>
              </a:rPr>
              <a:t/>
            </a:r>
            <a:br>
              <a:rPr lang="hu-HU" sz="2900" dirty="0" smtClean="0">
                <a:hlinkClick r:id="rId2"/>
              </a:rPr>
            </a:br>
            <a:endParaRPr lang="hu-HU" sz="2900" dirty="0" smtClean="0"/>
          </a:p>
          <a:p>
            <a:endParaRPr lang="hu-HU" dirty="0" smtClean="0"/>
          </a:p>
          <a:p>
            <a:endParaRPr lang="hu-HU" dirty="0"/>
          </a:p>
        </p:txBody>
      </p:sp>
      <p:pic>
        <p:nvPicPr>
          <p:cNvPr id="1026" name="Picture 2" descr="http://www.htma.hu/kepek/image/delihid.jpg"/>
          <p:cNvPicPr>
            <a:picLocks noChangeAspect="1" noChangeArrowheads="1"/>
          </p:cNvPicPr>
          <p:nvPr/>
        </p:nvPicPr>
        <p:blipFill>
          <a:blip r:embed="rId3" cstate="print"/>
          <a:srcRect/>
          <a:stretch>
            <a:fillRect/>
          </a:stretch>
        </p:blipFill>
        <p:spPr bwMode="auto">
          <a:xfrm>
            <a:off x="323528" y="404664"/>
            <a:ext cx="2952328" cy="1641543"/>
          </a:xfrm>
          <a:prstGeom prst="rect">
            <a:avLst/>
          </a:prstGeom>
          <a:noFill/>
        </p:spPr>
      </p:pic>
      <p:pic>
        <p:nvPicPr>
          <p:cNvPr id="1028" name="Picture 4" descr="http://www.delihid.eu/wp-content/uploads/2011/08/hu-hr-logo.jpg"/>
          <p:cNvPicPr>
            <a:picLocks noChangeAspect="1" noChangeArrowheads="1"/>
          </p:cNvPicPr>
          <p:nvPr/>
        </p:nvPicPr>
        <p:blipFill>
          <a:blip r:embed="rId4" cstate="print"/>
          <a:srcRect/>
          <a:stretch>
            <a:fillRect/>
          </a:stretch>
        </p:blipFill>
        <p:spPr bwMode="auto">
          <a:xfrm>
            <a:off x="3707904" y="1628800"/>
            <a:ext cx="3461613" cy="169887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924712"/>
          </a:xfrm>
        </p:spPr>
        <p:txBody>
          <a:bodyPr/>
          <a:lstStyle/>
          <a:p>
            <a:pPr algn="ctr"/>
            <a:endParaRPr lang="hu-HU" dirty="0"/>
          </a:p>
        </p:txBody>
      </p:sp>
      <p:pic>
        <p:nvPicPr>
          <p:cNvPr id="20482" name="Picture 2" descr="http://www.delihid.eu/wp-content/gallery/orfui-gyermektabor/3.jpg"/>
          <p:cNvPicPr>
            <a:picLocks noChangeAspect="1" noChangeArrowheads="1"/>
          </p:cNvPicPr>
          <p:nvPr/>
        </p:nvPicPr>
        <p:blipFill>
          <a:blip r:embed="rId2" cstate="print"/>
          <a:srcRect/>
          <a:stretch>
            <a:fillRect/>
          </a:stretch>
        </p:blipFill>
        <p:spPr bwMode="auto">
          <a:xfrm>
            <a:off x="1" y="836712"/>
            <a:ext cx="3552394" cy="2664296"/>
          </a:xfrm>
          <a:prstGeom prst="rect">
            <a:avLst/>
          </a:prstGeom>
          <a:noFill/>
        </p:spPr>
      </p:pic>
      <p:pic>
        <p:nvPicPr>
          <p:cNvPr id="5" name="Picture 2" descr="http://www.delihid.eu/wp-content/gallery/orfui-gyermektabor/4.jpg"/>
          <p:cNvPicPr>
            <a:picLocks noChangeAspect="1" noChangeArrowheads="1"/>
          </p:cNvPicPr>
          <p:nvPr/>
        </p:nvPicPr>
        <p:blipFill>
          <a:blip r:embed="rId3" cstate="print"/>
          <a:srcRect/>
          <a:stretch>
            <a:fillRect/>
          </a:stretch>
        </p:blipFill>
        <p:spPr bwMode="auto">
          <a:xfrm>
            <a:off x="0" y="4077072"/>
            <a:ext cx="3707904" cy="2780928"/>
          </a:xfrm>
          <a:prstGeom prst="rect">
            <a:avLst/>
          </a:prstGeom>
          <a:noFill/>
        </p:spPr>
      </p:pic>
      <p:pic>
        <p:nvPicPr>
          <p:cNvPr id="6" name="Picture 2" descr="http://www.delihid.eu/wp-content/gallery/deli-hid-muveszeti-szimpozium/1.jpg"/>
          <p:cNvPicPr>
            <a:picLocks noGrp="1" noChangeAspect="1" noChangeArrowheads="1"/>
          </p:cNvPicPr>
          <p:nvPr>
            <p:ph idx="1"/>
          </p:nvPr>
        </p:nvPicPr>
        <p:blipFill>
          <a:blip r:embed="rId4" cstate="print"/>
          <a:srcRect/>
          <a:stretch>
            <a:fillRect/>
          </a:stretch>
        </p:blipFill>
        <p:spPr bwMode="auto">
          <a:xfrm>
            <a:off x="3203848" y="3996066"/>
            <a:ext cx="3815912" cy="2861934"/>
          </a:xfrm>
          <a:prstGeom prst="rect">
            <a:avLst/>
          </a:prstGeom>
          <a:noFill/>
        </p:spPr>
      </p:pic>
      <p:pic>
        <p:nvPicPr>
          <p:cNvPr id="7" name="Picture 2" descr="http://www.delihid.eu/wp-content/gallery/deli-hid-muveszeti-szimpozium/5.jpg"/>
          <p:cNvPicPr>
            <a:picLocks noChangeAspect="1" noChangeArrowheads="1"/>
          </p:cNvPicPr>
          <p:nvPr/>
        </p:nvPicPr>
        <p:blipFill>
          <a:blip r:embed="rId5" cstate="print"/>
          <a:srcRect/>
          <a:stretch>
            <a:fillRect/>
          </a:stretch>
        </p:blipFill>
        <p:spPr bwMode="auto">
          <a:xfrm>
            <a:off x="5148065" y="0"/>
            <a:ext cx="3995935" cy="2996952"/>
          </a:xfrm>
          <a:prstGeom prst="rect">
            <a:avLst/>
          </a:prstGeom>
          <a:noFill/>
        </p:spPr>
      </p:pic>
      <p:pic>
        <p:nvPicPr>
          <p:cNvPr id="8" name="Picture 1"/>
          <p:cNvPicPr>
            <a:picLocks noChangeAspect="1" noChangeArrowheads="1"/>
          </p:cNvPicPr>
          <p:nvPr/>
        </p:nvPicPr>
        <p:blipFill>
          <a:blip r:embed="rId6" cstate="print"/>
          <a:srcRect/>
          <a:stretch>
            <a:fillRect/>
          </a:stretch>
        </p:blipFill>
        <p:spPr bwMode="auto">
          <a:xfrm>
            <a:off x="2915816" y="2492896"/>
            <a:ext cx="2808312" cy="2087270"/>
          </a:xfrm>
          <a:prstGeom prst="rect">
            <a:avLst/>
          </a:prstGeom>
          <a:noFill/>
          <a:ln w="9525">
            <a:noFill/>
            <a:miter lim="800000"/>
            <a:headEnd/>
            <a:tailEnd/>
          </a:ln>
        </p:spPr>
      </p:pic>
      <p:pic>
        <p:nvPicPr>
          <p:cNvPr id="9" name="Picture 2" descr="http://www.delihid.eu/wp-content/gallery/fotogaleria/img_2237.jpg"/>
          <p:cNvPicPr>
            <a:picLocks noChangeAspect="1" noChangeArrowheads="1"/>
          </p:cNvPicPr>
          <p:nvPr/>
        </p:nvPicPr>
        <p:blipFill>
          <a:blip r:embed="rId7" cstate="print"/>
          <a:srcRect/>
          <a:stretch>
            <a:fillRect/>
          </a:stretch>
        </p:blipFill>
        <p:spPr bwMode="auto">
          <a:xfrm>
            <a:off x="6084168" y="2276872"/>
            <a:ext cx="3059832" cy="2040940"/>
          </a:xfrm>
          <a:prstGeom prst="rect">
            <a:avLst/>
          </a:prstGeom>
          <a:noFill/>
        </p:spPr>
      </p:pic>
      <p:pic>
        <p:nvPicPr>
          <p:cNvPr id="10" name="Picture 4" descr="http://www.delihid.eu/wp-content/gallery/fotogaleria/img_2210.jpg"/>
          <p:cNvPicPr>
            <a:picLocks noChangeAspect="1" noChangeArrowheads="1"/>
          </p:cNvPicPr>
          <p:nvPr/>
        </p:nvPicPr>
        <p:blipFill>
          <a:blip r:embed="rId8" cstate="print"/>
          <a:srcRect/>
          <a:stretch>
            <a:fillRect/>
          </a:stretch>
        </p:blipFill>
        <p:spPr bwMode="auto">
          <a:xfrm>
            <a:off x="0" y="0"/>
            <a:ext cx="2448272" cy="1633023"/>
          </a:xfrm>
          <a:prstGeom prst="rect">
            <a:avLst/>
          </a:prstGeom>
          <a:noFill/>
        </p:spPr>
      </p:pic>
      <p:pic>
        <p:nvPicPr>
          <p:cNvPr id="11" name="Picture 2" descr="http://www.delihid.eu/wp-content/gallery/magyar-nap/3.jpg"/>
          <p:cNvPicPr>
            <a:picLocks noChangeAspect="1" noChangeArrowheads="1"/>
          </p:cNvPicPr>
          <p:nvPr/>
        </p:nvPicPr>
        <p:blipFill>
          <a:blip r:embed="rId9" cstate="print"/>
          <a:srcRect/>
          <a:stretch>
            <a:fillRect/>
          </a:stretch>
        </p:blipFill>
        <p:spPr bwMode="auto">
          <a:xfrm>
            <a:off x="179512" y="3140968"/>
            <a:ext cx="2301702" cy="1536265"/>
          </a:xfrm>
          <a:prstGeom prst="rect">
            <a:avLst/>
          </a:prstGeom>
          <a:noFill/>
        </p:spPr>
      </p:pic>
      <p:pic>
        <p:nvPicPr>
          <p:cNvPr id="12" name="Picture 2" descr="http://www.delihid.eu/wp-content/gallery/magyar-nap/1.jpg"/>
          <p:cNvPicPr>
            <a:picLocks noChangeAspect="1" noChangeArrowheads="1"/>
          </p:cNvPicPr>
          <p:nvPr/>
        </p:nvPicPr>
        <p:blipFill>
          <a:blip r:embed="rId10" cstate="print"/>
          <a:srcRect/>
          <a:stretch>
            <a:fillRect/>
          </a:stretch>
        </p:blipFill>
        <p:spPr bwMode="auto">
          <a:xfrm>
            <a:off x="6410250" y="5033366"/>
            <a:ext cx="2733750" cy="1824634"/>
          </a:xfrm>
          <a:prstGeom prst="rect">
            <a:avLst/>
          </a:prstGeom>
          <a:noFill/>
        </p:spPr>
      </p:pic>
      <p:pic>
        <p:nvPicPr>
          <p:cNvPr id="13" name="Picture 2" descr="http://www.delihid.eu/wp-content/gallery/magyar-nap/2.jpg"/>
          <p:cNvPicPr>
            <a:picLocks noChangeAspect="1" noChangeArrowheads="1"/>
          </p:cNvPicPr>
          <p:nvPr/>
        </p:nvPicPr>
        <p:blipFill>
          <a:blip r:embed="rId11" cstate="print"/>
          <a:srcRect/>
          <a:stretch>
            <a:fillRect/>
          </a:stretch>
        </p:blipFill>
        <p:spPr bwMode="auto">
          <a:xfrm>
            <a:off x="1985115" y="0"/>
            <a:ext cx="3634891" cy="2426099"/>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95738" y="476250"/>
            <a:ext cx="4843462" cy="1584325"/>
          </a:xfrm>
        </p:spPr>
        <p:txBody>
          <a:bodyPr/>
          <a:lstStyle/>
          <a:p>
            <a:pPr>
              <a:defRPr/>
            </a:pPr>
            <a:r>
              <a:rPr lang="hu-HU" dirty="0" smtClean="0"/>
              <a:t>Színházi programok</a:t>
            </a:r>
            <a:endParaRPr lang="hu-HU" dirty="0"/>
          </a:p>
        </p:txBody>
      </p:sp>
      <p:pic>
        <p:nvPicPr>
          <p:cNvPr id="63491" name="Picture 2"/>
          <p:cNvPicPr>
            <a:picLocks noChangeAspect="1" noChangeArrowheads="1"/>
          </p:cNvPicPr>
          <p:nvPr/>
        </p:nvPicPr>
        <p:blipFill>
          <a:blip r:embed="rId2" cstate="print"/>
          <a:srcRect/>
          <a:stretch>
            <a:fillRect/>
          </a:stretch>
        </p:blipFill>
        <p:spPr bwMode="auto">
          <a:xfrm>
            <a:off x="250825" y="765175"/>
            <a:ext cx="3070225" cy="5343525"/>
          </a:xfrm>
          <a:prstGeom prst="rect">
            <a:avLst/>
          </a:prstGeom>
          <a:noFill/>
          <a:ln w="9525">
            <a:noFill/>
            <a:miter lim="800000"/>
            <a:headEnd/>
            <a:tailEnd/>
          </a:ln>
        </p:spPr>
      </p:pic>
      <p:pic>
        <p:nvPicPr>
          <p:cNvPr id="63492" name="Picture 3"/>
          <p:cNvPicPr>
            <a:picLocks noGrp="1" noChangeAspect="1" noChangeArrowheads="1"/>
          </p:cNvPicPr>
          <p:nvPr>
            <p:ph idx="1"/>
          </p:nvPr>
        </p:nvPicPr>
        <p:blipFill>
          <a:blip r:embed="rId3" cstate="print"/>
          <a:srcRect/>
          <a:stretch>
            <a:fillRect/>
          </a:stretch>
        </p:blipFill>
        <p:spPr>
          <a:xfrm>
            <a:off x="3563938" y="2565400"/>
            <a:ext cx="5389562" cy="4103688"/>
          </a:xfr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1" y="228600"/>
            <a:ext cx="7560840" cy="896144"/>
          </a:xfrm>
        </p:spPr>
        <p:txBody>
          <a:bodyPr>
            <a:normAutofit fontScale="90000"/>
          </a:bodyPr>
          <a:lstStyle/>
          <a:p>
            <a:pPr>
              <a:defRPr/>
            </a:pPr>
            <a:r>
              <a:rPr lang="hu-HU" sz="3200" dirty="0" smtClean="0"/>
              <a:t>Határon Túli Magyarok Fesztiválja</a:t>
            </a:r>
            <a:endParaRPr lang="hu-HU" sz="3200" dirty="0"/>
          </a:p>
        </p:txBody>
      </p:sp>
      <p:sp>
        <p:nvSpPr>
          <p:cNvPr id="3" name="Tartalom helye 2"/>
          <p:cNvSpPr>
            <a:spLocks noGrp="1"/>
          </p:cNvSpPr>
          <p:nvPr>
            <p:ph idx="1"/>
          </p:nvPr>
        </p:nvSpPr>
        <p:spPr/>
        <p:txBody>
          <a:bodyPr/>
          <a:lstStyle/>
          <a:p>
            <a:pPr>
              <a:defRPr/>
            </a:pPr>
            <a:endParaRPr lang="hu-HU" dirty="0"/>
          </a:p>
        </p:txBody>
      </p:sp>
      <p:pic>
        <p:nvPicPr>
          <p:cNvPr id="64516" name="Picture 2"/>
          <p:cNvPicPr>
            <a:picLocks noChangeAspect="1" noChangeArrowheads="1"/>
          </p:cNvPicPr>
          <p:nvPr/>
        </p:nvPicPr>
        <p:blipFill>
          <a:blip r:embed="rId2" cstate="print"/>
          <a:srcRect/>
          <a:stretch>
            <a:fillRect/>
          </a:stretch>
        </p:blipFill>
        <p:spPr bwMode="auto">
          <a:xfrm>
            <a:off x="-104775" y="1260475"/>
            <a:ext cx="9248775" cy="559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ím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hu-HU" smtClean="0"/>
          </a:p>
        </p:txBody>
      </p:sp>
      <p:pic>
        <p:nvPicPr>
          <p:cNvPr id="17411" name="Picture 2"/>
          <p:cNvPicPr>
            <a:picLocks noGrp="1" noChangeAspect="1" noChangeArrowheads="1"/>
          </p:cNvPicPr>
          <p:nvPr>
            <p:ph idx="1"/>
          </p:nvPr>
        </p:nvPicPr>
        <p:blipFill>
          <a:blip r:embed="rId2" cstate="print"/>
          <a:srcRect/>
          <a:stretch>
            <a:fillRect/>
          </a:stretch>
        </p:blipFill>
        <p:spPr bwMode="auto">
          <a:xfrm>
            <a:off x="323528" y="188640"/>
            <a:ext cx="3478330" cy="1952997"/>
          </a:xfrm>
          <a:noFill/>
          <a:ln algn="ctr">
            <a:miter lim="800000"/>
            <a:headEnd/>
            <a:tailEnd/>
          </a:ln>
        </p:spPr>
      </p:pic>
      <p:pic>
        <p:nvPicPr>
          <p:cNvPr id="17412" name="Picture 3"/>
          <p:cNvPicPr>
            <a:picLocks noChangeAspect="1" noChangeArrowheads="1"/>
          </p:cNvPicPr>
          <p:nvPr/>
        </p:nvPicPr>
        <p:blipFill>
          <a:blip r:embed="rId3" cstate="print"/>
          <a:srcRect/>
          <a:stretch>
            <a:fillRect/>
          </a:stretch>
        </p:blipFill>
        <p:spPr bwMode="auto">
          <a:xfrm>
            <a:off x="3923928" y="3212976"/>
            <a:ext cx="2295525" cy="1524000"/>
          </a:xfrm>
          <a:prstGeom prst="rect">
            <a:avLst/>
          </a:prstGeom>
          <a:noFill/>
          <a:ln w="9525" algn="ctr">
            <a:noFill/>
            <a:miter lim="800000"/>
            <a:headEnd/>
            <a:tailEnd/>
          </a:ln>
        </p:spPr>
      </p:pic>
      <p:pic>
        <p:nvPicPr>
          <p:cNvPr id="17413" name="Picture 5"/>
          <p:cNvPicPr>
            <a:picLocks noChangeAspect="1" noChangeArrowheads="1"/>
          </p:cNvPicPr>
          <p:nvPr/>
        </p:nvPicPr>
        <p:blipFill>
          <a:blip r:embed="rId4" cstate="print"/>
          <a:srcRect/>
          <a:stretch>
            <a:fillRect/>
          </a:stretch>
        </p:blipFill>
        <p:spPr bwMode="auto">
          <a:xfrm>
            <a:off x="827584" y="5229200"/>
            <a:ext cx="2136775" cy="1416050"/>
          </a:xfrm>
          <a:prstGeom prst="rect">
            <a:avLst/>
          </a:prstGeom>
          <a:noFill/>
          <a:ln w="9525" algn="ctr">
            <a:noFill/>
            <a:miter lim="800000"/>
            <a:headEnd/>
            <a:tailEnd/>
          </a:ln>
        </p:spPr>
      </p:pic>
      <p:pic>
        <p:nvPicPr>
          <p:cNvPr id="17414" name="Picture 6"/>
          <p:cNvPicPr>
            <a:picLocks noChangeAspect="1" noChangeArrowheads="1"/>
          </p:cNvPicPr>
          <p:nvPr/>
        </p:nvPicPr>
        <p:blipFill>
          <a:blip r:embed="rId5" cstate="print"/>
          <a:srcRect/>
          <a:stretch>
            <a:fillRect/>
          </a:stretch>
        </p:blipFill>
        <p:spPr bwMode="auto">
          <a:xfrm>
            <a:off x="3563938" y="4941888"/>
            <a:ext cx="2571750" cy="1704975"/>
          </a:xfrm>
          <a:prstGeom prst="rect">
            <a:avLst/>
          </a:prstGeom>
          <a:noFill/>
          <a:ln w="9525" algn="ctr">
            <a:noFill/>
            <a:miter lim="800000"/>
            <a:headEnd/>
            <a:tailEnd/>
          </a:ln>
        </p:spPr>
      </p:pic>
      <p:pic>
        <p:nvPicPr>
          <p:cNvPr id="17415" name="Picture 7"/>
          <p:cNvPicPr>
            <a:picLocks noChangeAspect="1" noChangeArrowheads="1"/>
          </p:cNvPicPr>
          <p:nvPr/>
        </p:nvPicPr>
        <p:blipFill>
          <a:blip r:embed="rId6" cstate="print"/>
          <a:srcRect/>
          <a:stretch>
            <a:fillRect/>
          </a:stretch>
        </p:blipFill>
        <p:spPr bwMode="auto">
          <a:xfrm>
            <a:off x="6562725" y="5143500"/>
            <a:ext cx="2581275" cy="1714500"/>
          </a:xfrm>
          <a:prstGeom prst="rect">
            <a:avLst/>
          </a:prstGeom>
          <a:noFill/>
          <a:ln w="9525" algn="ctr">
            <a:noFill/>
            <a:miter lim="800000"/>
            <a:headEnd/>
            <a:tailEnd/>
          </a:ln>
        </p:spPr>
      </p:pic>
      <p:pic>
        <p:nvPicPr>
          <p:cNvPr id="17416" name="Picture 8"/>
          <p:cNvPicPr>
            <a:picLocks noChangeAspect="1" noChangeArrowheads="1"/>
          </p:cNvPicPr>
          <p:nvPr/>
        </p:nvPicPr>
        <p:blipFill>
          <a:blip r:embed="rId7" cstate="print"/>
          <a:srcRect/>
          <a:stretch>
            <a:fillRect/>
          </a:stretch>
        </p:blipFill>
        <p:spPr bwMode="auto">
          <a:xfrm>
            <a:off x="3995737" y="836712"/>
            <a:ext cx="3112145" cy="2074763"/>
          </a:xfrm>
          <a:prstGeom prst="rect">
            <a:avLst/>
          </a:prstGeom>
          <a:noFill/>
          <a:ln w="9525" algn="ctr">
            <a:noFill/>
            <a:miter lim="800000"/>
            <a:headEnd/>
            <a:tailEnd/>
          </a:ln>
        </p:spPr>
      </p:pic>
      <p:pic>
        <p:nvPicPr>
          <p:cNvPr id="17417" name="Picture 9"/>
          <p:cNvPicPr>
            <a:picLocks noChangeAspect="1" noChangeArrowheads="1"/>
          </p:cNvPicPr>
          <p:nvPr/>
        </p:nvPicPr>
        <p:blipFill>
          <a:blip r:embed="rId8" cstate="print"/>
          <a:srcRect/>
          <a:stretch>
            <a:fillRect/>
          </a:stretch>
        </p:blipFill>
        <p:spPr bwMode="auto">
          <a:xfrm>
            <a:off x="1619672" y="1574893"/>
            <a:ext cx="2403053" cy="1728695"/>
          </a:xfrm>
          <a:prstGeom prst="rect">
            <a:avLst/>
          </a:prstGeom>
          <a:noFill/>
          <a:ln w="9525" algn="ctr">
            <a:noFill/>
            <a:miter lim="800000"/>
            <a:headEnd/>
            <a:tailEnd/>
          </a:ln>
        </p:spPr>
      </p:pic>
      <p:pic>
        <p:nvPicPr>
          <p:cNvPr id="17418" name="Picture 10"/>
          <p:cNvPicPr>
            <a:picLocks noChangeAspect="1" noChangeArrowheads="1"/>
          </p:cNvPicPr>
          <p:nvPr/>
        </p:nvPicPr>
        <p:blipFill>
          <a:blip r:embed="rId9" cstate="print"/>
          <a:srcRect/>
          <a:stretch>
            <a:fillRect/>
          </a:stretch>
        </p:blipFill>
        <p:spPr bwMode="auto">
          <a:xfrm>
            <a:off x="6572250" y="1412875"/>
            <a:ext cx="2571750" cy="1714500"/>
          </a:xfrm>
          <a:prstGeom prst="rect">
            <a:avLst/>
          </a:prstGeom>
          <a:noFill/>
          <a:ln w="9525" algn="ctr">
            <a:noFill/>
            <a:miter lim="800000"/>
            <a:headEnd/>
            <a:tailEnd/>
          </a:ln>
        </p:spPr>
      </p:pic>
      <p:pic>
        <p:nvPicPr>
          <p:cNvPr id="17419" name="Picture 11"/>
          <p:cNvPicPr>
            <a:picLocks noChangeAspect="1" noChangeArrowheads="1"/>
          </p:cNvPicPr>
          <p:nvPr/>
        </p:nvPicPr>
        <p:blipFill>
          <a:blip r:embed="rId10" cstate="print"/>
          <a:srcRect/>
          <a:stretch>
            <a:fillRect/>
          </a:stretch>
        </p:blipFill>
        <p:spPr bwMode="auto">
          <a:xfrm>
            <a:off x="6572250" y="3213100"/>
            <a:ext cx="2571750" cy="1714500"/>
          </a:xfrm>
          <a:prstGeom prst="rect">
            <a:avLst/>
          </a:prstGeom>
          <a:noFill/>
          <a:ln w="9525" algn="ctr">
            <a:noFill/>
            <a:miter lim="800000"/>
            <a:headEnd/>
            <a:tailEnd/>
          </a:ln>
        </p:spPr>
      </p:pic>
      <p:pic>
        <p:nvPicPr>
          <p:cNvPr id="17420" name="Picture 3" descr="F:\határon túli\IMG_4001.JPG"/>
          <p:cNvPicPr>
            <a:picLocks noChangeAspect="1" noChangeArrowheads="1"/>
          </p:cNvPicPr>
          <p:nvPr/>
        </p:nvPicPr>
        <p:blipFill>
          <a:blip r:embed="rId11" cstate="print"/>
          <a:srcRect/>
          <a:stretch>
            <a:fillRect/>
          </a:stretch>
        </p:blipFill>
        <p:spPr bwMode="auto">
          <a:xfrm>
            <a:off x="0" y="3068960"/>
            <a:ext cx="3278187" cy="218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332656"/>
            <a:ext cx="8172400" cy="1224136"/>
          </a:xfrm>
        </p:spPr>
        <p:txBody>
          <a:bodyPr>
            <a:normAutofit/>
          </a:bodyPr>
          <a:lstStyle/>
          <a:p>
            <a:pPr algn="ctr"/>
            <a:r>
              <a:rPr lang="hu-HU" dirty="0" smtClean="0"/>
              <a:t>Pécs2010</a:t>
            </a:r>
            <a:br>
              <a:rPr lang="hu-HU" dirty="0" smtClean="0"/>
            </a:br>
            <a:r>
              <a:rPr lang="hu-HU" dirty="0" smtClean="0"/>
              <a:t>Európa Kulturális Fővárosa</a:t>
            </a:r>
            <a:endParaRPr lang="hu-HU" dirty="0"/>
          </a:p>
        </p:txBody>
      </p:sp>
      <p:sp>
        <p:nvSpPr>
          <p:cNvPr id="3" name="Tartalom helye 2"/>
          <p:cNvSpPr>
            <a:spLocks noGrp="1"/>
          </p:cNvSpPr>
          <p:nvPr>
            <p:ph idx="1"/>
          </p:nvPr>
        </p:nvSpPr>
        <p:spPr/>
        <p:txBody>
          <a:bodyPr/>
          <a:lstStyle/>
          <a:p>
            <a:endParaRPr lang="hu-HU" dirty="0"/>
          </a:p>
        </p:txBody>
      </p:sp>
      <p:pic>
        <p:nvPicPr>
          <p:cNvPr id="39938" name="Picture 2" descr="http://www.bama.hu/lapokkepek/cikkek/138000/138513_101204-ekf-pecs-somlyodi-nora-a-balkan-kapuja-konyv-borito334.jpg"/>
          <p:cNvPicPr>
            <a:picLocks noChangeAspect="1" noChangeArrowheads="1"/>
          </p:cNvPicPr>
          <p:nvPr/>
        </p:nvPicPr>
        <p:blipFill>
          <a:blip r:embed="rId2" cstate="print"/>
          <a:srcRect/>
          <a:stretch>
            <a:fillRect/>
          </a:stretch>
        </p:blipFill>
        <p:spPr bwMode="auto">
          <a:xfrm>
            <a:off x="5148064" y="2092900"/>
            <a:ext cx="3240360" cy="4514901"/>
          </a:xfrm>
          <a:prstGeom prst="rect">
            <a:avLst/>
          </a:prstGeom>
          <a:noFill/>
        </p:spPr>
      </p:pic>
      <p:pic>
        <p:nvPicPr>
          <p:cNvPr id="39940" name="Picture 4" descr="Fájl:Pecs2010.jpg"/>
          <p:cNvPicPr>
            <a:picLocks noChangeAspect="1" noChangeArrowheads="1"/>
          </p:cNvPicPr>
          <p:nvPr/>
        </p:nvPicPr>
        <p:blipFill>
          <a:blip r:embed="rId3" cstate="print"/>
          <a:srcRect/>
          <a:stretch>
            <a:fillRect/>
          </a:stretch>
        </p:blipFill>
        <p:spPr bwMode="auto">
          <a:xfrm>
            <a:off x="251520" y="2060848"/>
            <a:ext cx="4809654" cy="455172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320040"/>
            <a:ext cx="8172400" cy="1380768"/>
          </a:xfrm>
        </p:spPr>
        <p:txBody>
          <a:bodyPr>
            <a:normAutofit fontScale="90000"/>
          </a:bodyPr>
          <a:lstStyle/>
          <a:p>
            <a:pPr algn="ctr"/>
            <a:r>
              <a:rPr lang="hu-HU" dirty="0" smtClean="0"/>
              <a:t>Az Együttműködések potenciális (indikatív) szereplői</a:t>
            </a:r>
            <a:endParaRPr lang="hu-HU" dirty="0"/>
          </a:p>
        </p:txBody>
      </p:sp>
      <p:sp>
        <p:nvSpPr>
          <p:cNvPr id="3" name="Tartalom helye 2"/>
          <p:cNvSpPr>
            <a:spLocks noGrp="1"/>
          </p:cNvSpPr>
          <p:nvPr>
            <p:ph idx="1"/>
          </p:nvPr>
        </p:nvSpPr>
        <p:spPr>
          <a:xfrm>
            <a:off x="457200" y="1609416"/>
            <a:ext cx="7571184" cy="4846320"/>
          </a:xfrm>
        </p:spPr>
        <p:txBody>
          <a:bodyPr>
            <a:normAutofit fontScale="70000" lnSpcReduction="20000"/>
          </a:bodyPr>
          <a:lstStyle/>
          <a:p>
            <a:pPr>
              <a:buNone/>
            </a:pPr>
            <a:endParaRPr lang="hu-HU" dirty="0" smtClean="0"/>
          </a:p>
          <a:p>
            <a:pPr>
              <a:buNone/>
            </a:pPr>
            <a:endParaRPr lang="hu-HU" dirty="0" smtClean="0"/>
          </a:p>
          <a:p>
            <a:r>
              <a:rPr lang="hu-HU" dirty="0" smtClean="0"/>
              <a:t>Megyei önkormányzatok és intézményeik</a:t>
            </a:r>
          </a:p>
          <a:p>
            <a:r>
              <a:rPr lang="hu-HU" dirty="0" smtClean="0"/>
              <a:t>Helyi önkormányzatok és intézményeik</a:t>
            </a:r>
          </a:p>
          <a:p>
            <a:r>
              <a:rPr lang="hu-HU" dirty="0" smtClean="0"/>
              <a:t>Önkormányzati társulások és intézményeik</a:t>
            </a:r>
          </a:p>
          <a:p>
            <a:r>
              <a:rPr lang="hu-HU" dirty="0" smtClean="0"/>
              <a:t>Fejlesztési ügynökségek</a:t>
            </a:r>
          </a:p>
          <a:p>
            <a:r>
              <a:rPr lang="hu-HU" dirty="0" smtClean="0"/>
              <a:t>Civil szervezetek (</a:t>
            </a:r>
            <a:r>
              <a:rPr lang="hu-HU" dirty="0" err="1" smtClean="0"/>
              <a:t>NGO-k</a:t>
            </a:r>
            <a:r>
              <a:rPr lang="hu-HU" dirty="0" smtClean="0"/>
              <a:t>)</a:t>
            </a:r>
          </a:p>
          <a:p>
            <a:r>
              <a:rPr lang="hu-HU" dirty="0" smtClean="0"/>
              <a:t>Vízügyi igazgatóságok</a:t>
            </a:r>
          </a:p>
          <a:p>
            <a:r>
              <a:rPr lang="hu-HU" dirty="0" smtClean="0"/>
              <a:t>Környezetvédelmi igazgatóságok</a:t>
            </a:r>
          </a:p>
          <a:p>
            <a:r>
              <a:rPr lang="hu-HU" dirty="0" smtClean="0"/>
              <a:t>Nemzeti parkok és természetvédelmi területek igazgatóságai</a:t>
            </a:r>
          </a:p>
          <a:p>
            <a:r>
              <a:rPr lang="hu-HU" dirty="0" smtClean="0"/>
              <a:t>Turisztikai szervezetek</a:t>
            </a:r>
          </a:p>
          <a:p>
            <a:r>
              <a:rPr lang="hu-HU" dirty="0" smtClean="0"/>
              <a:t>Egyetemek, főiskolák</a:t>
            </a:r>
          </a:p>
          <a:p>
            <a:r>
              <a:rPr lang="hu-HU" dirty="0" smtClean="0"/>
              <a:t>Oktatási és képzési intézmények</a:t>
            </a:r>
          </a:p>
          <a:p>
            <a:r>
              <a:rPr lang="hu-HU" dirty="0" smtClean="0"/>
              <a:t>Munkaügyi központok</a:t>
            </a:r>
          </a:p>
          <a:p>
            <a:r>
              <a:rPr lang="hu-HU" dirty="0" smtClean="0"/>
              <a:t>Kamarák</a:t>
            </a:r>
          </a:p>
          <a:p>
            <a:r>
              <a:rPr lang="hu-HU" dirty="0" smtClean="0"/>
              <a:t>Piaci szereplők</a:t>
            </a:r>
          </a:p>
          <a:p>
            <a:endParaRPr lang="hu-HU" dirty="0" smtClean="0"/>
          </a:p>
          <a:p>
            <a:endParaRPr lang="hu-H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normAutofit fontScale="70000" lnSpcReduction="20000"/>
          </a:bodyPr>
          <a:lstStyle/>
          <a:p>
            <a:pPr marL="342900" indent="-342900">
              <a:spcBef>
                <a:spcPct val="50000"/>
              </a:spcBef>
              <a:buFont typeface="Wingdings" pitchFamily="2" charset="2"/>
              <a:buAutoNum type="arabicParenBoth"/>
            </a:pPr>
            <a:r>
              <a:rPr lang="hu-HU" sz="2800" dirty="0" smtClean="0">
                <a:sym typeface="Wingdings" pitchFamily="2" charset="2"/>
              </a:rPr>
              <a:t>Pécs </a:t>
            </a:r>
            <a:r>
              <a:rPr lang="hu-HU" sz="2800" dirty="0" smtClean="0">
                <a:solidFill>
                  <a:srgbClr val="CC3300"/>
                </a:solidFill>
                <a:sym typeface="Wingdings" pitchFamily="2" charset="2"/>
              </a:rPr>
              <a:t>kapuváros</a:t>
            </a:r>
            <a:r>
              <a:rPr lang="en-GB" sz="2800" dirty="0" smtClean="0">
                <a:sym typeface="Wingdings" pitchFamily="2" charset="2"/>
              </a:rPr>
              <a:t> </a:t>
            </a:r>
            <a:r>
              <a:rPr lang="hu-HU" sz="2800" dirty="0" smtClean="0">
                <a:sym typeface="Wingdings" pitchFamily="2" charset="2"/>
              </a:rPr>
              <a:t>a Balkán felé: Európa első Kulturális Fővárosa lehet, amely nyit a Balkán és Dél-kelet Európa sokszínű kultúrája felé, beleértve az iszlám kultúráját is</a:t>
            </a:r>
          </a:p>
          <a:p>
            <a:pPr marL="342900" indent="-342900">
              <a:spcBef>
                <a:spcPct val="50000"/>
              </a:spcBef>
              <a:buFont typeface="Wingdings" pitchFamily="2" charset="2"/>
              <a:buAutoNum type="arabicParenBoth"/>
            </a:pPr>
            <a:r>
              <a:rPr lang="hu-HU" sz="2800" dirty="0" smtClean="0">
                <a:sym typeface="Wingdings" pitchFamily="2" charset="2"/>
              </a:rPr>
              <a:t>A pécsi Európa Kulturális Fővárosa-év az európai </a:t>
            </a:r>
            <a:r>
              <a:rPr lang="hu-HU" sz="2800" dirty="0" smtClean="0">
                <a:solidFill>
                  <a:srgbClr val="CC3300"/>
                </a:solidFill>
                <a:sym typeface="Wingdings" pitchFamily="2" charset="2"/>
              </a:rPr>
              <a:t>határvidéknek a nyugat-európaitól eltérő kulturális tapasztalatát </a:t>
            </a:r>
            <a:r>
              <a:rPr lang="hu-HU" sz="2800" dirty="0" smtClean="0">
                <a:sym typeface="Wingdings" pitchFamily="2" charset="2"/>
              </a:rPr>
              <a:t>kívánja megmutatni</a:t>
            </a:r>
          </a:p>
          <a:p>
            <a:pPr marL="342900" indent="-342900">
              <a:spcBef>
                <a:spcPct val="50000"/>
              </a:spcBef>
              <a:buFont typeface="Wingdings" pitchFamily="2" charset="2"/>
              <a:buAutoNum type="arabicParenBoth"/>
            </a:pPr>
            <a:r>
              <a:rPr lang="hu-HU" sz="2800" dirty="0" smtClean="0">
                <a:sym typeface="Wingdings" pitchFamily="2" charset="2"/>
              </a:rPr>
              <a:t>Pécs jelölése esetén 2010-ben Európa másik, német Kulturális Fővárosa olyan magyar várossal működhet együtt, amelynek</a:t>
            </a:r>
            <a:r>
              <a:rPr lang="en-GB" sz="2800" dirty="0" smtClean="0">
                <a:sym typeface="Wingdings" pitchFamily="2" charset="2"/>
              </a:rPr>
              <a:t> </a:t>
            </a:r>
            <a:r>
              <a:rPr lang="hu-HU" sz="2800" dirty="0" smtClean="0">
                <a:solidFill>
                  <a:srgbClr val="CC3300"/>
                </a:solidFill>
                <a:sym typeface="Wingdings" pitchFamily="2" charset="2"/>
              </a:rPr>
              <a:t>részben német az identitása</a:t>
            </a:r>
          </a:p>
          <a:p>
            <a:pPr marL="342900" indent="-342900">
              <a:spcBef>
                <a:spcPct val="50000"/>
              </a:spcBef>
              <a:buFont typeface="Wingdings" pitchFamily="2" charset="2"/>
              <a:buNone/>
            </a:pPr>
            <a:r>
              <a:rPr lang="hu-HU" sz="2800" dirty="0" smtClean="0">
                <a:sym typeface="Wingdings" pitchFamily="2" charset="2"/>
              </a:rPr>
              <a:t>) Pécs </a:t>
            </a:r>
            <a:r>
              <a:rPr lang="hu-HU" sz="2800" dirty="0" err="1" smtClean="0">
                <a:solidFill>
                  <a:srgbClr val="CC3300"/>
                </a:solidFill>
                <a:sym typeface="Wingdings" pitchFamily="2" charset="2"/>
              </a:rPr>
              <a:t>regionalista</a:t>
            </a:r>
            <a:r>
              <a:rPr lang="hu-HU" sz="2800" dirty="0" smtClean="0">
                <a:sym typeface="Wingdings" pitchFamily="2" charset="2"/>
              </a:rPr>
              <a:t> város: a neve Magyarországon összefonódott a decentralizáció eszméjével; multikulturális város, melynek régiója átnyúlik a nemzetállami határokon</a:t>
            </a:r>
          </a:p>
          <a:p>
            <a:pPr marL="342900" indent="-342900">
              <a:spcBef>
                <a:spcPct val="50000"/>
              </a:spcBef>
              <a:buFont typeface="Wingdings" pitchFamily="2" charset="2"/>
              <a:buNone/>
            </a:pPr>
            <a:r>
              <a:rPr lang="hu-HU" sz="2800" dirty="0" smtClean="0">
                <a:sym typeface="Wingdings" pitchFamily="2" charset="2"/>
              </a:rPr>
              <a:t>(5) Pécs egyszerre városa a</a:t>
            </a:r>
            <a:r>
              <a:rPr lang="en-GB" sz="2800" dirty="0" smtClean="0">
                <a:sym typeface="Wingdings" pitchFamily="2" charset="2"/>
              </a:rPr>
              <a:t> </a:t>
            </a:r>
            <a:r>
              <a:rPr lang="hu-HU" sz="2800" dirty="0" smtClean="0">
                <a:solidFill>
                  <a:srgbClr val="CC3300"/>
                </a:solidFill>
                <a:sym typeface="Wingdings" pitchFamily="2" charset="2"/>
              </a:rPr>
              <a:t>kulturális örökség</a:t>
            </a:r>
            <a:r>
              <a:rPr lang="hu-HU" sz="2800" dirty="0" smtClean="0">
                <a:sym typeface="Wingdings" pitchFamily="2" charset="2"/>
              </a:rPr>
              <a:t>nek</a:t>
            </a:r>
            <a:r>
              <a:rPr lang="en-GB" sz="2800" dirty="0" smtClean="0">
                <a:sym typeface="Wingdings" pitchFamily="2" charset="2"/>
              </a:rPr>
              <a:t> </a:t>
            </a:r>
            <a:r>
              <a:rPr lang="hu-HU" sz="2800" dirty="0" smtClean="0">
                <a:sym typeface="Wingdings" pitchFamily="2" charset="2"/>
              </a:rPr>
              <a:t>és a </a:t>
            </a:r>
            <a:r>
              <a:rPr lang="hu-HU" sz="2800" dirty="0" smtClean="0">
                <a:solidFill>
                  <a:srgbClr val="CC3300"/>
                </a:solidFill>
                <a:sym typeface="Wingdings" pitchFamily="2" charset="2"/>
              </a:rPr>
              <a:t>kulturális újítás</a:t>
            </a:r>
            <a:r>
              <a:rPr lang="hu-HU" sz="2800" dirty="0" smtClean="0">
                <a:sym typeface="Wingdings" pitchFamily="2" charset="2"/>
              </a:rPr>
              <a:t>nak:</a:t>
            </a:r>
            <a:r>
              <a:rPr lang="en-GB" sz="2800" dirty="0" smtClean="0">
                <a:sym typeface="Wingdings" pitchFamily="2" charset="2"/>
              </a:rPr>
              <a:t> </a:t>
            </a:r>
            <a:r>
              <a:rPr lang="hu-HU" sz="2800" dirty="0" smtClean="0">
                <a:sym typeface="Wingdings" pitchFamily="2" charset="2"/>
              </a:rPr>
              <a:t>kétezer éves város és a művészeti innováció városa</a:t>
            </a:r>
            <a:r>
              <a:rPr lang="en-GB" sz="2800" dirty="0" smtClean="0">
                <a:sym typeface="Wingdings" pitchFamily="2" charset="2"/>
              </a:rPr>
              <a:t> </a:t>
            </a:r>
            <a:endParaRPr lang="hu-HU" sz="2800" dirty="0" smtClean="0">
              <a:sym typeface="Wingdings" pitchFamily="2" charset="2"/>
            </a:endParaRPr>
          </a:p>
          <a:p>
            <a:endParaRPr lang="hu-H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normAutofit fontScale="70000" lnSpcReduction="20000"/>
          </a:bodyPr>
          <a:lstStyle/>
          <a:p>
            <a:pPr marL="342900" indent="-342900"/>
            <a:r>
              <a:rPr lang="hu-HU" sz="2800" dirty="0" smtClean="0"/>
              <a:t>A pályázat négy, egyre táguló kört érint:</a:t>
            </a:r>
          </a:p>
          <a:p>
            <a:pPr marL="342900" indent="-342900"/>
            <a:endParaRPr lang="hu-HU" sz="2800" dirty="0" smtClean="0"/>
          </a:p>
          <a:p>
            <a:pPr marL="342900" indent="-342900">
              <a:buFontTx/>
              <a:buAutoNum type="arabicParenBoth"/>
            </a:pPr>
            <a:r>
              <a:rPr lang="hu-HU" sz="2800" dirty="0" smtClean="0"/>
              <a:t>a dél-dunántúli régiót, városait és kistérségeit, régiófejlesztési célokat is maga elé tűzve</a:t>
            </a:r>
          </a:p>
          <a:p>
            <a:pPr marL="342900" indent="-342900"/>
            <a:endParaRPr lang="hu-HU" sz="700" dirty="0" smtClean="0"/>
          </a:p>
          <a:p>
            <a:pPr marL="342900" indent="-342900"/>
            <a:r>
              <a:rPr lang="hu-HU" sz="2800" dirty="0" smtClean="0"/>
              <a:t>(2) a dél-dunántúli régió peremén elhelyezkedő nagyobb városokat – Baját, Dunaújvárost, Keszthelyt, Nagykanizsát</a:t>
            </a:r>
          </a:p>
          <a:p>
            <a:pPr marL="342900" indent="-342900"/>
            <a:endParaRPr lang="hu-HU" sz="700" dirty="0" smtClean="0"/>
          </a:p>
          <a:p>
            <a:pPr marL="342900" indent="-342900"/>
            <a:r>
              <a:rPr lang="hu-HU" sz="2800" dirty="0" smtClean="0"/>
              <a:t>(3) Szegedet, amely Pécs kiemelt partnervárosa a pályázatban</a:t>
            </a:r>
          </a:p>
          <a:p>
            <a:pPr marL="342900" indent="-342900"/>
            <a:endParaRPr lang="hu-HU" sz="700" dirty="0" smtClean="0"/>
          </a:p>
          <a:p>
            <a:pPr marL="342900" indent="-342900"/>
            <a:r>
              <a:rPr lang="hu-HU" sz="2800" dirty="0" smtClean="0"/>
              <a:t>(4) a </a:t>
            </a:r>
            <a:r>
              <a:rPr lang="hu-HU" sz="2800" dirty="0" smtClean="0">
                <a:solidFill>
                  <a:srgbClr val="CC3300"/>
                </a:solidFill>
              </a:rPr>
              <a:t>Déli Kulturális Övezet</a:t>
            </a:r>
            <a:r>
              <a:rPr lang="hu-HU" sz="2800" dirty="0" smtClean="0"/>
              <a:t>et, amelybe Pécs és Szeged éppúgy beletartozik, mint Trieszt, Maribor, Eszék, </a:t>
            </a:r>
            <a:r>
              <a:rPr lang="hu-HU" sz="2800" dirty="0" err="1" smtClean="0"/>
              <a:t>Tuzla</a:t>
            </a:r>
            <a:r>
              <a:rPr lang="hu-HU" sz="2800" dirty="0" smtClean="0"/>
              <a:t>, Újvidék, Szabadka, Arad, Temesvár, továbbá </a:t>
            </a:r>
            <a:r>
              <a:rPr lang="hu-HU" sz="2800" dirty="0" err="1" smtClean="0"/>
              <a:t>Szliven</a:t>
            </a:r>
            <a:r>
              <a:rPr lang="hu-HU" sz="2800" dirty="0" smtClean="0"/>
              <a:t> és </a:t>
            </a:r>
            <a:r>
              <a:rPr lang="hu-HU" sz="2800" dirty="0" err="1" smtClean="0"/>
              <a:t>Kütahya</a:t>
            </a:r>
            <a:r>
              <a:rPr lang="hu-HU" sz="2800" dirty="0" smtClean="0"/>
              <a:t> városok közreműködésével Bulgárián át egészen Törökországig képes együttműködést generálni, hatásokat multiplikálni és kisugározni</a:t>
            </a:r>
          </a:p>
          <a:p>
            <a:endParaRPr lang="hu-H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en-GB"/>
          </a:p>
        </p:txBody>
      </p:sp>
      <p:sp>
        <p:nvSpPr>
          <p:cNvPr id="29699" name="Rectangle 3"/>
          <p:cNvSpPr>
            <a:spLocks noGrp="1" noChangeArrowheads="1"/>
          </p:cNvSpPr>
          <p:nvPr>
            <p:ph type="body" idx="1"/>
          </p:nvPr>
        </p:nvSpPr>
        <p:spPr/>
        <p:txBody>
          <a:bodyPr/>
          <a:lstStyle/>
          <a:p>
            <a:endParaRPr lang="en-GB"/>
          </a:p>
        </p:txBody>
      </p:sp>
      <p:pic>
        <p:nvPicPr>
          <p:cNvPr id="29700" name="Picture 4" descr="PPT bel- oldal engl"/>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9701" name="Text Box 5"/>
          <p:cNvSpPr txBox="1">
            <a:spLocks noChangeArrowheads="1"/>
          </p:cNvSpPr>
          <p:nvPr/>
        </p:nvSpPr>
        <p:spPr bwMode="auto">
          <a:xfrm>
            <a:off x="684213" y="260350"/>
            <a:ext cx="4535487" cy="457200"/>
          </a:xfrm>
          <a:prstGeom prst="rect">
            <a:avLst/>
          </a:prstGeom>
          <a:noFill/>
          <a:ln w="9525">
            <a:noFill/>
            <a:miter lim="800000"/>
            <a:headEnd/>
            <a:tailEnd/>
          </a:ln>
          <a:effectLst/>
        </p:spPr>
        <p:txBody>
          <a:bodyPr>
            <a:spAutoFit/>
          </a:bodyPr>
          <a:lstStyle/>
          <a:p>
            <a:pPr>
              <a:spcBef>
                <a:spcPct val="50000"/>
              </a:spcBef>
            </a:pPr>
            <a:r>
              <a:rPr lang="hu-HU" sz="2400" b="1">
                <a:solidFill>
                  <a:schemeClr val="bg1"/>
                </a:solidFill>
              </a:rPr>
              <a:t>Déli Kulturális Övezet</a:t>
            </a:r>
          </a:p>
        </p:txBody>
      </p:sp>
      <p:sp>
        <p:nvSpPr>
          <p:cNvPr id="29712" name="Text Box 16"/>
          <p:cNvSpPr txBox="1">
            <a:spLocks noChangeArrowheads="1"/>
          </p:cNvSpPr>
          <p:nvPr/>
        </p:nvSpPr>
        <p:spPr bwMode="auto">
          <a:xfrm>
            <a:off x="7164388" y="2492375"/>
            <a:ext cx="1366837" cy="3140075"/>
          </a:xfrm>
          <a:prstGeom prst="rect">
            <a:avLst/>
          </a:prstGeom>
          <a:noFill/>
          <a:ln w="9525">
            <a:noFill/>
            <a:miter lim="800000"/>
            <a:headEnd/>
            <a:tailEnd/>
          </a:ln>
          <a:effectLst/>
        </p:spPr>
        <p:txBody>
          <a:bodyPr>
            <a:spAutoFit/>
          </a:bodyPr>
          <a:lstStyle/>
          <a:p>
            <a:pPr>
              <a:spcBef>
                <a:spcPct val="50000"/>
              </a:spcBef>
            </a:pPr>
            <a:r>
              <a:rPr lang="hu-HU" sz="2000"/>
              <a:t>Trieszt</a:t>
            </a:r>
          </a:p>
          <a:p>
            <a:pPr>
              <a:spcBef>
                <a:spcPct val="50000"/>
              </a:spcBef>
            </a:pPr>
            <a:r>
              <a:rPr lang="hu-HU" sz="2000"/>
              <a:t>Maribor</a:t>
            </a:r>
          </a:p>
          <a:p>
            <a:pPr>
              <a:spcBef>
                <a:spcPct val="50000"/>
              </a:spcBef>
            </a:pPr>
            <a:r>
              <a:rPr lang="hu-HU" sz="2000"/>
              <a:t>Eszék</a:t>
            </a:r>
          </a:p>
          <a:p>
            <a:pPr>
              <a:spcBef>
                <a:spcPct val="50000"/>
              </a:spcBef>
            </a:pPr>
            <a:r>
              <a:rPr lang="hu-HU" sz="2000"/>
              <a:t>Temesvár</a:t>
            </a:r>
          </a:p>
          <a:p>
            <a:pPr>
              <a:spcBef>
                <a:spcPct val="50000"/>
              </a:spcBef>
            </a:pPr>
            <a:r>
              <a:rPr lang="hu-HU" sz="2000"/>
              <a:t>Újvidék</a:t>
            </a:r>
          </a:p>
          <a:p>
            <a:pPr>
              <a:spcBef>
                <a:spcPct val="50000"/>
              </a:spcBef>
            </a:pPr>
            <a:r>
              <a:rPr lang="hu-HU" sz="2000"/>
              <a:t>Szliven</a:t>
            </a:r>
          </a:p>
          <a:p>
            <a:pPr>
              <a:spcBef>
                <a:spcPct val="50000"/>
              </a:spcBef>
            </a:pPr>
            <a:r>
              <a:rPr lang="hu-HU" sz="2000"/>
              <a:t>Kütahya</a:t>
            </a:r>
          </a:p>
        </p:txBody>
      </p:sp>
      <p:pic>
        <p:nvPicPr>
          <p:cNvPr id="29713" name="Picture 17" descr="terkep_stefi"/>
          <p:cNvPicPr>
            <a:picLocks noChangeAspect="1" noChangeArrowheads="1"/>
          </p:cNvPicPr>
          <p:nvPr/>
        </p:nvPicPr>
        <p:blipFill>
          <a:blip r:embed="rId3" cstate="print"/>
          <a:srcRect/>
          <a:stretch>
            <a:fillRect/>
          </a:stretch>
        </p:blipFill>
        <p:spPr bwMode="auto">
          <a:xfrm>
            <a:off x="611560" y="945602"/>
            <a:ext cx="4968552" cy="5912398"/>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a:xfrm>
            <a:off x="0" y="2564904"/>
            <a:ext cx="6372200" cy="4293096"/>
          </a:xfrm>
        </p:spPr>
        <p:txBody>
          <a:bodyPr>
            <a:normAutofit/>
          </a:bodyPr>
          <a:lstStyle/>
          <a:p>
            <a:r>
              <a:rPr lang="hu-HU" dirty="0"/>
              <a:t>A pécsi pályázat </a:t>
            </a:r>
            <a:r>
              <a:rPr lang="hu-HU" b="1" dirty="0"/>
              <a:t>legfontosabb üzenete a kulturális decentralizáció gondolata volt</a:t>
            </a:r>
            <a:r>
              <a:rPr lang="hu-HU" dirty="0"/>
              <a:t>. </a:t>
            </a:r>
            <a:endParaRPr lang="hu-HU" dirty="0" smtClean="0"/>
          </a:p>
          <a:p>
            <a:r>
              <a:rPr lang="hu-HU" dirty="0" smtClean="0"/>
              <a:t>A </a:t>
            </a:r>
            <a:r>
              <a:rPr lang="hu-HU" dirty="0"/>
              <a:t>kulturális és etnikai </a:t>
            </a:r>
            <a:r>
              <a:rPr lang="hu-HU" dirty="0" smtClean="0"/>
              <a:t>sokszínűségét </a:t>
            </a:r>
            <a:r>
              <a:rPr lang="hu-HU" dirty="0"/>
              <a:t>hangsúlyozó Pécs </a:t>
            </a:r>
            <a:r>
              <a:rPr lang="hu-HU" dirty="0" smtClean="0"/>
              <a:t>projektje </a:t>
            </a:r>
            <a:r>
              <a:rPr lang="hu-HU" dirty="0"/>
              <a:t>közép- és </a:t>
            </a:r>
            <a:r>
              <a:rPr lang="hu-HU" b="1" dirty="0" smtClean="0"/>
              <a:t>dél-európai kulturális tapasztalatokat és tanulságokat ígért</a:t>
            </a:r>
            <a:endParaRPr lang="hu-HU" dirty="0" smtClean="0"/>
          </a:p>
          <a:p>
            <a:r>
              <a:rPr lang="hu-HU" dirty="0" smtClean="0"/>
              <a:t>Ilyen </a:t>
            </a:r>
            <a:r>
              <a:rPr lang="hu-HU" dirty="0"/>
              <a:t>érdekesség a nyitás </a:t>
            </a:r>
            <a:r>
              <a:rPr lang="hu-HU" dirty="0" smtClean="0"/>
              <a:t>is a </a:t>
            </a:r>
            <a:endParaRPr lang="hu-HU" dirty="0" smtClean="0"/>
          </a:p>
          <a:p>
            <a:r>
              <a:rPr lang="hu-HU" b="1" dirty="0" smtClean="0"/>
              <a:t>Balkán </a:t>
            </a:r>
            <a:r>
              <a:rPr lang="hu-HU" b="1" dirty="0"/>
              <a:t>sokszínű világa </a:t>
            </a:r>
            <a:r>
              <a:rPr lang="hu-HU" b="1" dirty="0" smtClean="0"/>
              <a:t>felé</a:t>
            </a:r>
            <a:endParaRPr lang="hu-HU" dirty="0"/>
          </a:p>
        </p:txBody>
      </p:sp>
      <p:pic>
        <p:nvPicPr>
          <p:cNvPr id="38914" name="Picture 2" descr="Pécs Zsolnay Negyed"/>
          <p:cNvPicPr>
            <a:picLocks noChangeAspect="1" noChangeArrowheads="1"/>
          </p:cNvPicPr>
          <p:nvPr/>
        </p:nvPicPr>
        <p:blipFill>
          <a:blip r:embed="rId2" cstate="print"/>
          <a:srcRect/>
          <a:stretch>
            <a:fillRect/>
          </a:stretch>
        </p:blipFill>
        <p:spPr bwMode="auto">
          <a:xfrm>
            <a:off x="4551436" y="1"/>
            <a:ext cx="4592563" cy="2564904"/>
          </a:xfrm>
          <a:prstGeom prst="rect">
            <a:avLst/>
          </a:prstGeom>
          <a:noFill/>
        </p:spPr>
      </p:pic>
      <p:pic>
        <p:nvPicPr>
          <p:cNvPr id="38916" name="Picture 4" descr="Pécs Színház"/>
          <p:cNvPicPr>
            <a:picLocks noChangeAspect="1" noChangeArrowheads="1"/>
          </p:cNvPicPr>
          <p:nvPr/>
        </p:nvPicPr>
        <p:blipFill>
          <a:blip r:embed="rId3" cstate="print"/>
          <a:srcRect/>
          <a:stretch>
            <a:fillRect/>
          </a:stretch>
        </p:blipFill>
        <p:spPr bwMode="auto">
          <a:xfrm>
            <a:off x="0" y="1"/>
            <a:ext cx="4592563" cy="2564904"/>
          </a:xfrm>
          <a:prstGeom prst="rect">
            <a:avLst/>
          </a:prstGeom>
          <a:noFill/>
        </p:spPr>
      </p:pic>
      <p:pic>
        <p:nvPicPr>
          <p:cNvPr id="6146" name="Picture 2" descr="http://www.est.hu/kepek/193/galeria/193306_galeria_pecs_komoly_kodaly_kozpont.jpg"/>
          <p:cNvPicPr>
            <a:picLocks noChangeAspect="1" noChangeArrowheads="1"/>
          </p:cNvPicPr>
          <p:nvPr/>
        </p:nvPicPr>
        <p:blipFill>
          <a:blip r:embed="rId4" cstate="print"/>
          <a:srcRect/>
          <a:stretch>
            <a:fillRect/>
          </a:stretch>
        </p:blipFill>
        <p:spPr bwMode="auto">
          <a:xfrm>
            <a:off x="5292080" y="5110244"/>
            <a:ext cx="3851920" cy="1747757"/>
          </a:xfrm>
          <a:prstGeom prst="rect">
            <a:avLst/>
          </a:prstGeom>
          <a:noFill/>
        </p:spPr>
      </p:pic>
      <p:pic>
        <p:nvPicPr>
          <p:cNvPr id="6148" name="Picture 4" descr="http://www.baranyanet.hu/afotok/2010/tudaskozpont_b.jpg"/>
          <p:cNvPicPr>
            <a:picLocks noChangeAspect="1" noChangeArrowheads="1"/>
          </p:cNvPicPr>
          <p:nvPr/>
        </p:nvPicPr>
        <p:blipFill>
          <a:blip r:embed="rId5" cstate="print"/>
          <a:srcRect/>
          <a:stretch>
            <a:fillRect/>
          </a:stretch>
        </p:blipFill>
        <p:spPr bwMode="auto">
          <a:xfrm>
            <a:off x="6270892" y="2780928"/>
            <a:ext cx="2873108" cy="210311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endParaRPr lang="hu-HU"/>
          </a:p>
        </p:txBody>
      </p:sp>
      <p:sp>
        <p:nvSpPr>
          <p:cNvPr id="3" name="Tartalom helye 2"/>
          <p:cNvSpPr>
            <a:spLocks noGrp="1"/>
          </p:cNvSpPr>
          <p:nvPr>
            <p:ph idx="1"/>
          </p:nvPr>
        </p:nvSpPr>
        <p:spPr/>
        <p:txBody>
          <a:bodyPr/>
          <a:lstStyle/>
          <a:p>
            <a:pPr>
              <a:defRPr/>
            </a:pPr>
            <a:endParaRPr lang="hu-HU"/>
          </a:p>
        </p:txBody>
      </p:sp>
      <p:pic>
        <p:nvPicPr>
          <p:cNvPr id="105476" name="Picture 2"/>
          <p:cNvPicPr>
            <a:picLocks noChangeAspect="1" noChangeArrowheads="1"/>
          </p:cNvPicPr>
          <p:nvPr/>
        </p:nvPicPr>
        <p:blipFill>
          <a:blip r:embed="rId2" cstate="print"/>
          <a:srcRect/>
          <a:stretch>
            <a:fillRect/>
          </a:stretch>
        </p:blipFill>
        <p:spPr bwMode="auto">
          <a:xfrm>
            <a:off x="323528" y="0"/>
            <a:ext cx="7464425" cy="6858000"/>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357166"/>
            <a:ext cx="4500563" cy="714380"/>
          </a:xfrm>
        </p:spPr>
        <p:txBody>
          <a:bodyPr>
            <a:normAutofit fontScale="90000"/>
          </a:bodyPr>
          <a:lstStyle/>
          <a:p>
            <a:pPr algn="ctr" eaLnBrk="1" hangingPunct="1"/>
            <a:r>
              <a:rPr lang="hu-HU" sz="3600" b="1" dirty="0" smtClean="0"/>
              <a:t>Sokácok – katolikus horvátok</a:t>
            </a:r>
          </a:p>
        </p:txBody>
      </p:sp>
      <p:pic>
        <p:nvPicPr>
          <p:cNvPr id="1028" name="Picture 7" descr="P1010037"/>
          <p:cNvPicPr>
            <a:picLocks noGrp="1" noChangeAspect="1" noChangeArrowheads="1"/>
          </p:cNvPicPr>
          <p:nvPr>
            <p:ph sz="quarter" idx="2"/>
          </p:nvPr>
        </p:nvPicPr>
        <p:blipFill>
          <a:blip r:embed="rId3" cstate="print"/>
          <a:srcRect/>
          <a:stretch>
            <a:fillRect/>
          </a:stretch>
        </p:blipFill>
        <p:spPr>
          <a:xfrm>
            <a:off x="4500563" y="92075"/>
            <a:ext cx="4643437" cy="3481388"/>
          </a:xfrm>
          <a:noFill/>
        </p:spPr>
      </p:pic>
      <p:pic>
        <p:nvPicPr>
          <p:cNvPr id="1029" name="Picture 9"/>
          <p:cNvPicPr>
            <a:picLocks noChangeAspect="1" noChangeArrowheads="1"/>
          </p:cNvPicPr>
          <p:nvPr/>
        </p:nvPicPr>
        <p:blipFill>
          <a:blip r:embed="rId4" cstate="print"/>
          <a:srcRect/>
          <a:stretch>
            <a:fillRect/>
          </a:stretch>
        </p:blipFill>
        <p:spPr bwMode="auto">
          <a:xfrm>
            <a:off x="4554538" y="3416300"/>
            <a:ext cx="4589462" cy="3441700"/>
          </a:xfrm>
          <a:prstGeom prst="rect">
            <a:avLst/>
          </a:prstGeom>
          <a:noFill/>
          <a:ln w="9525">
            <a:noFill/>
            <a:miter lim="800000"/>
            <a:headEnd/>
            <a:tailEnd/>
          </a:ln>
        </p:spPr>
      </p:pic>
      <p:graphicFrame>
        <p:nvGraphicFramePr>
          <p:cNvPr id="1026" name="Object 10"/>
          <p:cNvGraphicFramePr>
            <a:graphicFrameLocks noChangeAspect="1"/>
          </p:cNvGraphicFramePr>
          <p:nvPr>
            <p:ph sz="quarter" idx="3"/>
          </p:nvPr>
        </p:nvGraphicFramePr>
        <p:xfrm>
          <a:off x="4670425" y="4084638"/>
          <a:ext cx="4008438" cy="1792287"/>
        </p:xfrm>
        <a:graphic>
          <a:graphicData uri="http://schemas.openxmlformats.org/presentationml/2006/ole">
            <p:oleObj spid="_x0000_s2050" name="Diagram" r:id="rId5" imgW="5219633" imgH="2333557" progId="MSGraph.Chart.8">
              <p:embed followColorScheme="full"/>
            </p:oleObj>
          </a:graphicData>
        </a:graphic>
      </p:graphicFrame>
      <p:pic>
        <p:nvPicPr>
          <p:cNvPr id="1030" name="Picture 11" descr="Scan0058"/>
          <p:cNvPicPr>
            <a:picLocks noGrp="1" noChangeAspect="1" noChangeArrowheads="1"/>
          </p:cNvPicPr>
          <p:nvPr>
            <p:ph type="body" idx="4294967295"/>
          </p:nvPr>
        </p:nvPicPr>
        <p:blipFill>
          <a:blip r:embed="rId6" cstate="print"/>
          <a:srcRect/>
          <a:stretch>
            <a:fillRect/>
          </a:stretch>
        </p:blipFill>
        <p:spPr>
          <a:xfrm>
            <a:off x="0" y="1214422"/>
            <a:ext cx="3282950" cy="4608513"/>
          </a:xfrm>
          <a:noFill/>
        </p:spPr>
      </p:pic>
      <p:pic>
        <p:nvPicPr>
          <p:cNvPr id="1031" name="Picture 12" descr="busó0182"/>
          <p:cNvPicPr>
            <a:picLocks noGrp="1" noChangeAspect="1" noChangeArrowheads="1"/>
          </p:cNvPicPr>
          <p:nvPr>
            <p:ph sz="half" idx="1"/>
          </p:nvPr>
        </p:nvPicPr>
        <p:blipFill>
          <a:blip r:embed="rId7" cstate="print"/>
          <a:srcRect/>
          <a:stretch>
            <a:fillRect/>
          </a:stretch>
        </p:blipFill>
        <p:spPr>
          <a:xfrm>
            <a:off x="2843213" y="1363663"/>
            <a:ext cx="2881312" cy="2160587"/>
          </a:xfrm>
          <a:noFill/>
        </p:spPr>
      </p:pic>
      <p:pic>
        <p:nvPicPr>
          <p:cNvPr id="1034" name="Picture 10" descr="Scan0056"/>
          <p:cNvPicPr>
            <a:picLocks noChangeAspect="1" noChangeArrowheads="1"/>
          </p:cNvPicPr>
          <p:nvPr/>
        </p:nvPicPr>
        <p:blipFill>
          <a:blip r:embed="rId8" cstate="print"/>
          <a:srcRect/>
          <a:stretch>
            <a:fillRect/>
          </a:stretch>
        </p:blipFill>
        <p:spPr bwMode="auto">
          <a:xfrm>
            <a:off x="928662" y="4215516"/>
            <a:ext cx="3930676" cy="264248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457201"/>
            <a:ext cx="9144000" cy="451520"/>
          </a:xfrm>
        </p:spPr>
        <p:txBody>
          <a:bodyPr>
            <a:normAutofit fontScale="90000"/>
          </a:bodyPr>
          <a:lstStyle/>
          <a:p>
            <a:pPr algn="ctr"/>
            <a:r>
              <a:rPr lang="hu-HU" sz="3600" dirty="0" smtClean="0"/>
              <a:t>Magyarország </a:t>
            </a:r>
            <a:r>
              <a:rPr lang="hu-HU" sz="3600" dirty="0"/>
              <a:t>– Baranya </a:t>
            </a:r>
            <a:r>
              <a:rPr lang="hu-HU" sz="3600" dirty="0" smtClean="0"/>
              <a:t>megye </a:t>
            </a:r>
            <a:r>
              <a:rPr lang="hu-HU" sz="3600" dirty="0"/>
              <a:t>- Mohács</a:t>
            </a:r>
          </a:p>
        </p:txBody>
      </p:sp>
      <p:pic>
        <p:nvPicPr>
          <p:cNvPr id="63491" name="Picture 3"/>
          <p:cNvPicPr>
            <a:picLocks noGrp="1" noChangeAspect="1" noChangeArrowheads="1"/>
          </p:cNvPicPr>
          <p:nvPr>
            <p:ph idx="1"/>
          </p:nvPr>
        </p:nvPicPr>
        <p:blipFill>
          <a:blip r:embed="rId2" cstate="print"/>
          <a:srcRect/>
          <a:stretch>
            <a:fillRect/>
          </a:stretch>
        </p:blipFill>
        <p:spPr>
          <a:xfrm>
            <a:off x="1476375" y="1196975"/>
            <a:ext cx="5219700" cy="3194050"/>
          </a:xfrm>
        </p:spPr>
      </p:pic>
      <p:pic>
        <p:nvPicPr>
          <p:cNvPr id="63492" name="Picture 4"/>
          <p:cNvPicPr>
            <a:picLocks noChangeAspect="1" noChangeArrowheads="1"/>
          </p:cNvPicPr>
          <p:nvPr/>
        </p:nvPicPr>
        <p:blipFill>
          <a:blip r:embed="rId3" cstate="print"/>
          <a:srcRect/>
          <a:stretch>
            <a:fillRect/>
          </a:stretch>
        </p:blipFill>
        <p:spPr bwMode="auto">
          <a:xfrm>
            <a:off x="684213" y="4241800"/>
            <a:ext cx="3457575" cy="2616200"/>
          </a:xfrm>
          <a:prstGeom prst="rect">
            <a:avLst/>
          </a:prstGeom>
          <a:noFill/>
          <a:ln w="9525">
            <a:noFill/>
            <a:miter lim="800000"/>
            <a:headEnd/>
            <a:tailEnd/>
          </a:ln>
          <a:effectLst/>
        </p:spPr>
      </p:pic>
      <p:pic>
        <p:nvPicPr>
          <p:cNvPr id="63494" name="Picture 6"/>
          <p:cNvPicPr>
            <a:picLocks noChangeAspect="1" noChangeArrowheads="1"/>
          </p:cNvPicPr>
          <p:nvPr/>
        </p:nvPicPr>
        <p:blipFill>
          <a:blip r:embed="rId4" cstate="print"/>
          <a:srcRect/>
          <a:stretch>
            <a:fillRect/>
          </a:stretch>
        </p:blipFill>
        <p:spPr bwMode="auto">
          <a:xfrm>
            <a:off x="5508625" y="4275138"/>
            <a:ext cx="3635375" cy="2582862"/>
          </a:xfrm>
          <a:prstGeom prst="rect">
            <a:avLst/>
          </a:prstGeom>
          <a:noFill/>
          <a:ln w="9525">
            <a:noFill/>
            <a:miter lim="800000"/>
            <a:headEnd/>
            <a:tailEnd/>
          </a:ln>
          <a:effectLst/>
        </p:spPr>
      </p:pic>
      <p:sp>
        <p:nvSpPr>
          <p:cNvPr id="63495" name="AutoShape 7"/>
          <p:cNvSpPr>
            <a:spLocks noChangeArrowheads="1"/>
          </p:cNvSpPr>
          <p:nvPr/>
        </p:nvSpPr>
        <p:spPr bwMode="auto">
          <a:xfrm>
            <a:off x="3635375" y="5661025"/>
            <a:ext cx="2160588" cy="576263"/>
          </a:xfrm>
          <a:prstGeom prst="notchedRightArrow">
            <a:avLst>
              <a:gd name="adj1" fmla="val 50000"/>
              <a:gd name="adj2" fmla="val 93733"/>
            </a:avLst>
          </a:prstGeom>
          <a:solidFill>
            <a:schemeClr val="accent1"/>
          </a:solidFill>
          <a:ln w="9525">
            <a:solidFill>
              <a:schemeClr val="tx1"/>
            </a:solidFill>
            <a:miter lim="800000"/>
            <a:headEnd/>
            <a:tailEnd/>
          </a:ln>
          <a:effectLst/>
        </p:spPr>
        <p:txBody>
          <a:bodyPr wrap="none" anchor="ctr"/>
          <a:lstStyle/>
          <a:p>
            <a:endParaRPr lang="hu-HU"/>
          </a:p>
        </p:txBody>
      </p:sp>
      <p:sp>
        <p:nvSpPr>
          <p:cNvPr id="63496" name="AutoShape 8"/>
          <p:cNvSpPr>
            <a:spLocks noChangeArrowheads="1"/>
          </p:cNvSpPr>
          <p:nvPr/>
        </p:nvSpPr>
        <p:spPr bwMode="auto">
          <a:xfrm>
            <a:off x="3203575" y="4005263"/>
            <a:ext cx="485775" cy="1728787"/>
          </a:xfrm>
          <a:prstGeom prst="downArrow">
            <a:avLst>
              <a:gd name="adj1" fmla="val 50000"/>
              <a:gd name="adj2" fmla="val 88971"/>
            </a:avLst>
          </a:prstGeom>
          <a:solidFill>
            <a:schemeClr val="accent1"/>
          </a:solidFill>
          <a:ln w="9525">
            <a:solidFill>
              <a:schemeClr val="tx1"/>
            </a:solidFill>
            <a:miter lim="800000"/>
            <a:headEnd/>
            <a:tailEnd/>
          </a:ln>
          <a:effectLst/>
        </p:spPr>
        <p:txBody>
          <a:bodyPr wrap="none" anchor="ctr"/>
          <a:lstStyle/>
          <a:p>
            <a:endParaRPr lang="hu-HU"/>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457200"/>
            <a:ext cx="9144000" cy="811213"/>
          </a:xfrm>
        </p:spPr>
        <p:txBody>
          <a:bodyPr/>
          <a:lstStyle/>
          <a:p>
            <a:pPr algn="ctr" eaLnBrk="1" hangingPunct="1"/>
            <a:r>
              <a:rPr lang="hu-HU" sz="2800" dirty="0"/>
              <a:t>A</a:t>
            </a:r>
            <a:r>
              <a:rPr lang="hu-HU" sz="2800" dirty="0" smtClean="0"/>
              <a:t> soknemzetiségű város</a:t>
            </a:r>
          </a:p>
        </p:txBody>
      </p:sp>
      <p:pic>
        <p:nvPicPr>
          <p:cNvPr id="8195" name="Picture 4" descr="Mohács térkép"/>
          <p:cNvPicPr>
            <a:picLocks noChangeAspect="1" noChangeArrowheads="1"/>
          </p:cNvPicPr>
          <p:nvPr/>
        </p:nvPicPr>
        <p:blipFill>
          <a:blip r:embed="rId2" cstate="print"/>
          <a:srcRect/>
          <a:stretch>
            <a:fillRect/>
          </a:stretch>
        </p:blipFill>
        <p:spPr bwMode="auto">
          <a:xfrm>
            <a:off x="827088" y="1211263"/>
            <a:ext cx="7416800" cy="564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68313" y="457200"/>
            <a:ext cx="2879725" cy="1100138"/>
          </a:xfrm>
        </p:spPr>
        <p:txBody>
          <a:bodyPr/>
          <a:lstStyle/>
          <a:p>
            <a:r>
              <a:rPr lang="hu-HU"/>
              <a:t>Mohács</a:t>
            </a:r>
          </a:p>
        </p:txBody>
      </p:sp>
      <p:pic>
        <p:nvPicPr>
          <p:cNvPr id="65539" name="Picture 3"/>
          <p:cNvPicPr>
            <a:picLocks noChangeAspect="1" noChangeArrowheads="1"/>
          </p:cNvPicPr>
          <p:nvPr/>
        </p:nvPicPr>
        <p:blipFill>
          <a:blip r:embed="rId2" cstate="print"/>
          <a:srcRect/>
          <a:stretch>
            <a:fillRect/>
          </a:stretch>
        </p:blipFill>
        <p:spPr bwMode="auto">
          <a:xfrm>
            <a:off x="4427538" y="1196975"/>
            <a:ext cx="4716462" cy="3030538"/>
          </a:xfrm>
          <a:prstGeom prst="rect">
            <a:avLst/>
          </a:prstGeom>
          <a:noFill/>
          <a:ln w="9525">
            <a:noFill/>
            <a:miter lim="800000"/>
            <a:headEnd/>
            <a:tailEnd/>
          </a:ln>
          <a:effectLst/>
        </p:spPr>
      </p:pic>
      <p:pic>
        <p:nvPicPr>
          <p:cNvPr id="65542" name="Picture 6"/>
          <p:cNvPicPr>
            <a:picLocks noChangeAspect="1" noChangeArrowheads="1"/>
          </p:cNvPicPr>
          <p:nvPr/>
        </p:nvPicPr>
        <p:blipFill>
          <a:blip r:embed="rId3" cstate="print"/>
          <a:srcRect/>
          <a:stretch>
            <a:fillRect/>
          </a:stretch>
        </p:blipFill>
        <p:spPr bwMode="auto">
          <a:xfrm>
            <a:off x="3419475" y="3933825"/>
            <a:ext cx="2987675" cy="2241550"/>
          </a:xfrm>
          <a:prstGeom prst="rect">
            <a:avLst/>
          </a:prstGeom>
          <a:noFill/>
          <a:ln w="9525">
            <a:noFill/>
            <a:miter lim="800000"/>
            <a:headEnd/>
            <a:tailEnd/>
          </a:ln>
          <a:effectLst/>
        </p:spPr>
      </p:pic>
      <p:pic>
        <p:nvPicPr>
          <p:cNvPr id="65544" name="Picture 8" descr="P1010006"/>
          <p:cNvPicPr>
            <a:picLocks noChangeAspect="1" noChangeArrowheads="1"/>
          </p:cNvPicPr>
          <p:nvPr/>
        </p:nvPicPr>
        <p:blipFill>
          <a:blip r:embed="rId4" cstate="print"/>
          <a:srcRect/>
          <a:stretch>
            <a:fillRect/>
          </a:stretch>
        </p:blipFill>
        <p:spPr bwMode="auto">
          <a:xfrm>
            <a:off x="6156325" y="4616450"/>
            <a:ext cx="2987675" cy="2241550"/>
          </a:xfrm>
          <a:prstGeom prst="rect">
            <a:avLst/>
          </a:prstGeom>
          <a:noFill/>
        </p:spPr>
      </p:pic>
      <p:pic>
        <p:nvPicPr>
          <p:cNvPr id="65546" name="Picture 10" descr="DSC01436"/>
          <p:cNvPicPr>
            <a:picLocks noChangeAspect="1" noChangeArrowheads="1"/>
          </p:cNvPicPr>
          <p:nvPr/>
        </p:nvPicPr>
        <p:blipFill>
          <a:blip r:embed="rId5" cstate="print"/>
          <a:srcRect/>
          <a:stretch>
            <a:fillRect/>
          </a:stretch>
        </p:blipFill>
        <p:spPr bwMode="auto">
          <a:xfrm>
            <a:off x="0" y="2205038"/>
            <a:ext cx="3778250" cy="2833687"/>
          </a:xfrm>
          <a:prstGeom prst="rect">
            <a:avLst/>
          </a:prstGeom>
          <a:noFill/>
        </p:spPr>
      </p:pic>
      <p:pic>
        <p:nvPicPr>
          <p:cNvPr id="65548" name="Picture 12" descr="P1010005"/>
          <p:cNvPicPr>
            <a:picLocks noChangeAspect="1" noChangeArrowheads="1"/>
          </p:cNvPicPr>
          <p:nvPr/>
        </p:nvPicPr>
        <p:blipFill>
          <a:blip r:embed="rId6" cstate="print"/>
          <a:srcRect/>
          <a:stretch>
            <a:fillRect/>
          </a:stretch>
        </p:blipFill>
        <p:spPr bwMode="auto">
          <a:xfrm>
            <a:off x="2700338" y="476250"/>
            <a:ext cx="3273425" cy="2454275"/>
          </a:xfrm>
          <a:prstGeom prst="rect">
            <a:avLst/>
          </a:prstGeom>
          <a:noFill/>
        </p:spPr>
      </p:pic>
      <p:pic>
        <p:nvPicPr>
          <p:cNvPr id="65549" name="Picture 13" descr="DSC01435"/>
          <p:cNvPicPr>
            <a:picLocks noChangeAspect="1" noChangeArrowheads="1"/>
          </p:cNvPicPr>
          <p:nvPr/>
        </p:nvPicPr>
        <p:blipFill>
          <a:blip r:embed="rId7" cstate="print"/>
          <a:srcRect/>
          <a:stretch>
            <a:fillRect/>
          </a:stretch>
        </p:blipFill>
        <p:spPr bwMode="auto">
          <a:xfrm>
            <a:off x="5076825" y="115888"/>
            <a:ext cx="1654175" cy="2205037"/>
          </a:xfrm>
          <a:prstGeom prst="rect">
            <a:avLst/>
          </a:prstGeom>
          <a:noFill/>
        </p:spPr>
      </p:pic>
      <p:pic>
        <p:nvPicPr>
          <p:cNvPr id="65551" name="Picture 15"/>
          <p:cNvPicPr>
            <a:picLocks noChangeAspect="1" noChangeArrowheads="1"/>
          </p:cNvPicPr>
          <p:nvPr/>
        </p:nvPicPr>
        <p:blipFill>
          <a:blip r:embed="rId8" cstate="print"/>
          <a:srcRect/>
          <a:stretch>
            <a:fillRect/>
          </a:stretch>
        </p:blipFill>
        <p:spPr bwMode="auto">
          <a:xfrm>
            <a:off x="755650" y="5149850"/>
            <a:ext cx="2051050" cy="1708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85720" y="1"/>
            <a:ext cx="7886680" cy="1196752"/>
          </a:xfrm>
        </p:spPr>
        <p:txBody>
          <a:bodyPr>
            <a:normAutofit/>
          </a:bodyPr>
          <a:lstStyle/>
          <a:p>
            <a:pPr algn="ctr" eaLnBrk="1" hangingPunct="1">
              <a:defRPr/>
            </a:pPr>
            <a:r>
              <a:rPr lang="hu-HU" sz="2400" dirty="0" smtClean="0"/>
              <a:t>Busójárás Mohácson – </a:t>
            </a:r>
            <a:br>
              <a:rPr lang="hu-HU" sz="2400" dirty="0" smtClean="0"/>
            </a:br>
            <a:r>
              <a:rPr lang="hu-HU" sz="2400" dirty="0" smtClean="0"/>
              <a:t>maszkos farsangvégi télűző </a:t>
            </a:r>
            <a:r>
              <a:rPr lang="hu-HU" sz="2400" dirty="0" smtClean="0"/>
              <a:t>népszokás</a:t>
            </a:r>
            <a:br>
              <a:rPr lang="hu-HU" sz="2400" dirty="0" smtClean="0"/>
            </a:br>
            <a:r>
              <a:rPr lang="hu-HU" sz="2400" dirty="0" smtClean="0"/>
              <a:t>„</a:t>
            </a:r>
            <a:r>
              <a:rPr lang="hu-HU" sz="2400" dirty="0" smtClean="0"/>
              <a:t>Az emberiség szellemi </a:t>
            </a:r>
            <a:r>
              <a:rPr lang="hu-HU" sz="2400" dirty="0" err="1" smtClean="0"/>
              <a:t>kulturálsi</a:t>
            </a:r>
            <a:r>
              <a:rPr lang="hu-HU" sz="2400" dirty="0" smtClean="0"/>
              <a:t> öröksége”</a:t>
            </a:r>
            <a:endParaRPr lang="hu-HU" sz="2400" dirty="0" smtClean="0"/>
          </a:p>
        </p:txBody>
      </p:sp>
      <p:pic>
        <p:nvPicPr>
          <p:cNvPr id="36867" name="Picture 4"/>
          <p:cNvPicPr>
            <a:picLocks noChangeAspect="1" noChangeArrowheads="1"/>
          </p:cNvPicPr>
          <p:nvPr/>
        </p:nvPicPr>
        <p:blipFill>
          <a:blip r:embed="rId2" cstate="print"/>
          <a:srcRect/>
          <a:stretch>
            <a:fillRect/>
          </a:stretch>
        </p:blipFill>
        <p:spPr bwMode="auto">
          <a:xfrm>
            <a:off x="0" y="1341438"/>
            <a:ext cx="3810000" cy="2857500"/>
          </a:xfrm>
          <a:prstGeom prst="rect">
            <a:avLst/>
          </a:prstGeom>
          <a:noFill/>
          <a:ln w="9525">
            <a:noFill/>
            <a:miter lim="800000"/>
            <a:headEnd/>
            <a:tailEnd/>
          </a:ln>
        </p:spPr>
      </p:pic>
      <p:pic>
        <p:nvPicPr>
          <p:cNvPr id="36868" name="Picture 5"/>
          <p:cNvPicPr>
            <a:picLocks noChangeAspect="1" noChangeArrowheads="1"/>
          </p:cNvPicPr>
          <p:nvPr/>
        </p:nvPicPr>
        <p:blipFill>
          <a:blip r:embed="rId3" cstate="print"/>
          <a:srcRect/>
          <a:stretch>
            <a:fillRect/>
          </a:stretch>
        </p:blipFill>
        <p:spPr bwMode="auto">
          <a:xfrm>
            <a:off x="5859463" y="1268413"/>
            <a:ext cx="3284537" cy="2128837"/>
          </a:xfrm>
          <a:prstGeom prst="rect">
            <a:avLst/>
          </a:prstGeom>
          <a:noFill/>
          <a:ln w="9525">
            <a:noFill/>
            <a:miter lim="800000"/>
            <a:headEnd/>
            <a:tailEnd/>
          </a:ln>
        </p:spPr>
      </p:pic>
      <p:pic>
        <p:nvPicPr>
          <p:cNvPr id="36869" name="Picture 6"/>
          <p:cNvPicPr>
            <a:picLocks noChangeAspect="1" noChangeArrowheads="1"/>
          </p:cNvPicPr>
          <p:nvPr/>
        </p:nvPicPr>
        <p:blipFill>
          <a:blip r:embed="rId4" cstate="print"/>
          <a:srcRect/>
          <a:stretch>
            <a:fillRect/>
          </a:stretch>
        </p:blipFill>
        <p:spPr bwMode="auto">
          <a:xfrm>
            <a:off x="5334000" y="4000500"/>
            <a:ext cx="3810000" cy="2857500"/>
          </a:xfrm>
          <a:prstGeom prst="rect">
            <a:avLst/>
          </a:prstGeom>
          <a:noFill/>
          <a:ln w="9525">
            <a:noFill/>
            <a:miter lim="800000"/>
            <a:headEnd/>
            <a:tailEnd/>
          </a:ln>
        </p:spPr>
      </p:pic>
      <p:pic>
        <p:nvPicPr>
          <p:cNvPr id="36870" name="Picture 7"/>
          <p:cNvPicPr>
            <a:picLocks noChangeAspect="1" noChangeArrowheads="1"/>
          </p:cNvPicPr>
          <p:nvPr/>
        </p:nvPicPr>
        <p:blipFill>
          <a:blip r:embed="rId5" cstate="print"/>
          <a:srcRect/>
          <a:stretch>
            <a:fillRect/>
          </a:stretch>
        </p:blipFill>
        <p:spPr bwMode="auto">
          <a:xfrm>
            <a:off x="0" y="4365625"/>
            <a:ext cx="2903538" cy="2109788"/>
          </a:xfrm>
          <a:prstGeom prst="rect">
            <a:avLst/>
          </a:prstGeom>
          <a:noFill/>
          <a:ln w="9525">
            <a:noFill/>
            <a:miter lim="800000"/>
            <a:headEnd/>
            <a:tailEnd/>
          </a:ln>
        </p:spPr>
      </p:pic>
      <p:pic>
        <p:nvPicPr>
          <p:cNvPr id="36871" name="Picture 8"/>
          <p:cNvPicPr>
            <a:picLocks noChangeAspect="1" noChangeArrowheads="1"/>
          </p:cNvPicPr>
          <p:nvPr/>
        </p:nvPicPr>
        <p:blipFill>
          <a:blip r:embed="rId6" cstate="print"/>
          <a:srcRect/>
          <a:stretch>
            <a:fillRect/>
          </a:stretch>
        </p:blipFill>
        <p:spPr bwMode="auto">
          <a:xfrm>
            <a:off x="2700338" y="4476750"/>
            <a:ext cx="3238500" cy="2381250"/>
          </a:xfrm>
          <a:prstGeom prst="rect">
            <a:avLst/>
          </a:prstGeom>
          <a:noFill/>
          <a:ln w="9525">
            <a:noFill/>
            <a:miter lim="800000"/>
            <a:headEnd/>
            <a:tailEnd/>
          </a:ln>
        </p:spPr>
      </p:pic>
      <p:pic>
        <p:nvPicPr>
          <p:cNvPr id="36872" name="Picture 9"/>
          <p:cNvPicPr>
            <a:picLocks noChangeAspect="1" noChangeArrowheads="1"/>
          </p:cNvPicPr>
          <p:nvPr/>
        </p:nvPicPr>
        <p:blipFill>
          <a:blip r:embed="rId7" cstate="print"/>
          <a:srcRect/>
          <a:stretch>
            <a:fillRect/>
          </a:stretch>
        </p:blipFill>
        <p:spPr bwMode="auto">
          <a:xfrm>
            <a:off x="4090988" y="3071813"/>
            <a:ext cx="962025" cy="714375"/>
          </a:xfrm>
          <a:prstGeom prst="rect">
            <a:avLst/>
          </a:prstGeom>
          <a:noFill/>
          <a:ln w="9525">
            <a:noFill/>
            <a:miter lim="800000"/>
            <a:headEnd/>
            <a:tailEnd/>
          </a:ln>
        </p:spPr>
      </p:pic>
      <p:pic>
        <p:nvPicPr>
          <p:cNvPr id="36873" name="Picture 10"/>
          <p:cNvPicPr>
            <a:picLocks noChangeAspect="1" noChangeArrowheads="1"/>
          </p:cNvPicPr>
          <p:nvPr/>
        </p:nvPicPr>
        <p:blipFill>
          <a:blip r:embed="rId8" cstate="print"/>
          <a:srcRect/>
          <a:stretch>
            <a:fillRect/>
          </a:stretch>
        </p:blipFill>
        <p:spPr bwMode="auto">
          <a:xfrm>
            <a:off x="3276600" y="1700213"/>
            <a:ext cx="2984500" cy="221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60648"/>
            <a:ext cx="7571184" cy="1368152"/>
          </a:xfrm>
        </p:spPr>
        <p:txBody>
          <a:bodyPr>
            <a:noAutofit/>
          </a:bodyPr>
          <a:lstStyle/>
          <a:p>
            <a:pPr algn="ctr"/>
            <a:r>
              <a:rPr lang="hu-HU" sz="3200" dirty="0" smtClean="0"/>
              <a:t>A kulturális együttműködés, csere és párbeszéd  „nyeresége”</a:t>
            </a:r>
            <a:endParaRPr lang="hu-HU" sz="3200" dirty="0"/>
          </a:p>
        </p:txBody>
      </p:sp>
      <p:sp>
        <p:nvSpPr>
          <p:cNvPr id="3" name="Tartalom helye 2"/>
          <p:cNvSpPr>
            <a:spLocks noGrp="1"/>
          </p:cNvSpPr>
          <p:nvPr>
            <p:ph idx="1"/>
          </p:nvPr>
        </p:nvSpPr>
        <p:spPr>
          <a:xfrm>
            <a:off x="0" y="1772816"/>
            <a:ext cx="8100392" cy="4896544"/>
          </a:xfrm>
        </p:spPr>
        <p:txBody>
          <a:bodyPr>
            <a:normAutofit fontScale="92500" lnSpcReduction="10000"/>
          </a:bodyPr>
          <a:lstStyle/>
          <a:p>
            <a:pPr>
              <a:lnSpc>
                <a:spcPct val="110000"/>
              </a:lnSpc>
            </a:pPr>
            <a:r>
              <a:rPr lang="hu-HU" sz="2000" dirty="0" smtClean="0">
                <a:cs typeface="Times New Roman" pitchFamily="18" charset="0"/>
              </a:rPr>
              <a:t>Az egyes régiók kulturális központjai tartalomfejlesztési centrumok is </a:t>
            </a:r>
          </a:p>
          <a:p>
            <a:pPr>
              <a:lnSpc>
                <a:spcPct val="110000"/>
              </a:lnSpc>
              <a:buFontTx/>
              <a:buNone/>
            </a:pPr>
            <a:r>
              <a:rPr lang="hu-HU" sz="2000" dirty="0" smtClean="0">
                <a:cs typeface="Times New Roman" pitchFamily="18" charset="0"/>
              </a:rPr>
              <a:t>	(továbbképzési, módszertani műhelyek, </a:t>
            </a:r>
            <a:r>
              <a:rPr lang="hu-HU" sz="2000" dirty="0" smtClean="0"/>
              <a:t>közművelődési kutatóhelyek,</a:t>
            </a:r>
            <a:r>
              <a:rPr lang="hu-HU" sz="2000" dirty="0" smtClean="0">
                <a:cs typeface="Times New Roman" pitchFamily="18" charset="0"/>
              </a:rPr>
              <a:t> minta projektek, pilot projektek, ötletek, példák, tapasztalatok cseréje)</a:t>
            </a:r>
          </a:p>
          <a:p>
            <a:pPr>
              <a:lnSpc>
                <a:spcPct val="110000"/>
              </a:lnSpc>
            </a:pPr>
            <a:r>
              <a:rPr lang="hu-HU" sz="2000" dirty="0" smtClean="0"/>
              <a:t>Közös, új típusú intézmények, szervezetek, </a:t>
            </a:r>
            <a:r>
              <a:rPr lang="hu-HU" sz="2000" b="1" dirty="0" smtClean="0"/>
              <a:t>hálózatok</a:t>
            </a:r>
            <a:r>
              <a:rPr lang="hu-HU" sz="2000" b="1" dirty="0" smtClean="0">
                <a:cs typeface="Times New Roman" pitchFamily="18" charset="0"/>
              </a:rPr>
              <a:t> kialakítása </a:t>
            </a:r>
          </a:p>
          <a:p>
            <a:pPr>
              <a:lnSpc>
                <a:spcPct val="110000"/>
              </a:lnSpc>
            </a:pPr>
            <a:r>
              <a:rPr lang="hu-HU" sz="2000" dirty="0" smtClean="0"/>
              <a:t>Közös információs adatbázis</a:t>
            </a:r>
          </a:p>
          <a:p>
            <a:pPr>
              <a:lnSpc>
                <a:spcPct val="110000"/>
              </a:lnSpc>
            </a:pPr>
            <a:r>
              <a:rPr lang="hu-HU" sz="2000" dirty="0" smtClean="0"/>
              <a:t>Közös termékek, szolgáltatások regionális szintű piaci bevezetése</a:t>
            </a:r>
          </a:p>
          <a:p>
            <a:pPr>
              <a:lnSpc>
                <a:spcPct val="110000"/>
              </a:lnSpc>
            </a:pPr>
            <a:r>
              <a:rPr lang="hu-HU" sz="2000" dirty="0" smtClean="0"/>
              <a:t>Közös rendezvények (fesztiválok, konferenciák, stb.)</a:t>
            </a:r>
          </a:p>
          <a:p>
            <a:pPr>
              <a:lnSpc>
                <a:spcPct val="110000"/>
              </a:lnSpc>
            </a:pPr>
            <a:r>
              <a:rPr lang="hu-HU" sz="2000" dirty="0" smtClean="0">
                <a:cs typeface="Times New Roman" pitchFamily="18" charset="0"/>
              </a:rPr>
              <a:t>Kulturális ipar  : </a:t>
            </a:r>
          </a:p>
          <a:p>
            <a:pPr lvl="1">
              <a:lnSpc>
                <a:spcPct val="110000"/>
              </a:lnSpc>
              <a:buFont typeface="Courier New" pitchFamily="49" charset="0"/>
              <a:buChar char="o"/>
            </a:pPr>
            <a:r>
              <a:rPr lang="hu-HU" sz="1800" dirty="0" smtClean="0">
                <a:cs typeface="Times New Roman" pitchFamily="18" charset="0"/>
              </a:rPr>
              <a:t>Média,  design, </a:t>
            </a:r>
          </a:p>
          <a:p>
            <a:pPr lvl="1">
              <a:lnSpc>
                <a:spcPct val="110000"/>
              </a:lnSpc>
              <a:buFont typeface="Courier New" pitchFamily="49" charset="0"/>
              <a:buChar char="o"/>
            </a:pPr>
            <a:r>
              <a:rPr lang="hu-HU" sz="1800" dirty="0" smtClean="0">
                <a:cs typeface="Times New Roman" pitchFamily="18" charset="0"/>
              </a:rPr>
              <a:t>Kiadói tevékenység</a:t>
            </a:r>
            <a:r>
              <a:rPr lang="hu-HU" sz="1800" dirty="0" smtClean="0"/>
              <a:t> (dokumentumok, kiadványok)</a:t>
            </a:r>
          </a:p>
          <a:p>
            <a:pPr>
              <a:lnSpc>
                <a:spcPct val="110000"/>
              </a:lnSpc>
            </a:pPr>
            <a:r>
              <a:rPr lang="hu-HU" sz="2000" dirty="0" smtClean="0">
                <a:cs typeface="Times New Roman" pitchFamily="18" charset="0"/>
              </a:rPr>
              <a:t>Felnőttoktatás diverzifikálása</a:t>
            </a:r>
          </a:p>
          <a:p>
            <a:pPr>
              <a:lnSpc>
                <a:spcPct val="110000"/>
              </a:lnSpc>
            </a:pPr>
            <a:r>
              <a:rPr lang="hu-HU" sz="2000" dirty="0" smtClean="0">
                <a:cs typeface="Times New Roman" pitchFamily="18" charset="0"/>
              </a:rPr>
              <a:t>Szociokulturális szempontú kultúraközvetítés</a:t>
            </a:r>
          </a:p>
          <a:p>
            <a:endParaRPr lang="hu-HU"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églalap 3"/>
          <p:cNvSpPr/>
          <p:nvPr/>
        </p:nvSpPr>
        <p:spPr>
          <a:xfrm>
            <a:off x="285720" y="214291"/>
            <a:ext cx="6572280" cy="1754326"/>
          </a:xfrm>
          <a:prstGeom prst="rect">
            <a:avLst/>
          </a:prstGeom>
        </p:spPr>
        <p:txBody>
          <a:bodyPr wrap="square">
            <a:spAutoFit/>
          </a:bodyPr>
          <a:lstStyle/>
          <a:p>
            <a:pPr marL="514350" indent="-514350">
              <a:buFont typeface="+mj-lt"/>
              <a:buAutoNum type="arabicPeriod"/>
            </a:pPr>
            <a:r>
              <a:rPr lang="hu-HU" dirty="0" smtClean="0">
                <a:solidFill>
                  <a:schemeClr val="bg1"/>
                </a:solidFill>
              </a:rPr>
              <a:t>Az örökség közösségi védelme</a:t>
            </a:r>
          </a:p>
          <a:p>
            <a:pPr marL="514350" indent="-514350">
              <a:buFont typeface="+mj-lt"/>
              <a:buAutoNum type="arabicPeriod"/>
            </a:pPr>
            <a:r>
              <a:rPr lang="hu-HU" dirty="0" smtClean="0">
                <a:solidFill>
                  <a:schemeClr val="bg1"/>
                </a:solidFill>
              </a:rPr>
              <a:t>A „kulturális örökség”  a tudományos és politikai diskurzusokban</a:t>
            </a:r>
          </a:p>
          <a:p>
            <a:pPr marL="514350" indent="-514350">
              <a:buFont typeface="+mj-lt"/>
              <a:buAutoNum type="arabicPeriod"/>
            </a:pPr>
            <a:r>
              <a:rPr lang="hu-HU" dirty="0" smtClean="0">
                <a:solidFill>
                  <a:schemeClr val="bg1"/>
                </a:solidFill>
              </a:rPr>
              <a:t>Hazai lépések</a:t>
            </a:r>
          </a:p>
          <a:p>
            <a:pPr marL="514350" indent="-514350">
              <a:buFont typeface="+mj-lt"/>
              <a:buAutoNum type="arabicPeriod"/>
            </a:pPr>
            <a:r>
              <a:rPr lang="hu-HU" dirty="0" smtClean="0">
                <a:solidFill>
                  <a:schemeClr val="bg1"/>
                </a:solidFill>
              </a:rPr>
              <a:t>A kultúra-, és örökségkutatás lehetőségei</a:t>
            </a:r>
          </a:p>
          <a:p>
            <a:pPr marL="514350" indent="-514350">
              <a:buFont typeface="+mj-lt"/>
              <a:buAutoNum type="arabicPeriod"/>
            </a:pPr>
            <a:r>
              <a:rPr lang="hu-HU" dirty="0" smtClean="0">
                <a:solidFill>
                  <a:schemeClr val="bg1"/>
                </a:solidFill>
              </a:rPr>
              <a:t>Az örökség szerepe a térség fejlődésében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57200"/>
            <a:ext cx="8229600" cy="542908"/>
          </a:xfrm>
        </p:spPr>
        <p:txBody>
          <a:bodyPr>
            <a:normAutofit fontScale="90000"/>
          </a:bodyPr>
          <a:lstStyle/>
          <a:p>
            <a:r>
              <a:rPr lang="hu-HU" dirty="0" smtClean="0"/>
              <a:t>Hatások:</a:t>
            </a:r>
            <a:endParaRPr lang="hu-HU" dirty="0"/>
          </a:p>
        </p:txBody>
      </p:sp>
      <p:sp>
        <p:nvSpPr>
          <p:cNvPr id="6" name="Tartalom helye 5"/>
          <p:cNvSpPr>
            <a:spLocks noGrp="1"/>
          </p:cNvSpPr>
          <p:nvPr>
            <p:ph idx="1"/>
          </p:nvPr>
        </p:nvSpPr>
        <p:spPr>
          <a:xfrm>
            <a:off x="0" y="142852"/>
            <a:ext cx="5076056" cy="6572296"/>
          </a:xfrm>
        </p:spPr>
        <p:txBody>
          <a:bodyPr/>
          <a:lstStyle/>
          <a:p>
            <a:pPr>
              <a:buFont typeface="Wingdings" pitchFamily="2" charset="2"/>
              <a:buChar char="ü"/>
            </a:pPr>
            <a:r>
              <a:rPr lang="hu-HU" sz="2000" dirty="0" err="1" smtClean="0"/>
              <a:t>Városrehabilitáció</a:t>
            </a:r>
            <a:r>
              <a:rPr lang="hu-HU" sz="2000" dirty="0" smtClean="0"/>
              <a:t>:</a:t>
            </a:r>
            <a:r>
              <a:rPr lang="hu-HU" sz="2000" dirty="0">
                <a:solidFill>
                  <a:schemeClr val="tx1"/>
                </a:solidFill>
                <a:latin typeface="+mn-lt"/>
                <a:ea typeface="+mn-ea"/>
                <a:cs typeface="+mn-cs"/>
              </a:rPr>
              <a:t> közvilágítás kiépítése, </a:t>
            </a:r>
            <a:r>
              <a:rPr lang="hu-HU" sz="2000" dirty="0" smtClean="0"/>
              <a:t>szolgáltatások</a:t>
            </a:r>
            <a:r>
              <a:rPr lang="hu-HU" sz="2000" dirty="0" smtClean="0">
                <a:solidFill>
                  <a:schemeClr val="tx1"/>
                </a:solidFill>
                <a:latin typeface="+mn-lt"/>
                <a:ea typeface="+mn-ea"/>
                <a:cs typeface="+mn-cs"/>
              </a:rPr>
              <a:t> bővítése (vendéglátás, szálláshely), </a:t>
            </a:r>
            <a:r>
              <a:rPr lang="hu-HU" sz="2000" dirty="0">
                <a:solidFill>
                  <a:schemeClr val="tx1"/>
                </a:solidFill>
                <a:latin typeface="+mn-lt"/>
                <a:ea typeface="+mn-ea"/>
                <a:cs typeface="+mn-cs"/>
              </a:rPr>
              <a:t>új </a:t>
            </a:r>
            <a:r>
              <a:rPr lang="cs-CZ" sz="2000" dirty="0">
                <a:solidFill>
                  <a:schemeClr val="tx1"/>
                </a:solidFill>
                <a:latin typeface="+mn-lt"/>
                <a:ea typeface="+mn-ea"/>
                <a:cs typeface="+mn-cs"/>
              </a:rPr>
              <a:t>parkolóhelyek</a:t>
            </a:r>
            <a:r>
              <a:rPr lang="hu-HU" sz="2000" dirty="0">
                <a:solidFill>
                  <a:schemeClr val="tx1"/>
                </a:solidFill>
                <a:latin typeface="+mn-lt"/>
                <a:ea typeface="+mn-ea"/>
                <a:cs typeface="+mn-cs"/>
              </a:rPr>
              <a:t> </a:t>
            </a:r>
            <a:r>
              <a:rPr lang="hu-HU" sz="2000" dirty="0" smtClean="0">
                <a:solidFill>
                  <a:schemeClr val="tx1"/>
                </a:solidFill>
                <a:latin typeface="+mn-lt"/>
                <a:ea typeface="+mn-ea"/>
                <a:cs typeface="+mn-cs"/>
              </a:rPr>
              <a:t>kialakítása, </a:t>
            </a:r>
            <a:r>
              <a:rPr lang="hu-HU" sz="2000" dirty="0">
                <a:solidFill>
                  <a:schemeClr val="tx1"/>
                </a:solidFill>
                <a:latin typeface="+mn-lt"/>
                <a:ea typeface="+mn-ea"/>
                <a:cs typeface="+mn-cs"/>
              </a:rPr>
              <a:t>közösségi </a:t>
            </a:r>
            <a:r>
              <a:rPr lang="hu-HU" sz="2000" dirty="0" smtClean="0">
                <a:solidFill>
                  <a:schemeClr val="tx1"/>
                </a:solidFill>
                <a:latin typeface="+mn-lt"/>
                <a:ea typeface="+mn-ea"/>
                <a:cs typeface="+mn-cs"/>
              </a:rPr>
              <a:t>terek fejlesztése, bővülő helyszínek, új terek, térburkolatok, Duna-part rehabilitációja</a:t>
            </a:r>
          </a:p>
          <a:p>
            <a:pPr>
              <a:buFont typeface="Wingdings" pitchFamily="2" charset="2"/>
              <a:buChar char="ü"/>
            </a:pPr>
            <a:r>
              <a:rPr lang="hu-HU" sz="2000" dirty="0" smtClean="0">
                <a:solidFill>
                  <a:schemeClr val="tx1"/>
                </a:solidFill>
                <a:latin typeface="+mn-lt"/>
                <a:ea typeface="+mn-ea"/>
                <a:cs typeface="+mn-cs"/>
              </a:rPr>
              <a:t>Korszerű múzeum kiépítése</a:t>
            </a:r>
            <a:endParaRPr lang="hu-HU" sz="2000" dirty="0" smtClean="0"/>
          </a:p>
          <a:p>
            <a:pPr>
              <a:buFont typeface="Wingdings" pitchFamily="2" charset="2"/>
              <a:buChar char="ü"/>
            </a:pPr>
            <a:r>
              <a:rPr lang="hu-HU" sz="2000" dirty="0" smtClean="0"/>
              <a:t>Iskolai oktatás bevetése</a:t>
            </a:r>
          </a:p>
          <a:p>
            <a:pPr>
              <a:buFont typeface="Wingdings" pitchFamily="2" charset="2"/>
              <a:buChar char="ü"/>
            </a:pPr>
            <a:r>
              <a:rPr lang="hu-HU" sz="2000" dirty="0" smtClean="0"/>
              <a:t>Bemutató műhelyek támogatása</a:t>
            </a:r>
          </a:p>
          <a:p>
            <a:pPr>
              <a:buFont typeface="Wingdings" pitchFamily="2" charset="2"/>
              <a:buChar char="ü"/>
            </a:pPr>
            <a:r>
              <a:rPr lang="hu-HU" sz="2000" dirty="0" smtClean="0"/>
              <a:t>Felszerelések pótlása</a:t>
            </a:r>
          </a:p>
          <a:p>
            <a:pPr>
              <a:buFont typeface="Wingdings" pitchFamily="2" charset="2"/>
              <a:buChar char="ü"/>
            </a:pPr>
            <a:r>
              <a:rPr lang="hu-HU" sz="2000" dirty="0" smtClean="0"/>
              <a:t>Helyi elismerések formáinak kialakítása</a:t>
            </a:r>
          </a:p>
          <a:p>
            <a:pPr algn="ctr">
              <a:buNone/>
            </a:pPr>
            <a:r>
              <a:rPr lang="hu-HU" sz="2000" dirty="0"/>
              <a:t>	</a:t>
            </a:r>
            <a:r>
              <a:rPr lang="hu-HU" sz="2000" b="1" dirty="0" smtClean="0"/>
              <a:t>Kölcsönhatások:</a:t>
            </a:r>
          </a:p>
          <a:p>
            <a:pPr>
              <a:buFont typeface="Wingdings" pitchFamily="2" charset="2"/>
              <a:buChar char="ü"/>
            </a:pPr>
            <a:r>
              <a:rPr lang="hu-HU" sz="2000" dirty="0" smtClean="0"/>
              <a:t>Autópálya, kikötőfejlesztés, ipari park, (híd?)</a:t>
            </a:r>
          </a:p>
          <a:p>
            <a:pPr>
              <a:buFont typeface="Wingdings" pitchFamily="2" charset="2"/>
              <a:buChar char="ü"/>
            </a:pPr>
            <a:r>
              <a:rPr lang="hu-HU" sz="2000" dirty="0" smtClean="0"/>
              <a:t>Történelmi Emlékpark, patakmalom, borút, …. uszoda</a:t>
            </a:r>
          </a:p>
          <a:p>
            <a:pPr>
              <a:buFont typeface="Wingdings" pitchFamily="2" charset="2"/>
              <a:buChar char="ü"/>
            </a:pPr>
            <a:r>
              <a:rPr lang="hu-HU" sz="2000" dirty="0" smtClean="0"/>
              <a:t>Térségi hálózatok, …</a:t>
            </a:r>
          </a:p>
          <a:p>
            <a:endParaRPr lang="hu-HU" sz="2400" dirty="0"/>
          </a:p>
        </p:txBody>
      </p:sp>
      <p:pic>
        <p:nvPicPr>
          <p:cNvPr id="148485" name="Picture 5"/>
          <p:cNvPicPr>
            <a:picLocks noChangeAspect="1" noChangeArrowheads="1"/>
          </p:cNvPicPr>
          <p:nvPr/>
        </p:nvPicPr>
        <p:blipFill>
          <a:blip r:embed="rId2" cstate="print"/>
          <a:srcRect/>
          <a:stretch>
            <a:fillRect/>
          </a:stretch>
        </p:blipFill>
        <p:spPr bwMode="auto">
          <a:xfrm>
            <a:off x="5905504" y="4550572"/>
            <a:ext cx="3238496" cy="2307428"/>
          </a:xfrm>
          <a:prstGeom prst="rect">
            <a:avLst/>
          </a:prstGeom>
          <a:noFill/>
          <a:ln w="9525">
            <a:noFill/>
            <a:miter lim="800000"/>
            <a:headEnd/>
            <a:tailEnd/>
          </a:ln>
          <a:effectLst/>
        </p:spPr>
      </p:pic>
      <p:pic>
        <p:nvPicPr>
          <p:cNvPr id="148486" name="Picture 6"/>
          <p:cNvPicPr>
            <a:picLocks noChangeAspect="1" noChangeArrowheads="1"/>
          </p:cNvPicPr>
          <p:nvPr/>
        </p:nvPicPr>
        <p:blipFill>
          <a:blip r:embed="rId3" cstate="print"/>
          <a:srcRect/>
          <a:stretch>
            <a:fillRect/>
          </a:stretch>
        </p:blipFill>
        <p:spPr bwMode="auto">
          <a:xfrm>
            <a:off x="6381752" y="2420888"/>
            <a:ext cx="2762248" cy="2071686"/>
          </a:xfrm>
          <a:prstGeom prst="rect">
            <a:avLst/>
          </a:prstGeom>
          <a:noFill/>
          <a:ln w="9525">
            <a:noFill/>
            <a:miter lim="800000"/>
            <a:headEnd/>
            <a:tailEnd/>
          </a:ln>
          <a:effectLst/>
        </p:spPr>
      </p:pic>
      <p:pic>
        <p:nvPicPr>
          <p:cNvPr id="148487" name="Picture 7"/>
          <p:cNvPicPr>
            <a:picLocks noChangeAspect="1" noChangeArrowheads="1"/>
          </p:cNvPicPr>
          <p:nvPr/>
        </p:nvPicPr>
        <p:blipFill>
          <a:blip r:embed="rId4" cstate="print"/>
          <a:srcRect/>
          <a:stretch>
            <a:fillRect/>
          </a:stretch>
        </p:blipFill>
        <p:spPr bwMode="auto">
          <a:xfrm>
            <a:off x="5076056" y="0"/>
            <a:ext cx="2466975" cy="1847850"/>
          </a:xfrm>
          <a:prstGeom prst="rect">
            <a:avLst/>
          </a:prstGeom>
          <a:noFill/>
          <a:ln w="9525">
            <a:noFill/>
            <a:miter lim="800000"/>
            <a:headEnd/>
            <a:tailEnd/>
          </a:ln>
          <a:effectLst/>
        </p:spPr>
      </p:pic>
      <p:pic>
        <p:nvPicPr>
          <p:cNvPr id="148488" name="Picture 8"/>
          <p:cNvPicPr>
            <a:picLocks noChangeAspect="1" noChangeArrowheads="1"/>
          </p:cNvPicPr>
          <p:nvPr/>
        </p:nvPicPr>
        <p:blipFill>
          <a:blip r:embed="rId5" cstate="print"/>
          <a:srcRect/>
          <a:stretch>
            <a:fillRect/>
          </a:stretch>
        </p:blipFill>
        <p:spPr bwMode="auto">
          <a:xfrm>
            <a:off x="4572000" y="2060848"/>
            <a:ext cx="1928794" cy="1446596"/>
          </a:xfrm>
          <a:prstGeom prst="rect">
            <a:avLst/>
          </a:prstGeom>
          <a:noFill/>
          <a:ln w="9525">
            <a:noFill/>
            <a:miter lim="800000"/>
            <a:headEnd/>
            <a:tailEnd/>
          </a:ln>
          <a:effectLst/>
        </p:spPr>
      </p:pic>
      <p:pic>
        <p:nvPicPr>
          <p:cNvPr id="148489" name="Picture 9"/>
          <p:cNvPicPr>
            <a:picLocks noChangeAspect="1" noChangeArrowheads="1"/>
          </p:cNvPicPr>
          <p:nvPr/>
        </p:nvPicPr>
        <p:blipFill>
          <a:blip r:embed="rId6" cstate="print"/>
          <a:srcRect/>
          <a:stretch>
            <a:fillRect/>
          </a:stretch>
        </p:blipFill>
        <p:spPr bwMode="auto">
          <a:xfrm>
            <a:off x="7147525" y="476672"/>
            <a:ext cx="1996475" cy="1495429"/>
          </a:xfrm>
          <a:prstGeom prst="rect">
            <a:avLst/>
          </a:prstGeom>
          <a:noFill/>
          <a:ln w="9525">
            <a:noFill/>
            <a:miter lim="800000"/>
            <a:headEnd/>
            <a:tailEnd/>
          </a:ln>
          <a:effectLst/>
        </p:spPr>
      </p:pic>
      <p:pic>
        <p:nvPicPr>
          <p:cNvPr id="148490" name="Picture 10"/>
          <p:cNvPicPr>
            <a:picLocks noChangeAspect="1" noChangeArrowheads="1"/>
          </p:cNvPicPr>
          <p:nvPr/>
        </p:nvPicPr>
        <p:blipFill>
          <a:blip r:embed="rId7" cstate="print"/>
          <a:srcRect/>
          <a:stretch>
            <a:fillRect/>
          </a:stretch>
        </p:blipFill>
        <p:spPr bwMode="auto">
          <a:xfrm>
            <a:off x="5220072" y="3645024"/>
            <a:ext cx="1356030" cy="20193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28600"/>
            <a:ext cx="4211960" cy="2264296"/>
          </a:xfrm>
          <a:solidFill>
            <a:schemeClr val="accent2"/>
          </a:solidFill>
        </p:spPr>
        <p:txBody>
          <a:bodyPr>
            <a:noAutofit/>
          </a:bodyPr>
          <a:lstStyle/>
          <a:p>
            <a:pPr algn="ctr">
              <a:defRPr/>
            </a:pPr>
            <a:r>
              <a:rPr lang="hu-HU" sz="4000" dirty="0" smtClean="0"/>
              <a:t>Köszönöm megtisztelő figyelmüket!</a:t>
            </a:r>
            <a:endParaRPr lang="hu-HU" sz="40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1683" name="Picture 3" descr="F:\Mentés\Documents and Settings\root\Dokumentumok\PMH\Pélmonostori tájház\DSC04565.JPG"/>
          <p:cNvPicPr>
            <a:picLocks noChangeAspect="1" noChangeArrowheads="1"/>
          </p:cNvPicPr>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sp>
        <p:nvSpPr>
          <p:cNvPr id="5" name="Téglalap 4"/>
          <p:cNvSpPr/>
          <p:nvPr/>
        </p:nvSpPr>
        <p:spPr>
          <a:xfrm>
            <a:off x="179512" y="2780928"/>
            <a:ext cx="3816424" cy="430887"/>
          </a:xfrm>
          <a:prstGeom prst="rect">
            <a:avLst/>
          </a:prstGeom>
        </p:spPr>
        <p:txBody>
          <a:bodyPr wrap="square">
            <a:spAutoFit/>
          </a:bodyPr>
          <a:lstStyle/>
          <a:p>
            <a:r>
              <a:rPr lang="hu-HU" sz="2200" dirty="0" err="1" smtClean="0"/>
              <a:t>minorics.tunde</a:t>
            </a:r>
            <a:r>
              <a:rPr lang="hu-HU" sz="2200" dirty="0" smtClean="0"/>
              <a:t>@</a:t>
            </a:r>
            <a:r>
              <a:rPr lang="hu-HU" sz="2200" dirty="0" err="1" smtClean="0"/>
              <a:t>feek.pte.hu</a:t>
            </a:r>
            <a:endParaRPr lang="hu-HU" sz="2200" dirty="0"/>
          </a:p>
        </p:txBody>
      </p:sp>
      <p:pic>
        <p:nvPicPr>
          <p:cNvPr id="7" name="Picture 8" descr="DSC07688"/>
          <p:cNvPicPr>
            <a:picLocks noGrp="1" noChangeAspect="1" noChangeArrowheads="1"/>
          </p:cNvPicPr>
          <p:nvPr>
            <p:ph idx="1"/>
          </p:nvPr>
        </p:nvPicPr>
        <p:blipFill>
          <a:blip r:embed="rId3" cstate="print"/>
          <a:srcRect/>
          <a:stretch>
            <a:fillRect/>
          </a:stretch>
        </p:blipFill>
        <p:spPr bwMode="auto">
          <a:xfrm>
            <a:off x="0" y="3320988"/>
            <a:ext cx="4716016" cy="3537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25602" name="Picture 2" descr="http://www.hirado.hu/Hirek/2009/09/%7E/media/News/Hirado/Hirek/2009/09/17/15/image002.jpg.ashx"/>
          <p:cNvPicPr>
            <a:picLocks noChangeAspect="1" noChangeArrowheads="1"/>
          </p:cNvPicPr>
          <p:nvPr/>
        </p:nvPicPr>
        <p:blipFill>
          <a:blip r:embed="rId2" cstate="print"/>
          <a:srcRect/>
          <a:stretch>
            <a:fillRect/>
          </a:stretch>
        </p:blipFill>
        <p:spPr bwMode="auto">
          <a:xfrm>
            <a:off x="0" y="1400074"/>
            <a:ext cx="9144000" cy="5457926"/>
          </a:xfrm>
          <a:prstGeom prst="rect">
            <a:avLst/>
          </a:prstGeom>
          <a:noFill/>
        </p:spPr>
      </p:pic>
      <p:pic>
        <p:nvPicPr>
          <p:cNvPr id="5" name="Picture 2" descr="http://www.oee.hu/upload/html/2012-07/muradrava1.jpg"/>
          <p:cNvPicPr>
            <a:picLocks noChangeAspect="1" noChangeArrowheads="1"/>
          </p:cNvPicPr>
          <p:nvPr/>
        </p:nvPicPr>
        <p:blipFill>
          <a:blip r:embed="rId3" cstate="print"/>
          <a:srcRect/>
          <a:stretch>
            <a:fillRect/>
          </a:stretch>
        </p:blipFill>
        <p:spPr bwMode="auto">
          <a:xfrm>
            <a:off x="6300192" y="1"/>
            <a:ext cx="2843808" cy="2132856"/>
          </a:xfrm>
          <a:prstGeom prst="rect">
            <a:avLst/>
          </a:prstGeom>
          <a:noFill/>
        </p:spPr>
      </p:pic>
      <p:pic>
        <p:nvPicPr>
          <p:cNvPr id="6" name="Picture 6" descr="http://www.nepszava.hu/image/?id=421549&amp;ext=jpg&amp;th=inline_main"/>
          <p:cNvPicPr>
            <a:picLocks noChangeAspect="1" noChangeArrowheads="1"/>
          </p:cNvPicPr>
          <p:nvPr/>
        </p:nvPicPr>
        <p:blipFill>
          <a:blip r:embed="rId4" cstate="print"/>
          <a:srcRect/>
          <a:stretch>
            <a:fillRect/>
          </a:stretch>
        </p:blipFill>
        <p:spPr bwMode="auto">
          <a:xfrm>
            <a:off x="3203848" y="0"/>
            <a:ext cx="2564135" cy="1712207"/>
          </a:xfrm>
          <a:prstGeom prst="rect">
            <a:avLst/>
          </a:prstGeom>
          <a:noFill/>
        </p:spPr>
      </p:pic>
      <p:pic>
        <p:nvPicPr>
          <p:cNvPr id="7" name="Picture 4" descr="http://www.metropol.hu/images/2011/03/1301074320_boats_on_danube.jpg"/>
          <p:cNvPicPr>
            <a:picLocks noChangeAspect="1" noChangeArrowheads="1"/>
          </p:cNvPicPr>
          <p:nvPr/>
        </p:nvPicPr>
        <p:blipFill>
          <a:blip r:embed="rId5" cstate="print"/>
          <a:srcRect/>
          <a:stretch>
            <a:fillRect/>
          </a:stretch>
        </p:blipFill>
        <p:spPr bwMode="auto">
          <a:xfrm>
            <a:off x="323528" y="0"/>
            <a:ext cx="2632811" cy="174958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332656"/>
            <a:ext cx="8172400" cy="2232248"/>
          </a:xfrm>
        </p:spPr>
        <p:txBody>
          <a:bodyPr>
            <a:normAutofit fontScale="90000"/>
          </a:bodyPr>
          <a:lstStyle/>
          <a:p>
            <a:pPr algn="ctr"/>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2200" dirty="0" smtClean="0"/>
              <a:t/>
            </a:r>
            <a:br>
              <a:rPr lang="hu-HU" sz="2200" dirty="0" smtClean="0"/>
            </a:br>
            <a:r>
              <a:rPr lang="hu-HU" sz="3100" b="1" dirty="0" smtClean="0"/>
              <a:t>Megalakulhat a </a:t>
            </a:r>
            <a:r>
              <a:rPr lang="hu-HU" sz="3100" b="1" dirty="0" err="1" smtClean="0"/>
              <a:t>Mura-Dráva-Duna</a:t>
            </a:r>
            <a:r>
              <a:rPr lang="hu-HU" sz="3100" b="1" dirty="0" smtClean="0"/>
              <a:t> bioszféra-rezervátum</a:t>
            </a:r>
            <a:br>
              <a:rPr lang="hu-HU" sz="3100" b="1" dirty="0" smtClean="0"/>
            </a:br>
            <a:r>
              <a:rPr lang="hu-HU" sz="3100" dirty="0" smtClean="0"/>
              <a:t>UNESCO Man and </a:t>
            </a:r>
            <a:r>
              <a:rPr lang="hu-HU" sz="3100" dirty="0" err="1" smtClean="0"/>
              <a:t>Biosphere</a:t>
            </a:r>
            <a:r>
              <a:rPr lang="hu-HU" sz="3100" dirty="0" smtClean="0"/>
              <a:t> (MAB) program </a:t>
            </a:r>
            <a:r>
              <a:rPr lang="hu-HU" sz="2200" dirty="0" smtClean="0"/>
              <a:t/>
            </a:r>
            <a:br>
              <a:rPr lang="hu-HU" sz="2200" dirty="0" smtClean="0"/>
            </a:br>
            <a:r>
              <a:rPr lang="hu-HU" sz="2200" dirty="0" smtClean="0"/>
              <a:t/>
            </a:r>
            <a:br>
              <a:rPr lang="hu-HU" sz="2200" dirty="0" smtClean="0"/>
            </a:br>
            <a:r>
              <a:rPr lang="hu-HU" sz="2200" dirty="0" smtClean="0"/>
              <a:t>Magyarország 2009-ben, Horvátország 2010-ben kérte a terület rezervátummá nyilvánítását. </a:t>
            </a:r>
            <a:endParaRPr lang="hu-HU" dirty="0"/>
          </a:p>
        </p:txBody>
      </p:sp>
      <p:sp>
        <p:nvSpPr>
          <p:cNvPr id="3" name="Tartalom helye 2"/>
          <p:cNvSpPr>
            <a:spLocks noGrp="1"/>
          </p:cNvSpPr>
          <p:nvPr>
            <p:ph idx="1"/>
          </p:nvPr>
        </p:nvSpPr>
        <p:spPr>
          <a:xfrm>
            <a:off x="179512" y="2708920"/>
            <a:ext cx="6120680" cy="4149080"/>
          </a:xfrm>
        </p:spPr>
        <p:txBody>
          <a:bodyPr>
            <a:normAutofit fontScale="55000" lnSpcReduction="20000"/>
          </a:bodyPr>
          <a:lstStyle/>
          <a:p>
            <a:pPr>
              <a:lnSpc>
                <a:spcPct val="120000"/>
              </a:lnSpc>
            </a:pPr>
            <a:r>
              <a:rPr lang="hu-HU" dirty="0" smtClean="0"/>
              <a:t>Hazánkban az Aggteleki, a Fertő-tavi, a Hortobágyi, a Kiskunsági és a Pilisi után ez lesz a hatodik, és egyben </a:t>
            </a:r>
            <a:r>
              <a:rPr lang="hu-HU" b="1" dirty="0" smtClean="0"/>
              <a:t>az első határon átnyúló bioszféra-rezervátum</a:t>
            </a:r>
            <a:r>
              <a:rPr lang="hu-HU" dirty="0" smtClean="0"/>
              <a:t>. </a:t>
            </a:r>
          </a:p>
          <a:p>
            <a:pPr>
              <a:lnSpc>
                <a:spcPct val="120000"/>
              </a:lnSpc>
            </a:pPr>
            <a:r>
              <a:rPr lang="hu-HU" dirty="0" smtClean="0"/>
              <a:t>Leginkább a biológiai sokféleség és a természeti értékek megőrzésében, </a:t>
            </a:r>
            <a:r>
              <a:rPr lang="hu-HU" b="1" dirty="0" smtClean="0"/>
              <a:t>illetve a fenntartható gazdasági fejlődéssel való összhang </a:t>
            </a:r>
            <a:r>
              <a:rPr lang="hu-HU" dirty="0" smtClean="0"/>
              <a:t>megteremtésében játszanak kiemelkedő szerepet. </a:t>
            </a:r>
          </a:p>
          <a:p>
            <a:pPr>
              <a:lnSpc>
                <a:spcPct val="120000"/>
              </a:lnSpc>
            </a:pPr>
            <a:r>
              <a:rPr lang="hu-HU" dirty="0" smtClean="0"/>
              <a:t>Nagy hangsúlyt fektet a fenntartható fejlődés feltételeinek megteremtésére és </a:t>
            </a:r>
            <a:r>
              <a:rPr lang="hu-HU" b="1" dirty="0" smtClean="0"/>
              <a:t>a vidéki lakosság életfeltételeinek javítására </a:t>
            </a:r>
            <a:r>
              <a:rPr lang="hu-HU" dirty="0" smtClean="0"/>
              <a:t>is. </a:t>
            </a:r>
          </a:p>
          <a:p>
            <a:pPr>
              <a:lnSpc>
                <a:spcPct val="120000"/>
              </a:lnSpc>
            </a:pPr>
            <a:r>
              <a:rPr lang="hu-HU" dirty="0" smtClean="0"/>
              <a:t>Magyarország egyik legnagyobb összefüggő vizes élőhelye, amely biztosítja a nagy folyóink élővilágának védelmét, otthont ad a legnagyobb hazai rétisas-állománynak, valamint a hazánkban kizárólag a Dráva kavicszátonyain fészkelő kis csérnek.  </a:t>
            </a:r>
          </a:p>
          <a:p>
            <a:pPr>
              <a:lnSpc>
                <a:spcPct val="120000"/>
              </a:lnSpc>
            </a:pPr>
            <a:r>
              <a:rPr lang="hu-HU" dirty="0" smtClean="0"/>
              <a:t>Öt ország (Ausztria, Horvátország, Magyarország, Szerbia, Szlovénia) környezetvédelmi minisztere által aláírt szándéknyilatkozat </a:t>
            </a:r>
          </a:p>
          <a:p>
            <a:pPr>
              <a:lnSpc>
                <a:spcPct val="120000"/>
              </a:lnSpc>
            </a:pPr>
            <a:r>
              <a:rPr lang="hu-HU" dirty="0" smtClean="0"/>
              <a:t>A világon egyedülálló ötoldalú bioszféra-rezervátum kialakítására nyílik lehetőség.</a:t>
            </a:r>
            <a:endParaRPr lang="hu-HU" dirty="0"/>
          </a:p>
        </p:txBody>
      </p:sp>
      <p:pic>
        <p:nvPicPr>
          <p:cNvPr id="1027" name="Picture 3" descr="C:\Users\Tulajdonos\Documents\előadásaim\Sopron-horvát-magyar\kis cér.jpg"/>
          <p:cNvPicPr>
            <a:picLocks noChangeAspect="1" noChangeArrowheads="1"/>
          </p:cNvPicPr>
          <p:nvPr/>
        </p:nvPicPr>
        <p:blipFill>
          <a:blip r:embed="rId2" cstate="print"/>
          <a:srcRect/>
          <a:stretch>
            <a:fillRect/>
          </a:stretch>
        </p:blipFill>
        <p:spPr bwMode="auto">
          <a:xfrm>
            <a:off x="6444208" y="4398005"/>
            <a:ext cx="2411760" cy="2459995"/>
          </a:xfrm>
          <a:prstGeom prst="rect">
            <a:avLst/>
          </a:prstGeom>
          <a:noFill/>
        </p:spPr>
      </p:pic>
      <p:pic>
        <p:nvPicPr>
          <p:cNvPr id="6" name="Picture 2" descr="C:\Users\Tulajdonos\Documents\előadásaim\Sopron-horvát-magyar\reti_sas.jpg"/>
          <p:cNvPicPr>
            <a:picLocks noChangeAspect="1" noChangeArrowheads="1"/>
          </p:cNvPicPr>
          <p:nvPr/>
        </p:nvPicPr>
        <p:blipFill>
          <a:blip r:embed="rId3" cstate="print"/>
          <a:srcRect/>
          <a:stretch>
            <a:fillRect/>
          </a:stretch>
        </p:blipFill>
        <p:spPr bwMode="auto">
          <a:xfrm>
            <a:off x="6424149" y="2780928"/>
            <a:ext cx="2719851" cy="2039888"/>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ényűző">
  <a:themeElements>
    <a:clrScheme name="Fényűző">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ényűző">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425</TotalTime>
  <Words>2050</Words>
  <Application>Microsoft Office PowerPoint</Application>
  <PresentationFormat>Diavetítés a képernyőre (4:3 oldalarány)</PresentationFormat>
  <Paragraphs>285</Paragraphs>
  <Slides>72</Slides>
  <Notes>0</Notes>
  <HiddenSlides>0</HiddenSlides>
  <MMClips>0</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72</vt:i4>
      </vt:variant>
    </vt:vector>
  </HeadingPairs>
  <TitlesOfParts>
    <vt:vector size="74" baseType="lpstr">
      <vt:lpstr>Fényűző</vt:lpstr>
      <vt:lpstr>Diagram</vt:lpstr>
      <vt:lpstr>     DR. MINORICS TÜNDE  etnográfus, egyetemi adjunktus  Kulturális Örökség Kutatócsoport vezető  Felnőttképzési és Emberi Erőforrás Fejlesztési Kar PTE, Pécs   Kulturális értékmentés  a  Duna–Dráva térségben </vt:lpstr>
      <vt:lpstr>2. dia</vt:lpstr>
      <vt:lpstr>határmentiség</vt:lpstr>
      <vt:lpstr>A szomszédsági megközelítés:  az Európai Unió külső határ menti együttműködési programja</vt:lpstr>
      <vt:lpstr>tevékenységek finanszírozása</vt:lpstr>
      <vt:lpstr>Az Együttműködések potenciális (indikatív) szereplői</vt:lpstr>
      <vt:lpstr>A kulturális együttműködés, csere és párbeszéd  „nyeresége”</vt:lpstr>
      <vt:lpstr>8. dia</vt:lpstr>
      <vt:lpstr>       Megalakulhat a Mura-Dráva-Duna bioszféra-rezervátum UNESCO Man and Biosphere (MAB) program   Magyarország 2009-ben, Horvátország 2010-ben kérte a terület rezervátummá nyilvánítását. </vt:lpstr>
      <vt:lpstr>Ormánság</vt:lpstr>
      <vt:lpstr>11. dia</vt:lpstr>
      <vt:lpstr>12. dia</vt:lpstr>
      <vt:lpstr>Dél-Baranya halmozottan hátrányos helyzetű településcsoportja  (41 település társadalmi-gazdasági és infrastrukturális szempontból eleve elmaradott település)  </vt:lpstr>
      <vt:lpstr>  Ormánsági falvak építészeti rehabilitációja Phare program </vt:lpstr>
      <vt:lpstr>AZ ORMÁNSÁG ÉPÍTÉSZETE</vt:lpstr>
      <vt:lpstr>Építészeti  rekonstrukciók:</vt:lpstr>
      <vt:lpstr>A „Gondoskodó falu” c. projekt megvalósítása (2007 – 2010)</vt:lpstr>
      <vt:lpstr>Az Ős-Dráva program</vt:lpstr>
      <vt:lpstr>Ős-dráva</vt:lpstr>
      <vt:lpstr>Drávaszög – Drávaköz – baranya-háromszög</vt:lpstr>
      <vt:lpstr>Gasztrobaranya</vt:lpstr>
      <vt:lpstr>   Kárpát-medencei magyar szakrális értékeink</vt:lpstr>
      <vt:lpstr>23. dia</vt:lpstr>
      <vt:lpstr>Sepse </vt:lpstr>
      <vt:lpstr>Igény/hiány:</vt:lpstr>
      <vt:lpstr>Az ötlet:  Sipos Tünde horvátországi néprajzos, Vargyas Gábor a pécsi egyetemi docense   PARTNEREK:</vt:lpstr>
      <vt:lpstr>Cél:</vt:lpstr>
      <vt:lpstr>28. dia</vt:lpstr>
      <vt:lpstr>29. dia</vt:lpstr>
      <vt:lpstr>30. dia</vt:lpstr>
      <vt:lpstr>31. dia</vt:lpstr>
      <vt:lpstr>32. dia</vt:lpstr>
      <vt:lpstr>33. dia</vt:lpstr>
      <vt:lpstr>34. dia</vt:lpstr>
      <vt:lpstr>35. dia</vt:lpstr>
      <vt:lpstr>36. dia</vt:lpstr>
      <vt:lpstr>37. dia</vt:lpstr>
      <vt:lpstr>38. dia</vt:lpstr>
      <vt:lpstr>39. dia</vt:lpstr>
      <vt:lpstr>40. dia</vt:lpstr>
      <vt:lpstr>41. dia</vt:lpstr>
      <vt:lpstr>42. dia</vt:lpstr>
      <vt:lpstr>43. dia</vt:lpstr>
      <vt:lpstr>44. dia</vt:lpstr>
      <vt:lpstr>45. dia</vt:lpstr>
      <vt:lpstr>46. dia</vt:lpstr>
      <vt:lpstr>47. dia</vt:lpstr>
      <vt:lpstr>48. dia</vt:lpstr>
      <vt:lpstr>49. dia</vt:lpstr>
      <vt:lpstr>50. dia</vt:lpstr>
      <vt:lpstr>Az együttműködés egyéb hozadékai:</vt:lpstr>
      <vt:lpstr>52. dia</vt:lpstr>
      <vt:lpstr>Folyamatban lévő képzések  (magyar nyelven,  határ-menti szakemberekkel) Népzene oktatás </vt:lpstr>
      <vt:lpstr> A A   - A kultúra hídja</vt:lpstr>
      <vt:lpstr>55. dia</vt:lpstr>
      <vt:lpstr>Színházi programok</vt:lpstr>
      <vt:lpstr>Határon Túli Magyarok Fesztiválja</vt:lpstr>
      <vt:lpstr>58. dia</vt:lpstr>
      <vt:lpstr>Pécs2010 Európa Kulturális Fővárosa</vt:lpstr>
      <vt:lpstr>60. dia</vt:lpstr>
      <vt:lpstr>61. dia</vt:lpstr>
      <vt:lpstr>62. dia</vt:lpstr>
      <vt:lpstr>63. dia</vt:lpstr>
      <vt:lpstr>64. dia</vt:lpstr>
      <vt:lpstr>Sokácok – katolikus horvátok</vt:lpstr>
      <vt:lpstr>Magyarország – Baranya megye - Mohács</vt:lpstr>
      <vt:lpstr>A soknemzetiségű város</vt:lpstr>
      <vt:lpstr>Mohács</vt:lpstr>
      <vt:lpstr>Busójárás Mohácson –  maszkos farsangvégi télűző népszokás „Az emberiség szellemi kulturálsi öröksége”</vt:lpstr>
      <vt:lpstr>70. dia</vt:lpstr>
      <vt:lpstr>Hatások:</vt:lpstr>
      <vt:lpstr>Köszönöm megtisztelő figyelmüket!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Tulajdonos</dc:creator>
  <cp:lastModifiedBy>Tulajdonos</cp:lastModifiedBy>
  <cp:revision>13</cp:revision>
  <dcterms:created xsi:type="dcterms:W3CDTF">2012-11-15T10:04:49Z</dcterms:created>
  <dcterms:modified xsi:type="dcterms:W3CDTF">2012-11-23T10:42:08Z</dcterms:modified>
</cp:coreProperties>
</file>