
<file path=[Content_Types].xml><?xml version="1.0" encoding="utf-8"?>
<Types xmlns="http://schemas.openxmlformats.org/package/2006/content-types">
  <Default Extension="bin" ContentType="application/vnd.openxmlformats-officedocument.oleObject"/>
  <Default Extension="jp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57" r:id="rId3"/>
    <p:sldId id="266" r:id="rId4"/>
    <p:sldId id="267" r:id="rId5"/>
    <p:sldId id="268" r:id="rId6"/>
    <p:sldId id="269" r:id="rId7"/>
    <p:sldId id="270" r:id="rId8"/>
    <p:sldId id="271" r:id="rId9"/>
    <p:sldId id="272" r:id="rId10"/>
    <p:sldId id="273" r:id="rId11"/>
    <p:sldId id="265" r:id="rId1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7" roundtripDataSignature="AMtx7mj9O+SQmv3xYTE/IuruWWJdomsEnw=="/>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0EC8809-9506-47A9-9B6E-DC6DE219C258}">
  <a:tblStyle styleId="{90EC8809-9506-47A9-9B6E-DC6DE219C258}" styleName="Table_0">
    <a:wholeTbl>
      <a:tcTxStyle b="off" i="off">
        <a:font>
          <a:latin typeface="Arial"/>
          <a:ea typeface="Arial"/>
          <a:cs typeface="Arial"/>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6E8EA"/>
          </a:solidFill>
        </a:fill>
      </a:tcStyle>
    </a:wholeTbl>
    <a:band1H>
      <a:tcTxStyle/>
      <a:tcStyle>
        <a:tcBdr/>
        <a:fill>
          <a:solidFill>
            <a:srgbClr val="CACDD2"/>
          </a:solidFill>
        </a:fill>
      </a:tcStyle>
    </a:band1H>
    <a:band2H>
      <a:tcTxStyle/>
      <a:tcStyle>
        <a:tcBdr/>
      </a:tcStyle>
    </a:band2H>
    <a:band1V>
      <a:tcTxStyle/>
      <a:tcStyle>
        <a:tcBdr/>
        <a:fill>
          <a:solidFill>
            <a:srgbClr val="CACDD2"/>
          </a:solidFill>
        </a:fill>
      </a:tcStyle>
    </a:band1V>
    <a:band2V>
      <a:tcTxStyle/>
      <a:tcStyle>
        <a:tcBdr/>
      </a:tcStyle>
    </a:band2V>
    <a:lastCol>
      <a:tcTxStyle b="on" i="off">
        <a:font>
          <a:latin typeface="Arial"/>
          <a:ea typeface="Arial"/>
          <a:cs typeface="Arial"/>
        </a:font>
        <a:schemeClr val="lt1"/>
      </a:tcTxStyle>
      <a:tcStyle>
        <a:tcBdr/>
        <a:fill>
          <a:solidFill>
            <a:schemeClr val="accent1"/>
          </a:solidFill>
        </a:fill>
      </a:tcStyle>
    </a:lastCol>
    <a:firstCol>
      <a:tcTxStyle b="on" i="off">
        <a:font>
          <a:latin typeface="Arial"/>
          <a:ea typeface="Arial"/>
          <a:cs typeface="Arial"/>
        </a:font>
        <a:schemeClr val="lt1"/>
      </a:tcTxStyle>
      <a:tcStyle>
        <a:tcBdr/>
        <a:fill>
          <a:solidFill>
            <a:schemeClr val="accent1"/>
          </a:solidFill>
        </a:fill>
      </a:tcStyle>
    </a:firstCol>
    <a:lastRow>
      <a:tcTxStyle b="on" i="off">
        <a:font>
          <a:latin typeface="Arial"/>
          <a:ea typeface="Arial"/>
          <a:cs typeface="Arial"/>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Arial"/>
          <a:ea typeface="Arial"/>
          <a:cs typeface="Arial"/>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582" y="390"/>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customschemas.google.com/relationships/presentationmetadata" Target="metadata"/><Relationship Id="rId2" Type="http://schemas.openxmlformats.org/officeDocument/2006/relationships/slide" Target="slides/slide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EAE7A7-BD0A-4504-AAAC-CB4A83904E0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hu-HU"/>
        </a:p>
      </dgm:t>
    </dgm:pt>
    <dgm:pt modelId="{048F133F-4251-4A4D-B4C6-3EC33C17F12F}">
      <dgm:prSet custT="1"/>
      <dgm:spPr/>
      <dgm:t>
        <a:bodyPr/>
        <a:lstStyle/>
        <a:p>
          <a:pPr rtl="0"/>
          <a:r>
            <a:rPr lang="hu-HU" sz="2400" b="0" i="0" dirty="0"/>
            <a:t>2020. márciusában lezárások - COVID-19</a:t>
          </a:r>
          <a:endParaRPr lang="hu-HU" sz="2400" dirty="0"/>
        </a:p>
      </dgm:t>
    </dgm:pt>
    <dgm:pt modelId="{3500890A-AFB9-401E-B235-7C7173254658}" type="parTrans" cxnId="{9032777C-1F43-4C70-BBF3-FDA4A1144614}">
      <dgm:prSet/>
      <dgm:spPr/>
      <dgm:t>
        <a:bodyPr/>
        <a:lstStyle/>
        <a:p>
          <a:endParaRPr lang="hu-HU"/>
        </a:p>
      </dgm:t>
    </dgm:pt>
    <dgm:pt modelId="{C576F5C8-D870-4CB9-B2F1-6E698036B6FB}" type="sibTrans" cxnId="{9032777C-1F43-4C70-BBF3-FDA4A1144614}">
      <dgm:prSet/>
      <dgm:spPr/>
      <dgm:t>
        <a:bodyPr/>
        <a:lstStyle/>
        <a:p>
          <a:endParaRPr lang="hu-HU"/>
        </a:p>
      </dgm:t>
    </dgm:pt>
    <dgm:pt modelId="{3D9B05A6-35CB-44DC-B438-1694C9DD3296}">
      <dgm:prSet custT="1"/>
      <dgm:spPr/>
      <dgm:t>
        <a:bodyPr/>
        <a:lstStyle/>
        <a:p>
          <a:pPr rtl="0"/>
          <a:r>
            <a:rPr lang="hu-HU" sz="2400" b="0" i="0" dirty="0"/>
            <a:t>Beszállítói láncok zavarai</a:t>
          </a:r>
          <a:endParaRPr lang="hu-HU" sz="2400" dirty="0"/>
        </a:p>
      </dgm:t>
    </dgm:pt>
    <dgm:pt modelId="{333BD895-7F74-46A1-97D3-29584712FD32}" type="parTrans" cxnId="{A12181A6-6C2A-4953-9D89-CFCBB36C73F7}">
      <dgm:prSet/>
      <dgm:spPr/>
      <dgm:t>
        <a:bodyPr/>
        <a:lstStyle/>
        <a:p>
          <a:endParaRPr lang="hu-HU"/>
        </a:p>
      </dgm:t>
    </dgm:pt>
    <dgm:pt modelId="{44769647-D295-498A-9B67-7C135D1964B3}" type="sibTrans" cxnId="{A12181A6-6C2A-4953-9D89-CFCBB36C73F7}">
      <dgm:prSet/>
      <dgm:spPr/>
      <dgm:t>
        <a:bodyPr/>
        <a:lstStyle/>
        <a:p>
          <a:endParaRPr lang="hu-HU"/>
        </a:p>
      </dgm:t>
    </dgm:pt>
    <dgm:pt modelId="{9B51D4A8-D8AA-4F75-A184-55A6D2820389}">
      <dgm:prSet custT="1"/>
      <dgm:spPr/>
      <dgm:t>
        <a:bodyPr/>
        <a:lstStyle/>
        <a:p>
          <a:pPr rtl="0"/>
          <a:r>
            <a:rPr lang="hu-HU" sz="2400" b="0" i="0" dirty="0"/>
            <a:t>Piaci zavarok (HORECA szektor)</a:t>
          </a:r>
          <a:endParaRPr lang="hu-HU" sz="2400" dirty="0"/>
        </a:p>
      </dgm:t>
    </dgm:pt>
    <dgm:pt modelId="{920310FF-8A75-41F9-8F91-CBE28B5269AF}" type="parTrans" cxnId="{1A2931F2-0A39-4F63-ACDD-525955181DA0}">
      <dgm:prSet/>
      <dgm:spPr/>
      <dgm:t>
        <a:bodyPr/>
        <a:lstStyle/>
        <a:p>
          <a:endParaRPr lang="hu-HU"/>
        </a:p>
      </dgm:t>
    </dgm:pt>
    <dgm:pt modelId="{DC2B15CE-E48B-40D9-9956-E31BDC6DB81C}" type="sibTrans" cxnId="{1A2931F2-0A39-4F63-ACDD-525955181DA0}">
      <dgm:prSet/>
      <dgm:spPr/>
      <dgm:t>
        <a:bodyPr/>
        <a:lstStyle/>
        <a:p>
          <a:endParaRPr lang="hu-HU"/>
        </a:p>
      </dgm:t>
    </dgm:pt>
    <dgm:pt modelId="{A6F7B5A1-7B6F-4C76-9B2F-91CD5C564E0A}">
      <dgm:prSet custT="1"/>
      <dgm:spPr/>
      <dgm:t>
        <a:bodyPr/>
        <a:lstStyle/>
        <a:p>
          <a:pPr rtl="0"/>
          <a:r>
            <a:rPr lang="hu-HU" sz="2400" b="0" i="0" dirty="0"/>
            <a:t>Árak hektikus változása</a:t>
          </a:r>
          <a:endParaRPr lang="hu-HU" sz="2400" dirty="0"/>
        </a:p>
      </dgm:t>
    </dgm:pt>
    <dgm:pt modelId="{06B542ED-B5E4-4D9F-B9EA-B9CC343D6F9A}" type="parTrans" cxnId="{7C88D7FB-763A-4CB3-8C63-9441A17ACEB3}">
      <dgm:prSet/>
      <dgm:spPr/>
      <dgm:t>
        <a:bodyPr/>
        <a:lstStyle/>
        <a:p>
          <a:endParaRPr lang="hu-HU"/>
        </a:p>
      </dgm:t>
    </dgm:pt>
    <dgm:pt modelId="{E35F50EB-E9AC-432E-91BE-21BB85226841}" type="sibTrans" cxnId="{7C88D7FB-763A-4CB3-8C63-9441A17ACEB3}">
      <dgm:prSet/>
      <dgm:spPr/>
      <dgm:t>
        <a:bodyPr/>
        <a:lstStyle/>
        <a:p>
          <a:endParaRPr lang="hu-HU"/>
        </a:p>
      </dgm:t>
    </dgm:pt>
    <dgm:pt modelId="{C70463CC-1979-4900-BC2A-A75F3B44242F}">
      <dgm:prSet custT="1"/>
      <dgm:spPr/>
      <dgm:t>
        <a:bodyPr/>
        <a:lstStyle/>
        <a:p>
          <a:pPr rtl="0"/>
          <a:r>
            <a:rPr lang="hu-HU" sz="2400" b="0" i="0" dirty="0"/>
            <a:t>Klímával kapcsolatos események</a:t>
          </a:r>
          <a:endParaRPr lang="hu-HU" sz="1300" dirty="0"/>
        </a:p>
      </dgm:t>
    </dgm:pt>
    <dgm:pt modelId="{0CE6E5AC-5DEC-470F-B529-A1FB87D85E5C}" type="parTrans" cxnId="{5A7D8155-A3B5-4643-9739-81239D1F50FB}">
      <dgm:prSet/>
      <dgm:spPr/>
      <dgm:t>
        <a:bodyPr/>
        <a:lstStyle/>
        <a:p>
          <a:endParaRPr lang="hu-HU"/>
        </a:p>
      </dgm:t>
    </dgm:pt>
    <dgm:pt modelId="{1588734F-F6E5-4FD5-BB27-40A7DB01C6B7}" type="sibTrans" cxnId="{5A7D8155-A3B5-4643-9739-81239D1F50FB}">
      <dgm:prSet/>
      <dgm:spPr/>
      <dgm:t>
        <a:bodyPr/>
        <a:lstStyle/>
        <a:p>
          <a:endParaRPr lang="hu-HU"/>
        </a:p>
      </dgm:t>
    </dgm:pt>
    <dgm:pt modelId="{BD234C4A-6B1E-41B8-88FB-7782EF330536}" type="pres">
      <dgm:prSet presAssocID="{D3EAE7A7-BD0A-4504-AAAC-CB4A83904E09}" presName="compositeShape" presStyleCnt="0">
        <dgm:presLayoutVars>
          <dgm:chMax val="7"/>
          <dgm:dir/>
          <dgm:resizeHandles val="exact"/>
        </dgm:presLayoutVars>
      </dgm:prSet>
      <dgm:spPr/>
    </dgm:pt>
    <dgm:pt modelId="{3FFFE714-CB49-48A0-8CCC-643DC7019C42}" type="pres">
      <dgm:prSet presAssocID="{048F133F-4251-4A4D-B4C6-3EC33C17F12F}" presName="circ1" presStyleLbl="vennNode1" presStyleIdx="0" presStyleCnt="5"/>
      <dgm:spPr/>
    </dgm:pt>
    <dgm:pt modelId="{B212EAD3-E787-4F48-93FD-4B38FA2EEDF2}" type="pres">
      <dgm:prSet presAssocID="{048F133F-4251-4A4D-B4C6-3EC33C17F12F}" presName="circ1Tx" presStyleLbl="revTx" presStyleIdx="0" presStyleCnt="0" custScaleX="183251" custScaleY="93590">
        <dgm:presLayoutVars>
          <dgm:chMax val="0"/>
          <dgm:chPref val="0"/>
          <dgm:bulletEnabled val="1"/>
        </dgm:presLayoutVars>
      </dgm:prSet>
      <dgm:spPr/>
    </dgm:pt>
    <dgm:pt modelId="{B9E37FA0-5164-4CE2-BC2A-7CAD24BF356D}" type="pres">
      <dgm:prSet presAssocID="{3D9B05A6-35CB-44DC-B438-1694C9DD3296}" presName="circ2" presStyleLbl="vennNode1" presStyleIdx="1" presStyleCnt="5"/>
      <dgm:spPr/>
    </dgm:pt>
    <dgm:pt modelId="{E45D3614-F3DB-47A9-9872-DFD4566A5B36}" type="pres">
      <dgm:prSet presAssocID="{3D9B05A6-35CB-44DC-B438-1694C9DD3296}" presName="circ2Tx" presStyleLbl="revTx" presStyleIdx="0" presStyleCnt="0" custScaleX="171288" custScaleY="122506">
        <dgm:presLayoutVars>
          <dgm:chMax val="0"/>
          <dgm:chPref val="0"/>
          <dgm:bulletEnabled val="1"/>
        </dgm:presLayoutVars>
      </dgm:prSet>
      <dgm:spPr/>
    </dgm:pt>
    <dgm:pt modelId="{F8ED36BF-599A-4D13-B96A-9958665F1770}" type="pres">
      <dgm:prSet presAssocID="{9B51D4A8-D8AA-4F75-A184-55A6D2820389}" presName="circ3" presStyleLbl="vennNode1" presStyleIdx="2" presStyleCnt="5"/>
      <dgm:spPr/>
    </dgm:pt>
    <dgm:pt modelId="{CC9E2C30-6103-4F14-9FC9-FE4DA7BA24E6}" type="pres">
      <dgm:prSet presAssocID="{9B51D4A8-D8AA-4F75-A184-55A6D2820389}" presName="circ3Tx" presStyleLbl="revTx" presStyleIdx="0" presStyleCnt="0" custScaleX="180076" custLinFactNeighborX="20412" custLinFactNeighborY="-3741">
        <dgm:presLayoutVars>
          <dgm:chMax val="0"/>
          <dgm:chPref val="0"/>
          <dgm:bulletEnabled val="1"/>
        </dgm:presLayoutVars>
      </dgm:prSet>
      <dgm:spPr/>
    </dgm:pt>
    <dgm:pt modelId="{175CC4B6-70E4-4FC1-BBE4-D6A85F6E5C6B}" type="pres">
      <dgm:prSet presAssocID="{A6F7B5A1-7B6F-4C76-9B2F-91CD5C564E0A}" presName="circ4" presStyleLbl="vennNode1" presStyleIdx="3" presStyleCnt="5"/>
      <dgm:spPr/>
    </dgm:pt>
    <dgm:pt modelId="{0F7A407D-099B-422C-8D50-CF0E4762D3D3}" type="pres">
      <dgm:prSet presAssocID="{A6F7B5A1-7B6F-4C76-9B2F-91CD5C564E0A}" presName="circ4Tx" presStyleLbl="revTx" presStyleIdx="0" presStyleCnt="0" custScaleX="140295">
        <dgm:presLayoutVars>
          <dgm:chMax val="0"/>
          <dgm:chPref val="0"/>
          <dgm:bulletEnabled val="1"/>
        </dgm:presLayoutVars>
      </dgm:prSet>
      <dgm:spPr/>
    </dgm:pt>
    <dgm:pt modelId="{0B8E7AB5-33B2-49B2-878A-AE4250F123E4}" type="pres">
      <dgm:prSet presAssocID="{C70463CC-1979-4900-BC2A-A75F3B44242F}" presName="circ5" presStyleLbl="vennNode1" presStyleIdx="4" presStyleCnt="5"/>
      <dgm:spPr/>
    </dgm:pt>
    <dgm:pt modelId="{D0E3C8C8-273C-43B9-A94C-3A753445DDE2}" type="pres">
      <dgm:prSet presAssocID="{C70463CC-1979-4900-BC2A-A75F3B44242F}" presName="circ5Tx" presStyleLbl="revTx" presStyleIdx="0" presStyleCnt="0" custScaleX="149356">
        <dgm:presLayoutVars>
          <dgm:chMax val="0"/>
          <dgm:chPref val="0"/>
          <dgm:bulletEnabled val="1"/>
        </dgm:presLayoutVars>
      </dgm:prSet>
      <dgm:spPr/>
    </dgm:pt>
  </dgm:ptLst>
  <dgm:cxnLst>
    <dgm:cxn modelId="{5A7D8155-A3B5-4643-9739-81239D1F50FB}" srcId="{D3EAE7A7-BD0A-4504-AAAC-CB4A83904E09}" destId="{C70463CC-1979-4900-BC2A-A75F3B44242F}" srcOrd="4" destOrd="0" parTransId="{0CE6E5AC-5DEC-470F-B529-A1FB87D85E5C}" sibTransId="{1588734F-F6E5-4FD5-BB27-40A7DB01C6B7}"/>
    <dgm:cxn modelId="{9032777C-1F43-4C70-BBF3-FDA4A1144614}" srcId="{D3EAE7A7-BD0A-4504-AAAC-CB4A83904E09}" destId="{048F133F-4251-4A4D-B4C6-3EC33C17F12F}" srcOrd="0" destOrd="0" parTransId="{3500890A-AFB9-401E-B235-7C7173254658}" sibTransId="{C576F5C8-D870-4CB9-B2F1-6E698036B6FB}"/>
    <dgm:cxn modelId="{94FD8483-5CB2-477A-B460-3B038C6E437C}" type="presOf" srcId="{C70463CC-1979-4900-BC2A-A75F3B44242F}" destId="{D0E3C8C8-273C-43B9-A94C-3A753445DDE2}" srcOrd="0" destOrd="0" presId="urn:microsoft.com/office/officeart/2005/8/layout/venn1"/>
    <dgm:cxn modelId="{870EAE9E-C391-4D9A-9BBC-46299535B86B}" type="presOf" srcId="{048F133F-4251-4A4D-B4C6-3EC33C17F12F}" destId="{B212EAD3-E787-4F48-93FD-4B38FA2EEDF2}" srcOrd="0" destOrd="0" presId="urn:microsoft.com/office/officeart/2005/8/layout/venn1"/>
    <dgm:cxn modelId="{A12181A6-6C2A-4953-9D89-CFCBB36C73F7}" srcId="{D3EAE7A7-BD0A-4504-AAAC-CB4A83904E09}" destId="{3D9B05A6-35CB-44DC-B438-1694C9DD3296}" srcOrd="1" destOrd="0" parTransId="{333BD895-7F74-46A1-97D3-29584712FD32}" sibTransId="{44769647-D295-498A-9B67-7C135D1964B3}"/>
    <dgm:cxn modelId="{3D4829C7-BBB5-4F4A-B58E-F8BF8FFBD58E}" type="presOf" srcId="{3D9B05A6-35CB-44DC-B438-1694C9DD3296}" destId="{E45D3614-F3DB-47A9-9872-DFD4566A5B36}" srcOrd="0" destOrd="0" presId="urn:microsoft.com/office/officeart/2005/8/layout/venn1"/>
    <dgm:cxn modelId="{8E6AE1DC-4C7B-4BD2-9DC4-ADC26E2F8474}" type="presOf" srcId="{9B51D4A8-D8AA-4F75-A184-55A6D2820389}" destId="{CC9E2C30-6103-4F14-9FC9-FE4DA7BA24E6}" srcOrd="0" destOrd="0" presId="urn:microsoft.com/office/officeart/2005/8/layout/venn1"/>
    <dgm:cxn modelId="{9AD963F0-D3DD-4D6F-9AA9-1790FC12A5BC}" type="presOf" srcId="{A6F7B5A1-7B6F-4C76-9B2F-91CD5C564E0A}" destId="{0F7A407D-099B-422C-8D50-CF0E4762D3D3}" srcOrd="0" destOrd="0" presId="urn:microsoft.com/office/officeart/2005/8/layout/venn1"/>
    <dgm:cxn modelId="{1A2931F2-0A39-4F63-ACDD-525955181DA0}" srcId="{D3EAE7A7-BD0A-4504-AAAC-CB4A83904E09}" destId="{9B51D4A8-D8AA-4F75-A184-55A6D2820389}" srcOrd="2" destOrd="0" parTransId="{920310FF-8A75-41F9-8F91-CBE28B5269AF}" sibTransId="{DC2B15CE-E48B-40D9-9956-E31BDC6DB81C}"/>
    <dgm:cxn modelId="{05640DFA-E1DC-49AF-8A20-4148CB6ACF2A}" type="presOf" srcId="{D3EAE7A7-BD0A-4504-AAAC-CB4A83904E09}" destId="{BD234C4A-6B1E-41B8-88FB-7782EF330536}" srcOrd="0" destOrd="0" presId="urn:microsoft.com/office/officeart/2005/8/layout/venn1"/>
    <dgm:cxn modelId="{7C88D7FB-763A-4CB3-8C63-9441A17ACEB3}" srcId="{D3EAE7A7-BD0A-4504-AAAC-CB4A83904E09}" destId="{A6F7B5A1-7B6F-4C76-9B2F-91CD5C564E0A}" srcOrd="3" destOrd="0" parTransId="{06B542ED-B5E4-4D9F-B9EA-B9CC343D6F9A}" sibTransId="{E35F50EB-E9AC-432E-91BE-21BB85226841}"/>
    <dgm:cxn modelId="{5885F8B0-EA86-409F-A3DF-915706A85BF1}" type="presParOf" srcId="{BD234C4A-6B1E-41B8-88FB-7782EF330536}" destId="{3FFFE714-CB49-48A0-8CCC-643DC7019C42}" srcOrd="0" destOrd="0" presId="urn:microsoft.com/office/officeart/2005/8/layout/venn1"/>
    <dgm:cxn modelId="{037870B8-3E54-40B1-AA90-FD64DEB79EB0}" type="presParOf" srcId="{BD234C4A-6B1E-41B8-88FB-7782EF330536}" destId="{B212EAD3-E787-4F48-93FD-4B38FA2EEDF2}" srcOrd="1" destOrd="0" presId="urn:microsoft.com/office/officeart/2005/8/layout/venn1"/>
    <dgm:cxn modelId="{CF567238-58C0-4CC5-BD97-9A960F718368}" type="presParOf" srcId="{BD234C4A-6B1E-41B8-88FB-7782EF330536}" destId="{B9E37FA0-5164-4CE2-BC2A-7CAD24BF356D}" srcOrd="2" destOrd="0" presId="urn:microsoft.com/office/officeart/2005/8/layout/venn1"/>
    <dgm:cxn modelId="{68ED80B6-6E53-4360-BDD7-F47F2105794A}" type="presParOf" srcId="{BD234C4A-6B1E-41B8-88FB-7782EF330536}" destId="{E45D3614-F3DB-47A9-9872-DFD4566A5B36}" srcOrd="3" destOrd="0" presId="urn:microsoft.com/office/officeart/2005/8/layout/venn1"/>
    <dgm:cxn modelId="{9E4D9174-A48B-4814-90EB-69A8106016E4}" type="presParOf" srcId="{BD234C4A-6B1E-41B8-88FB-7782EF330536}" destId="{F8ED36BF-599A-4D13-B96A-9958665F1770}" srcOrd="4" destOrd="0" presId="urn:microsoft.com/office/officeart/2005/8/layout/venn1"/>
    <dgm:cxn modelId="{B406EF79-B96E-4344-A1E8-2D6EC2F5CEB3}" type="presParOf" srcId="{BD234C4A-6B1E-41B8-88FB-7782EF330536}" destId="{CC9E2C30-6103-4F14-9FC9-FE4DA7BA24E6}" srcOrd="5" destOrd="0" presId="urn:microsoft.com/office/officeart/2005/8/layout/venn1"/>
    <dgm:cxn modelId="{E3FD665D-A485-4F03-9538-0F9ABD8652A5}" type="presParOf" srcId="{BD234C4A-6B1E-41B8-88FB-7782EF330536}" destId="{175CC4B6-70E4-4FC1-BBE4-D6A85F6E5C6B}" srcOrd="6" destOrd="0" presId="urn:microsoft.com/office/officeart/2005/8/layout/venn1"/>
    <dgm:cxn modelId="{E9C8E8A7-5758-4CFA-B35A-09B70B28EB99}" type="presParOf" srcId="{BD234C4A-6B1E-41B8-88FB-7782EF330536}" destId="{0F7A407D-099B-422C-8D50-CF0E4762D3D3}" srcOrd="7" destOrd="0" presId="urn:microsoft.com/office/officeart/2005/8/layout/venn1"/>
    <dgm:cxn modelId="{DA8787FA-FFED-44CA-A31D-1821F06BE893}" type="presParOf" srcId="{BD234C4A-6B1E-41B8-88FB-7782EF330536}" destId="{0B8E7AB5-33B2-49B2-878A-AE4250F123E4}" srcOrd="8" destOrd="0" presId="urn:microsoft.com/office/officeart/2005/8/layout/venn1"/>
    <dgm:cxn modelId="{0AC145AE-01E1-4477-9E9C-B4C6B370B328}" type="presParOf" srcId="{BD234C4A-6B1E-41B8-88FB-7782EF330536}" destId="{D0E3C8C8-273C-43B9-A94C-3A753445DDE2}"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5CA335-E526-4DB2-8A82-E86CC554B1C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hu-HU"/>
        </a:p>
      </dgm:t>
    </dgm:pt>
    <dgm:pt modelId="{833115E9-08B8-4373-9900-74CB1DC69CF9}">
      <dgm:prSet custT="1"/>
      <dgm:spPr/>
      <dgm:t>
        <a:bodyPr/>
        <a:lstStyle/>
        <a:p>
          <a:pPr rtl="0"/>
          <a:r>
            <a:rPr lang="hu-HU" sz="2800" dirty="0"/>
            <a:t>Ukrán konfliktus</a:t>
          </a:r>
        </a:p>
        <a:p>
          <a:endParaRPr lang="hu-HU" sz="2800" dirty="0"/>
        </a:p>
        <a:p>
          <a:r>
            <a:rPr lang="hu-HU" sz="2800" dirty="0"/>
            <a:t>2022. február 24. – </a:t>
          </a:r>
        </a:p>
        <a:p>
          <a:endParaRPr lang="hu-HU" sz="2800" dirty="0"/>
        </a:p>
        <a:p>
          <a:r>
            <a:rPr lang="hu-HU" sz="2800" dirty="0"/>
            <a:t>Energiaválság</a:t>
          </a:r>
          <a:endParaRPr lang="hu-HU" sz="2800" b="1" i="0" u="sng" dirty="0"/>
        </a:p>
      </dgm:t>
    </dgm:pt>
    <dgm:pt modelId="{36316B0C-3515-4A56-99FD-49C9B6AB7EAB}" type="parTrans" cxnId="{2A9AD4C0-97C4-452E-9815-160953D0EDF4}">
      <dgm:prSet/>
      <dgm:spPr/>
      <dgm:t>
        <a:bodyPr/>
        <a:lstStyle/>
        <a:p>
          <a:endParaRPr lang="hu-HU"/>
        </a:p>
      </dgm:t>
    </dgm:pt>
    <dgm:pt modelId="{C9AEC783-DDF1-4CAA-ABC7-8235DCC58F78}" type="sibTrans" cxnId="{2A9AD4C0-97C4-452E-9815-160953D0EDF4}">
      <dgm:prSet/>
      <dgm:spPr/>
      <dgm:t>
        <a:bodyPr/>
        <a:lstStyle/>
        <a:p>
          <a:endParaRPr lang="hu-HU"/>
        </a:p>
      </dgm:t>
    </dgm:pt>
    <dgm:pt modelId="{352FEAFC-985D-497C-8F02-2287977D57EE}" type="pres">
      <dgm:prSet presAssocID="{375CA335-E526-4DB2-8A82-E86CC554B1CC}" presName="Name0" presStyleCnt="0">
        <dgm:presLayoutVars>
          <dgm:dir/>
          <dgm:animLvl val="lvl"/>
          <dgm:resizeHandles val="exact"/>
        </dgm:presLayoutVars>
      </dgm:prSet>
      <dgm:spPr/>
    </dgm:pt>
    <dgm:pt modelId="{176E8FF9-76D3-4F74-986A-0F89EF6FA6F2}" type="pres">
      <dgm:prSet presAssocID="{833115E9-08B8-4373-9900-74CB1DC69CF9}" presName="linNode" presStyleCnt="0"/>
      <dgm:spPr/>
    </dgm:pt>
    <dgm:pt modelId="{7D700DE0-F484-4D57-A22B-7A1A2ED421CF}" type="pres">
      <dgm:prSet presAssocID="{833115E9-08B8-4373-9900-74CB1DC69CF9}" presName="parentText" presStyleLbl="node1" presStyleIdx="0" presStyleCnt="1" custScaleX="273085" custLinFactX="49029" custLinFactNeighborX="100000" custLinFactNeighborY="12268">
        <dgm:presLayoutVars>
          <dgm:chMax val="1"/>
          <dgm:bulletEnabled val="1"/>
        </dgm:presLayoutVars>
      </dgm:prSet>
      <dgm:spPr/>
    </dgm:pt>
  </dgm:ptLst>
  <dgm:cxnLst>
    <dgm:cxn modelId="{A8DE1B73-8431-4147-9DC0-AA5C125ACAAA}" type="presOf" srcId="{375CA335-E526-4DB2-8A82-E86CC554B1CC}" destId="{352FEAFC-985D-497C-8F02-2287977D57EE}" srcOrd="0" destOrd="0" presId="urn:microsoft.com/office/officeart/2005/8/layout/vList5"/>
    <dgm:cxn modelId="{2A9AD4C0-97C4-452E-9815-160953D0EDF4}" srcId="{375CA335-E526-4DB2-8A82-E86CC554B1CC}" destId="{833115E9-08B8-4373-9900-74CB1DC69CF9}" srcOrd="0" destOrd="0" parTransId="{36316B0C-3515-4A56-99FD-49C9B6AB7EAB}" sibTransId="{C9AEC783-DDF1-4CAA-ABC7-8235DCC58F78}"/>
    <dgm:cxn modelId="{7308DFF6-1206-4308-AB75-47E660316E21}" type="presOf" srcId="{833115E9-08B8-4373-9900-74CB1DC69CF9}" destId="{7D700DE0-F484-4D57-A22B-7A1A2ED421CF}" srcOrd="0" destOrd="0" presId="urn:microsoft.com/office/officeart/2005/8/layout/vList5"/>
    <dgm:cxn modelId="{753553E2-4AAB-49A3-83E3-EBA25530BB09}" type="presParOf" srcId="{352FEAFC-985D-497C-8F02-2287977D57EE}" destId="{176E8FF9-76D3-4F74-986A-0F89EF6FA6F2}" srcOrd="0" destOrd="0" presId="urn:microsoft.com/office/officeart/2005/8/layout/vList5"/>
    <dgm:cxn modelId="{E452FE77-3A3D-47DC-8508-3E4ABD050A6F}" type="presParOf" srcId="{176E8FF9-76D3-4F74-986A-0F89EF6FA6F2}" destId="{7D700DE0-F484-4D57-A22B-7A1A2ED421CF}"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5CA335-E526-4DB2-8A82-E86CC554B1C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hu-HU"/>
        </a:p>
      </dgm:t>
    </dgm:pt>
    <dgm:pt modelId="{833115E9-08B8-4373-9900-74CB1DC69CF9}">
      <dgm:prSet custT="1"/>
      <dgm:spPr/>
      <dgm:t>
        <a:bodyPr/>
        <a:lstStyle/>
        <a:p>
          <a:pPr rtl="0"/>
          <a:r>
            <a:rPr lang="hu-HU" sz="2800" dirty="0"/>
            <a:t>Sokkhatás és az alkalmazkodás után is </a:t>
          </a:r>
          <a:r>
            <a:rPr lang="hu-HU" sz="2800" b="1" i="0" u="sng" dirty="0"/>
            <a:t>fennmarad</a:t>
          </a:r>
          <a:r>
            <a:rPr lang="hu-HU" sz="2800" b="1" u="sng" dirty="0"/>
            <a:t> </a:t>
          </a:r>
          <a:r>
            <a:rPr lang="hu-HU" sz="2800" b="1" i="0" u="sng" dirty="0"/>
            <a:t>az eredeti tevékenység</a:t>
          </a:r>
        </a:p>
      </dgm:t>
    </dgm:pt>
    <dgm:pt modelId="{36316B0C-3515-4A56-99FD-49C9B6AB7EAB}" type="parTrans" cxnId="{2A9AD4C0-97C4-452E-9815-160953D0EDF4}">
      <dgm:prSet/>
      <dgm:spPr/>
      <dgm:t>
        <a:bodyPr/>
        <a:lstStyle/>
        <a:p>
          <a:endParaRPr lang="hu-HU"/>
        </a:p>
      </dgm:t>
    </dgm:pt>
    <dgm:pt modelId="{C9AEC783-DDF1-4CAA-ABC7-8235DCC58F78}" type="sibTrans" cxnId="{2A9AD4C0-97C4-452E-9815-160953D0EDF4}">
      <dgm:prSet/>
      <dgm:spPr/>
      <dgm:t>
        <a:bodyPr/>
        <a:lstStyle/>
        <a:p>
          <a:endParaRPr lang="hu-HU"/>
        </a:p>
      </dgm:t>
    </dgm:pt>
    <dgm:pt modelId="{352FEAFC-985D-497C-8F02-2287977D57EE}" type="pres">
      <dgm:prSet presAssocID="{375CA335-E526-4DB2-8A82-E86CC554B1CC}" presName="Name0" presStyleCnt="0">
        <dgm:presLayoutVars>
          <dgm:dir/>
          <dgm:animLvl val="lvl"/>
          <dgm:resizeHandles val="exact"/>
        </dgm:presLayoutVars>
      </dgm:prSet>
      <dgm:spPr/>
    </dgm:pt>
    <dgm:pt modelId="{176E8FF9-76D3-4F74-986A-0F89EF6FA6F2}" type="pres">
      <dgm:prSet presAssocID="{833115E9-08B8-4373-9900-74CB1DC69CF9}" presName="linNode" presStyleCnt="0"/>
      <dgm:spPr/>
    </dgm:pt>
    <dgm:pt modelId="{7D700DE0-F484-4D57-A22B-7A1A2ED421CF}" type="pres">
      <dgm:prSet presAssocID="{833115E9-08B8-4373-9900-74CB1DC69CF9}" presName="parentText" presStyleLbl="node1" presStyleIdx="0" presStyleCnt="1" custScaleX="273085">
        <dgm:presLayoutVars>
          <dgm:chMax val="1"/>
          <dgm:bulletEnabled val="1"/>
        </dgm:presLayoutVars>
      </dgm:prSet>
      <dgm:spPr/>
    </dgm:pt>
  </dgm:ptLst>
  <dgm:cxnLst>
    <dgm:cxn modelId="{A8DE1B73-8431-4147-9DC0-AA5C125ACAAA}" type="presOf" srcId="{375CA335-E526-4DB2-8A82-E86CC554B1CC}" destId="{352FEAFC-985D-497C-8F02-2287977D57EE}" srcOrd="0" destOrd="0" presId="urn:microsoft.com/office/officeart/2005/8/layout/vList5"/>
    <dgm:cxn modelId="{2A9AD4C0-97C4-452E-9815-160953D0EDF4}" srcId="{375CA335-E526-4DB2-8A82-E86CC554B1CC}" destId="{833115E9-08B8-4373-9900-74CB1DC69CF9}" srcOrd="0" destOrd="0" parTransId="{36316B0C-3515-4A56-99FD-49C9B6AB7EAB}" sibTransId="{C9AEC783-DDF1-4CAA-ABC7-8235DCC58F78}"/>
    <dgm:cxn modelId="{7308DFF6-1206-4308-AB75-47E660316E21}" type="presOf" srcId="{833115E9-08B8-4373-9900-74CB1DC69CF9}" destId="{7D700DE0-F484-4D57-A22B-7A1A2ED421CF}" srcOrd="0" destOrd="0" presId="urn:microsoft.com/office/officeart/2005/8/layout/vList5"/>
    <dgm:cxn modelId="{753553E2-4AAB-49A3-83E3-EBA25530BB09}" type="presParOf" srcId="{352FEAFC-985D-497C-8F02-2287977D57EE}" destId="{176E8FF9-76D3-4F74-986A-0F89EF6FA6F2}" srcOrd="0" destOrd="0" presId="urn:microsoft.com/office/officeart/2005/8/layout/vList5"/>
    <dgm:cxn modelId="{E452FE77-3A3D-47DC-8508-3E4ABD050A6F}" type="presParOf" srcId="{176E8FF9-76D3-4F74-986A-0F89EF6FA6F2}" destId="{7D700DE0-F484-4D57-A22B-7A1A2ED421C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9F57E10-679D-44FB-AA9F-33B4C6D6FD8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hu-HU"/>
        </a:p>
      </dgm:t>
    </dgm:pt>
    <dgm:pt modelId="{F4792687-4DD8-450C-AA04-75B4D558B147}">
      <dgm:prSet custT="1"/>
      <dgm:spPr/>
      <dgm:t>
        <a:bodyPr/>
        <a:lstStyle/>
        <a:p>
          <a:pPr rtl="0"/>
          <a:r>
            <a:rPr lang="hu-HU" sz="3200" b="0" i="0" dirty="0"/>
            <a:t>Időben változó!</a:t>
          </a:r>
          <a:endParaRPr lang="hu-HU" sz="3200" dirty="0"/>
        </a:p>
      </dgm:t>
    </dgm:pt>
    <dgm:pt modelId="{01BECEBC-47B9-4404-82C6-8B3FBD184068}" type="parTrans" cxnId="{2E065B5E-6465-4157-B7DE-A87DEE64F079}">
      <dgm:prSet/>
      <dgm:spPr/>
      <dgm:t>
        <a:bodyPr/>
        <a:lstStyle/>
        <a:p>
          <a:endParaRPr lang="hu-HU"/>
        </a:p>
      </dgm:t>
    </dgm:pt>
    <dgm:pt modelId="{EDD48450-549C-4597-8E97-0C61966D4516}" type="sibTrans" cxnId="{2E065B5E-6465-4157-B7DE-A87DEE64F079}">
      <dgm:prSet/>
      <dgm:spPr/>
      <dgm:t>
        <a:bodyPr/>
        <a:lstStyle/>
        <a:p>
          <a:endParaRPr lang="hu-HU"/>
        </a:p>
      </dgm:t>
    </dgm:pt>
    <dgm:pt modelId="{9CA5D8C3-67E1-47F7-AFEA-D36D1E8A2D85}" type="pres">
      <dgm:prSet presAssocID="{E9F57E10-679D-44FB-AA9F-33B4C6D6FD86}" presName="Name0" presStyleCnt="0">
        <dgm:presLayoutVars>
          <dgm:dir/>
          <dgm:animLvl val="lvl"/>
          <dgm:resizeHandles val="exact"/>
        </dgm:presLayoutVars>
      </dgm:prSet>
      <dgm:spPr/>
    </dgm:pt>
    <dgm:pt modelId="{6DDE1840-7828-4452-8DA8-A56BC0B94A41}" type="pres">
      <dgm:prSet presAssocID="{F4792687-4DD8-450C-AA04-75B4D558B147}" presName="linNode" presStyleCnt="0"/>
      <dgm:spPr/>
    </dgm:pt>
    <dgm:pt modelId="{4B25F529-52FC-4AFB-B166-ABD6C5BA760D}" type="pres">
      <dgm:prSet presAssocID="{F4792687-4DD8-450C-AA04-75B4D558B147}" presName="parentText" presStyleLbl="node1" presStyleIdx="0" presStyleCnt="1" custScaleX="277778" custLinFactNeighborX="4098" custLinFactNeighborY="-1803">
        <dgm:presLayoutVars>
          <dgm:chMax val="1"/>
          <dgm:bulletEnabled val="1"/>
        </dgm:presLayoutVars>
      </dgm:prSet>
      <dgm:spPr/>
    </dgm:pt>
  </dgm:ptLst>
  <dgm:cxnLst>
    <dgm:cxn modelId="{2E065B5E-6465-4157-B7DE-A87DEE64F079}" srcId="{E9F57E10-679D-44FB-AA9F-33B4C6D6FD86}" destId="{F4792687-4DD8-450C-AA04-75B4D558B147}" srcOrd="0" destOrd="0" parTransId="{01BECEBC-47B9-4404-82C6-8B3FBD184068}" sibTransId="{EDD48450-549C-4597-8E97-0C61966D4516}"/>
    <dgm:cxn modelId="{C37AD8C9-B767-4CF6-9332-EE8014961DF2}" type="presOf" srcId="{F4792687-4DD8-450C-AA04-75B4D558B147}" destId="{4B25F529-52FC-4AFB-B166-ABD6C5BA760D}" srcOrd="0" destOrd="0" presId="urn:microsoft.com/office/officeart/2005/8/layout/vList5"/>
    <dgm:cxn modelId="{6E1BA3DF-B0FB-47AD-9161-153949F86F3D}" type="presOf" srcId="{E9F57E10-679D-44FB-AA9F-33B4C6D6FD86}" destId="{9CA5D8C3-67E1-47F7-AFEA-D36D1E8A2D85}" srcOrd="0" destOrd="0" presId="urn:microsoft.com/office/officeart/2005/8/layout/vList5"/>
    <dgm:cxn modelId="{3616A8F6-8A41-48EE-BCC3-AF4DC1B6E098}" type="presParOf" srcId="{9CA5D8C3-67E1-47F7-AFEA-D36D1E8A2D85}" destId="{6DDE1840-7828-4452-8DA8-A56BC0B94A41}" srcOrd="0" destOrd="0" presId="urn:microsoft.com/office/officeart/2005/8/layout/vList5"/>
    <dgm:cxn modelId="{83908B7F-F5DF-4E3D-A05F-7522586765B0}" type="presParOf" srcId="{6DDE1840-7828-4452-8DA8-A56BC0B94A41}" destId="{4B25F529-52FC-4AFB-B166-ABD6C5BA760D}"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8D5882F-E58F-42A7-A56B-8D44980C65B4}"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hu-HU"/>
        </a:p>
      </dgm:t>
    </dgm:pt>
    <dgm:pt modelId="{DC7480EF-C270-436B-A886-C1A8B86F38F4}">
      <dgm:prSet custT="1"/>
      <dgm:spPr/>
      <dgm:t>
        <a:bodyPr/>
        <a:lstStyle/>
        <a:p>
          <a:pPr rtl="0"/>
          <a:r>
            <a:rPr lang="hu-HU" sz="3200" b="0" i="0" dirty="0"/>
            <a:t>Eltérő érintettség!</a:t>
          </a:r>
          <a:endParaRPr lang="hu-HU" sz="3200" dirty="0"/>
        </a:p>
      </dgm:t>
    </dgm:pt>
    <dgm:pt modelId="{C70D12E7-CA30-4241-83B0-1CC2EE643170}" type="parTrans" cxnId="{64B94384-23B9-4EF7-98CF-B4D6185737D7}">
      <dgm:prSet/>
      <dgm:spPr/>
      <dgm:t>
        <a:bodyPr/>
        <a:lstStyle/>
        <a:p>
          <a:endParaRPr lang="hu-HU"/>
        </a:p>
      </dgm:t>
    </dgm:pt>
    <dgm:pt modelId="{141FD924-AD3D-478B-9F99-0FA70530606B}" type="sibTrans" cxnId="{64B94384-23B9-4EF7-98CF-B4D6185737D7}">
      <dgm:prSet/>
      <dgm:spPr/>
      <dgm:t>
        <a:bodyPr/>
        <a:lstStyle/>
        <a:p>
          <a:endParaRPr lang="hu-HU"/>
        </a:p>
      </dgm:t>
    </dgm:pt>
    <dgm:pt modelId="{D7A429E2-79C5-4E34-91F8-D5D518DA8E54}" type="pres">
      <dgm:prSet presAssocID="{C8D5882F-E58F-42A7-A56B-8D44980C65B4}" presName="Name0" presStyleCnt="0">
        <dgm:presLayoutVars>
          <dgm:dir/>
          <dgm:animLvl val="lvl"/>
          <dgm:resizeHandles val="exact"/>
        </dgm:presLayoutVars>
      </dgm:prSet>
      <dgm:spPr/>
    </dgm:pt>
    <dgm:pt modelId="{B7D5AB2D-8DEA-442A-ABE6-4CE47674F75D}" type="pres">
      <dgm:prSet presAssocID="{DC7480EF-C270-436B-A886-C1A8B86F38F4}" presName="linNode" presStyleCnt="0"/>
      <dgm:spPr/>
    </dgm:pt>
    <dgm:pt modelId="{7BA80B21-6A6E-45CC-A5B2-B2866D0BCE8A}" type="pres">
      <dgm:prSet presAssocID="{DC7480EF-C270-436B-A886-C1A8B86F38F4}" presName="parentText" presStyleLbl="node1" presStyleIdx="0" presStyleCnt="1" custScaleX="156805" custLinFactNeighborX="-32" custLinFactNeighborY="-23161">
        <dgm:presLayoutVars>
          <dgm:chMax val="1"/>
          <dgm:bulletEnabled val="1"/>
        </dgm:presLayoutVars>
      </dgm:prSet>
      <dgm:spPr/>
    </dgm:pt>
  </dgm:ptLst>
  <dgm:cxnLst>
    <dgm:cxn modelId="{64B94384-23B9-4EF7-98CF-B4D6185737D7}" srcId="{C8D5882F-E58F-42A7-A56B-8D44980C65B4}" destId="{DC7480EF-C270-436B-A886-C1A8B86F38F4}" srcOrd="0" destOrd="0" parTransId="{C70D12E7-CA30-4241-83B0-1CC2EE643170}" sibTransId="{141FD924-AD3D-478B-9F99-0FA70530606B}"/>
    <dgm:cxn modelId="{6503B1B9-4B72-4783-8B81-4585D1C46D46}" type="presOf" srcId="{C8D5882F-E58F-42A7-A56B-8D44980C65B4}" destId="{D7A429E2-79C5-4E34-91F8-D5D518DA8E54}" srcOrd="0" destOrd="0" presId="urn:microsoft.com/office/officeart/2005/8/layout/vList5"/>
    <dgm:cxn modelId="{A9E37FE3-85F3-45BC-93CE-DC65094E29D8}" type="presOf" srcId="{DC7480EF-C270-436B-A886-C1A8B86F38F4}" destId="{7BA80B21-6A6E-45CC-A5B2-B2866D0BCE8A}" srcOrd="0" destOrd="0" presId="urn:microsoft.com/office/officeart/2005/8/layout/vList5"/>
    <dgm:cxn modelId="{589D04A7-DD25-4CAB-98E5-8DD173E70455}" type="presParOf" srcId="{D7A429E2-79C5-4E34-91F8-D5D518DA8E54}" destId="{B7D5AB2D-8DEA-442A-ABE6-4CE47674F75D}" srcOrd="0" destOrd="0" presId="urn:microsoft.com/office/officeart/2005/8/layout/vList5"/>
    <dgm:cxn modelId="{B0059D76-3A51-4715-AAF6-B66511D96D3B}" type="presParOf" srcId="{B7D5AB2D-8DEA-442A-ABE6-4CE47674F75D}" destId="{7BA80B21-6A6E-45CC-A5B2-B2866D0BCE8A}" srcOrd="0" destOrd="0" presId="urn:microsoft.com/office/officeart/2005/8/layout/vList5"/>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447CFF8-B91C-45E2-92BE-559D9A44325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hu-HU"/>
        </a:p>
      </dgm:t>
    </dgm:pt>
    <dgm:pt modelId="{69D8CACF-B5B6-4AE8-A30C-9D393B3040E8}">
      <dgm:prSet custT="1"/>
      <dgm:spPr/>
      <dgm:t>
        <a:bodyPr/>
        <a:lstStyle/>
        <a:p>
          <a:pPr rtl="0"/>
          <a:r>
            <a:rPr lang="hu-HU" sz="3200" b="0" i="0" dirty="0"/>
            <a:t>Adaptáció irányai</a:t>
          </a:r>
          <a:endParaRPr lang="hu-HU" sz="3200" dirty="0"/>
        </a:p>
      </dgm:t>
    </dgm:pt>
    <dgm:pt modelId="{AD4E75F6-24DB-4096-93A3-11E8C812FD16}" type="parTrans" cxnId="{BE431880-BF98-4535-A4DB-C5905515AE4F}">
      <dgm:prSet/>
      <dgm:spPr/>
      <dgm:t>
        <a:bodyPr/>
        <a:lstStyle/>
        <a:p>
          <a:endParaRPr lang="hu-HU"/>
        </a:p>
      </dgm:t>
    </dgm:pt>
    <dgm:pt modelId="{ABDA2EC7-5BF4-4663-B521-0F3B47B4443E}" type="sibTrans" cxnId="{BE431880-BF98-4535-A4DB-C5905515AE4F}">
      <dgm:prSet/>
      <dgm:spPr/>
      <dgm:t>
        <a:bodyPr/>
        <a:lstStyle/>
        <a:p>
          <a:endParaRPr lang="hu-HU"/>
        </a:p>
      </dgm:t>
    </dgm:pt>
    <dgm:pt modelId="{C3E952D1-D3FF-4524-85A9-CE5D6C4567AD}" type="pres">
      <dgm:prSet presAssocID="{F447CFF8-B91C-45E2-92BE-559D9A443256}" presName="Name0" presStyleCnt="0">
        <dgm:presLayoutVars>
          <dgm:dir/>
          <dgm:animLvl val="lvl"/>
          <dgm:resizeHandles val="exact"/>
        </dgm:presLayoutVars>
      </dgm:prSet>
      <dgm:spPr/>
    </dgm:pt>
    <dgm:pt modelId="{58574C38-F3C8-4F1F-864B-685A3E97EADF}" type="pres">
      <dgm:prSet presAssocID="{69D8CACF-B5B6-4AE8-A30C-9D393B3040E8}" presName="linNode" presStyleCnt="0"/>
      <dgm:spPr/>
    </dgm:pt>
    <dgm:pt modelId="{B14BD9CA-F771-4D22-BC13-12435E743C71}" type="pres">
      <dgm:prSet presAssocID="{69D8CACF-B5B6-4AE8-A30C-9D393B3040E8}" presName="parentText" presStyleLbl="node1" presStyleIdx="0" presStyleCnt="1" custScaleX="248347" custLinFactNeighborX="-70715" custLinFactNeighborY="2695">
        <dgm:presLayoutVars>
          <dgm:chMax val="1"/>
          <dgm:bulletEnabled val="1"/>
        </dgm:presLayoutVars>
      </dgm:prSet>
      <dgm:spPr/>
    </dgm:pt>
  </dgm:ptLst>
  <dgm:cxnLst>
    <dgm:cxn modelId="{F2938A78-375C-4303-BAC9-C48A6C64733F}" type="presOf" srcId="{69D8CACF-B5B6-4AE8-A30C-9D393B3040E8}" destId="{B14BD9CA-F771-4D22-BC13-12435E743C71}" srcOrd="0" destOrd="0" presId="urn:microsoft.com/office/officeart/2005/8/layout/vList5"/>
    <dgm:cxn modelId="{BE431880-BF98-4535-A4DB-C5905515AE4F}" srcId="{F447CFF8-B91C-45E2-92BE-559D9A443256}" destId="{69D8CACF-B5B6-4AE8-A30C-9D393B3040E8}" srcOrd="0" destOrd="0" parTransId="{AD4E75F6-24DB-4096-93A3-11E8C812FD16}" sibTransId="{ABDA2EC7-5BF4-4663-B521-0F3B47B4443E}"/>
    <dgm:cxn modelId="{1E0195BC-97BC-4619-86EF-EA0495954A26}" type="presOf" srcId="{F447CFF8-B91C-45E2-92BE-559D9A443256}" destId="{C3E952D1-D3FF-4524-85A9-CE5D6C4567AD}" srcOrd="0" destOrd="0" presId="urn:microsoft.com/office/officeart/2005/8/layout/vList5"/>
    <dgm:cxn modelId="{4253BFC5-F40E-4FD6-943B-6999E65B364B}" type="presParOf" srcId="{C3E952D1-D3FF-4524-85A9-CE5D6C4567AD}" destId="{58574C38-F3C8-4F1F-864B-685A3E97EADF}" srcOrd="0" destOrd="0" presId="urn:microsoft.com/office/officeart/2005/8/layout/vList5"/>
    <dgm:cxn modelId="{46141C4E-3E6A-427B-8169-81EBA86074AB}" type="presParOf" srcId="{58574C38-F3C8-4F1F-864B-685A3E97EADF}" destId="{B14BD9CA-F771-4D22-BC13-12435E743C71}"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FFE714-CB49-48A0-8CCC-643DC7019C42}">
      <dsp:nvSpPr>
        <dsp:cNvPr id="0" name=""/>
        <dsp:cNvSpPr/>
      </dsp:nvSpPr>
      <dsp:spPr>
        <a:xfrm>
          <a:off x="3207538" y="1308757"/>
          <a:ext cx="1628768" cy="162876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B212EAD3-E787-4F48-93FD-4B38FA2EEDF2}">
      <dsp:nvSpPr>
        <dsp:cNvPr id="0" name=""/>
        <dsp:cNvSpPr/>
      </dsp:nvSpPr>
      <dsp:spPr>
        <a:xfrm>
          <a:off x="2290776" y="17524"/>
          <a:ext cx="3462291" cy="102350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rtl="0">
            <a:lnSpc>
              <a:spcPct val="90000"/>
            </a:lnSpc>
            <a:spcBef>
              <a:spcPct val="0"/>
            </a:spcBef>
            <a:spcAft>
              <a:spcPct val="35000"/>
            </a:spcAft>
            <a:buNone/>
          </a:pPr>
          <a:r>
            <a:rPr lang="hu-HU" sz="2400" b="0" i="0" kern="1200" dirty="0"/>
            <a:t>2020. márciusában lezárások - COVID-19</a:t>
          </a:r>
          <a:endParaRPr lang="hu-HU" sz="2400" kern="1200" dirty="0"/>
        </a:p>
      </dsp:txBody>
      <dsp:txXfrm>
        <a:off x="2290776" y="17524"/>
        <a:ext cx="3462291" cy="1023501"/>
      </dsp:txXfrm>
    </dsp:sp>
    <dsp:sp modelId="{B9E37FA0-5164-4CE2-BC2A-7CAD24BF356D}">
      <dsp:nvSpPr>
        <dsp:cNvPr id="0" name=""/>
        <dsp:cNvSpPr/>
      </dsp:nvSpPr>
      <dsp:spPr>
        <a:xfrm>
          <a:off x="3827121" y="1758762"/>
          <a:ext cx="1628768" cy="162876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E45D3614-F3DB-47A9-9872-DFD4566A5B36}">
      <dsp:nvSpPr>
        <dsp:cNvPr id="0" name=""/>
        <dsp:cNvSpPr/>
      </dsp:nvSpPr>
      <dsp:spPr>
        <a:xfrm>
          <a:off x="4981759" y="1291561"/>
          <a:ext cx="2901479" cy="14537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rtl="0">
            <a:lnSpc>
              <a:spcPct val="90000"/>
            </a:lnSpc>
            <a:spcBef>
              <a:spcPct val="0"/>
            </a:spcBef>
            <a:spcAft>
              <a:spcPct val="35000"/>
            </a:spcAft>
            <a:buNone/>
          </a:pPr>
          <a:r>
            <a:rPr lang="hu-HU" sz="2400" b="0" i="0" kern="1200" dirty="0"/>
            <a:t>Beszállítói láncok zavarai</a:t>
          </a:r>
          <a:endParaRPr lang="hu-HU" sz="2400" kern="1200" dirty="0"/>
        </a:p>
      </dsp:txBody>
      <dsp:txXfrm>
        <a:off x="4981759" y="1291561"/>
        <a:ext cx="2901479" cy="1453746"/>
      </dsp:txXfrm>
    </dsp:sp>
    <dsp:sp modelId="{F8ED36BF-599A-4D13-B96A-9958665F1770}">
      <dsp:nvSpPr>
        <dsp:cNvPr id="0" name=""/>
        <dsp:cNvSpPr/>
      </dsp:nvSpPr>
      <dsp:spPr>
        <a:xfrm>
          <a:off x="3590624" y="2487520"/>
          <a:ext cx="1628768" cy="162876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CC9E2C30-6103-4F14-9FC9-FE4DA7BA24E6}">
      <dsp:nvSpPr>
        <dsp:cNvPr id="0" name=""/>
        <dsp:cNvSpPr/>
      </dsp:nvSpPr>
      <dsp:spPr>
        <a:xfrm>
          <a:off x="4992488" y="3405030"/>
          <a:ext cx="3050341" cy="11866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rtl="0">
            <a:lnSpc>
              <a:spcPct val="90000"/>
            </a:lnSpc>
            <a:spcBef>
              <a:spcPct val="0"/>
            </a:spcBef>
            <a:spcAft>
              <a:spcPct val="35000"/>
            </a:spcAft>
            <a:buNone/>
          </a:pPr>
          <a:r>
            <a:rPr lang="hu-HU" sz="2400" b="0" i="0" kern="1200" dirty="0"/>
            <a:t>Piaci zavarok (HORECA szektor)</a:t>
          </a:r>
          <a:endParaRPr lang="hu-HU" sz="2400" kern="1200" dirty="0"/>
        </a:p>
      </dsp:txBody>
      <dsp:txXfrm>
        <a:off x="4992488" y="3405030"/>
        <a:ext cx="3050341" cy="1186673"/>
      </dsp:txXfrm>
    </dsp:sp>
    <dsp:sp modelId="{175CC4B6-70E4-4FC1-BBE4-D6A85F6E5C6B}">
      <dsp:nvSpPr>
        <dsp:cNvPr id="0" name=""/>
        <dsp:cNvSpPr/>
      </dsp:nvSpPr>
      <dsp:spPr>
        <a:xfrm>
          <a:off x="2824452" y="2487520"/>
          <a:ext cx="1628768" cy="162876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F7A407D-099B-422C-8D50-CF0E4762D3D3}">
      <dsp:nvSpPr>
        <dsp:cNvPr id="0" name=""/>
        <dsp:cNvSpPr/>
      </dsp:nvSpPr>
      <dsp:spPr>
        <a:xfrm>
          <a:off x="683706" y="3449424"/>
          <a:ext cx="2376483" cy="11866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rtl="0">
            <a:lnSpc>
              <a:spcPct val="90000"/>
            </a:lnSpc>
            <a:spcBef>
              <a:spcPct val="0"/>
            </a:spcBef>
            <a:spcAft>
              <a:spcPct val="35000"/>
            </a:spcAft>
            <a:buNone/>
          </a:pPr>
          <a:r>
            <a:rPr lang="hu-HU" sz="2400" b="0" i="0" kern="1200" dirty="0"/>
            <a:t>Árak hektikus változása</a:t>
          </a:r>
          <a:endParaRPr lang="hu-HU" sz="2400" kern="1200" dirty="0"/>
        </a:p>
      </dsp:txBody>
      <dsp:txXfrm>
        <a:off x="683706" y="3449424"/>
        <a:ext cx="2376483" cy="1186673"/>
      </dsp:txXfrm>
    </dsp:sp>
    <dsp:sp modelId="{0B8E7AB5-33B2-49B2-878A-AE4250F123E4}">
      <dsp:nvSpPr>
        <dsp:cNvPr id="0" name=""/>
        <dsp:cNvSpPr/>
      </dsp:nvSpPr>
      <dsp:spPr>
        <a:xfrm>
          <a:off x="2587955" y="1758762"/>
          <a:ext cx="1628768" cy="1628768"/>
        </a:xfrm>
        <a:prstGeom prst="ellipse">
          <a:avLst/>
        </a:prstGeom>
        <a:solidFill>
          <a:schemeClr val="accent1">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D0E3C8C8-273C-43B9-A94C-3A753445DDE2}">
      <dsp:nvSpPr>
        <dsp:cNvPr id="0" name=""/>
        <dsp:cNvSpPr/>
      </dsp:nvSpPr>
      <dsp:spPr>
        <a:xfrm>
          <a:off x="346361" y="1425098"/>
          <a:ext cx="2529969" cy="1186673"/>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ctr" defTabSz="1066800" rtl="0">
            <a:lnSpc>
              <a:spcPct val="90000"/>
            </a:lnSpc>
            <a:spcBef>
              <a:spcPct val="0"/>
            </a:spcBef>
            <a:spcAft>
              <a:spcPct val="35000"/>
            </a:spcAft>
            <a:buNone/>
          </a:pPr>
          <a:r>
            <a:rPr lang="hu-HU" sz="2400" b="0" i="0" kern="1200" dirty="0"/>
            <a:t>Klímával kapcsolatos események</a:t>
          </a:r>
          <a:endParaRPr lang="hu-HU" sz="1300" kern="1200" dirty="0"/>
        </a:p>
      </dsp:txBody>
      <dsp:txXfrm>
        <a:off x="346361" y="1425098"/>
        <a:ext cx="2529969" cy="11866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00DE0-F484-4D57-A22B-7A1A2ED421CF}">
      <dsp:nvSpPr>
        <dsp:cNvPr id="0" name=""/>
        <dsp:cNvSpPr/>
      </dsp:nvSpPr>
      <dsp:spPr>
        <a:xfrm>
          <a:off x="86238" y="3632"/>
          <a:ext cx="5018421" cy="37161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hu-HU" sz="2800" kern="1200" dirty="0"/>
            <a:t>Ukrán konfliktus</a:t>
          </a:r>
        </a:p>
        <a:p>
          <a:pPr marL="0" lvl="0" indent="0" algn="ctr" defTabSz="1244600">
            <a:lnSpc>
              <a:spcPct val="90000"/>
            </a:lnSpc>
            <a:spcBef>
              <a:spcPct val="0"/>
            </a:spcBef>
            <a:spcAft>
              <a:spcPct val="35000"/>
            </a:spcAft>
            <a:buNone/>
          </a:pPr>
          <a:endParaRPr lang="hu-HU" sz="2800" kern="1200" dirty="0"/>
        </a:p>
        <a:p>
          <a:pPr marL="0" lvl="0" indent="0" algn="ctr" defTabSz="1244600">
            <a:lnSpc>
              <a:spcPct val="90000"/>
            </a:lnSpc>
            <a:spcBef>
              <a:spcPct val="0"/>
            </a:spcBef>
            <a:spcAft>
              <a:spcPct val="35000"/>
            </a:spcAft>
            <a:buNone/>
          </a:pPr>
          <a:r>
            <a:rPr lang="hu-HU" sz="2800" kern="1200" dirty="0"/>
            <a:t>2022. február 24. – </a:t>
          </a:r>
        </a:p>
        <a:p>
          <a:pPr marL="0" lvl="0" indent="0" algn="ctr" defTabSz="1244600">
            <a:lnSpc>
              <a:spcPct val="90000"/>
            </a:lnSpc>
            <a:spcBef>
              <a:spcPct val="0"/>
            </a:spcBef>
            <a:spcAft>
              <a:spcPct val="35000"/>
            </a:spcAft>
            <a:buNone/>
          </a:pPr>
          <a:endParaRPr lang="hu-HU" sz="2800" kern="1200" dirty="0"/>
        </a:p>
        <a:p>
          <a:pPr marL="0" lvl="0" indent="0" algn="ctr" defTabSz="1244600">
            <a:lnSpc>
              <a:spcPct val="90000"/>
            </a:lnSpc>
            <a:spcBef>
              <a:spcPct val="0"/>
            </a:spcBef>
            <a:spcAft>
              <a:spcPct val="35000"/>
            </a:spcAft>
            <a:buNone/>
          </a:pPr>
          <a:r>
            <a:rPr lang="hu-HU" sz="2800" kern="1200" dirty="0"/>
            <a:t>Energiaválság</a:t>
          </a:r>
          <a:endParaRPr lang="hu-HU" sz="2800" b="1" i="0" u="sng" kern="1200" dirty="0"/>
        </a:p>
      </dsp:txBody>
      <dsp:txXfrm>
        <a:off x="267644" y="185038"/>
        <a:ext cx="4655609" cy="335329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700DE0-F484-4D57-A22B-7A1A2ED421CF}">
      <dsp:nvSpPr>
        <dsp:cNvPr id="0" name=""/>
        <dsp:cNvSpPr/>
      </dsp:nvSpPr>
      <dsp:spPr>
        <a:xfrm>
          <a:off x="35507" y="1575"/>
          <a:ext cx="4132561" cy="322246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marL="0" lvl="0" indent="0" algn="ctr" defTabSz="1244600" rtl="0">
            <a:lnSpc>
              <a:spcPct val="90000"/>
            </a:lnSpc>
            <a:spcBef>
              <a:spcPct val="0"/>
            </a:spcBef>
            <a:spcAft>
              <a:spcPct val="35000"/>
            </a:spcAft>
            <a:buNone/>
          </a:pPr>
          <a:r>
            <a:rPr lang="hu-HU" sz="2800" kern="1200" dirty="0"/>
            <a:t>Sokkhatás és az alkalmazkodás után is </a:t>
          </a:r>
          <a:r>
            <a:rPr lang="hu-HU" sz="2800" b="1" i="0" u="sng" kern="1200" dirty="0"/>
            <a:t>fennmarad</a:t>
          </a:r>
          <a:r>
            <a:rPr lang="hu-HU" sz="2800" b="1" u="sng" kern="1200" dirty="0"/>
            <a:t> </a:t>
          </a:r>
          <a:r>
            <a:rPr lang="hu-HU" sz="2800" b="1" i="0" u="sng" kern="1200" dirty="0"/>
            <a:t>az eredeti tevékenység</a:t>
          </a:r>
        </a:p>
      </dsp:txBody>
      <dsp:txXfrm>
        <a:off x="192815" y="158883"/>
        <a:ext cx="3817945" cy="29078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25F529-52FC-4AFB-B166-ABD6C5BA760D}">
      <dsp:nvSpPr>
        <dsp:cNvPr id="0" name=""/>
        <dsp:cNvSpPr/>
      </dsp:nvSpPr>
      <dsp:spPr>
        <a:xfrm>
          <a:off x="2437" y="0"/>
          <a:ext cx="2495997" cy="189261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rtl="0">
            <a:lnSpc>
              <a:spcPct val="90000"/>
            </a:lnSpc>
            <a:spcBef>
              <a:spcPct val="0"/>
            </a:spcBef>
            <a:spcAft>
              <a:spcPct val="35000"/>
            </a:spcAft>
            <a:buNone/>
          </a:pPr>
          <a:r>
            <a:rPr lang="hu-HU" sz="3200" b="0" i="0" kern="1200" dirty="0"/>
            <a:t>Időben változó!</a:t>
          </a:r>
          <a:endParaRPr lang="hu-HU" sz="3200" kern="1200" dirty="0"/>
        </a:p>
      </dsp:txBody>
      <dsp:txXfrm>
        <a:off x="94827" y="92390"/>
        <a:ext cx="2311217" cy="170783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BA80B21-6A6E-45CC-A5B2-B2866D0BCE8A}">
      <dsp:nvSpPr>
        <dsp:cNvPr id="0" name=""/>
        <dsp:cNvSpPr/>
      </dsp:nvSpPr>
      <dsp:spPr>
        <a:xfrm>
          <a:off x="935964" y="0"/>
          <a:ext cx="2427681" cy="155179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rtl="0">
            <a:lnSpc>
              <a:spcPct val="90000"/>
            </a:lnSpc>
            <a:spcBef>
              <a:spcPct val="0"/>
            </a:spcBef>
            <a:spcAft>
              <a:spcPct val="35000"/>
            </a:spcAft>
            <a:buNone/>
          </a:pPr>
          <a:r>
            <a:rPr lang="hu-HU" sz="3200" b="0" i="0" kern="1200" dirty="0"/>
            <a:t>Eltérő érintettség!</a:t>
          </a:r>
          <a:endParaRPr lang="hu-HU" sz="3200" kern="1200" dirty="0"/>
        </a:p>
      </dsp:txBody>
      <dsp:txXfrm>
        <a:off x="1011716" y="75752"/>
        <a:ext cx="2276177" cy="14002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4BD9CA-F771-4D22-BC13-12435E743C71}">
      <dsp:nvSpPr>
        <dsp:cNvPr id="0" name=""/>
        <dsp:cNvSpPr/>
      </dsp:nvSpPr>
      <dsp:spPr>
        <a:xfrm>
          <a:off x="0" y="2214"/>
          <a:ext cx="3690465" cy="226500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rtl="0">
            <a:lnSpc>
              <a:spcPct val="90000"/>
            </a:lnSpc>
            <a:spcBef>
              <a:spcPct val="0"/>
            </a:spcBef>
            <a:spcAft>
              <a:spcPct val="35000"/>
            </a:spcAft>
            <a:buNone/>
          </a:pPr>
          <a:r>
            <a:rPr lang="hu-HU" sz="3200" b="0" i="0" kern="1200" dirty="0"/>
            <a:t>Adaptáció irányai</a:t>
          </a:r>
          <a:endParaRPr lang="hu-HU" sz="3200" kern="1200" dirty="0"/>
        </a:p>
      </dsp:txBody>
      <dsp:txXfrm>
        <a:off x="110568" y="112782"/>
        <a:ext cx="3469329" cy="2043870"/>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hu-HU"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8" name="Google Shape;98;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1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5" name="Google Shape;195;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Címlap">
  <p:cSld name="1_Címlap">
    <p:spTree>
      <p:nvGrpSpPr>
        <p:cNvPr id="1" name="Shape 11"/>
        <p:cNvGrpSpPr/>
        <p:nvPr/>
      </p:nvGrpSpPr>
      <p:grpSpPr>
        <a:xfrm>
          <a:off x="0" y="0"/>
          <a:ext cx="0" cy="0"/>
          <a:chOff x="0" y="0"/>
          <a:chExt cx="0" cy="0"/>
        </a:xfrm>
      </p:grpSpPr>
      <p:sp>
        <p:nvSpPr>
          <p:cNvPr id="12" name="Google Shape;12;p12"/>
          <p:cNvSpPr/>
          <p:nvPr/>
        </p:nvSpPr>
        <p:spPr>
          <a:xfrm>
            <a:off x="685800" y="1134333"/>
            <a:ext cx="7764585" cy="1923437"/>
          </a:xfrm>
          <a:prstGeom prst="roundRect">
            <a:avLst>
              <a:gd name="adj" fmla="val 13525"/>
            </a:avLst>
          </a:prstGeom>
          <a:solidFill>
            <a:schemeClr val="dk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600">
              <a:solidFill>
                <a:schemeClr val="lt1"/>
              </a:solidFill>
              <a:latin typeface="Arial"/>
              <a:ea typeface="Arial"/>
              <a:cs typeface="Arial"/>
              <a:sym typeface="Arial"/>
            </a:endParaRPr>
          </a:p>
        </p:txBody>
      </p:sp>
      <p:sp>
        <p:nvSpPr>
          <p:cNvPr id="13" name="Google Shape;13;p12"/>
          <p:cNvSpPr txBox="1">
            <a:spLocks noGrp="1"/>
          </p:cNvSpPr>
          <p:nvPr>
            <p:ph type="title"/>
          </p:nvPr>
        </p:nvSpPr>
        <p:spPr>
          <a:xfrm>
            <a:off x="885093" y="1246207"/>
            <a:ext cx="7373816" cy="978758"/>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Clr>
                <a:srgbClr val="FFFFFF"/>
              </a:buClr>
              <a:buSzPts val="3200"/>
              <a:buFont typeface="Arial"/>
              <a:buNone/>
              <a:defRPr sz="3200" b="0" i="0" u="none" strike="noStrike" cap="none">
                <a:solidFill>
                  <a:srgbClr val="FFFFFF"/>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12"/>
          <p:cNvSpPr txBox="1">
            <a:spLocks noGrp="1"/>
          </p:cNvSpPr>
          <p:nvPr>
            <p:ph type="subTitle" idx="1"/>
          </p:nvPr>
        </p:nvSpPr>
        <p:spPr>
          <a:xfrm>
            <a:off x="885091" y="2232780"/>
            <a:ext cx="7373814" cy="688220"/>
          </a:xfrm>
          <a:prstGeom prst="rect">
            <a:avLst/>
          </a:prstGeom>
          <a:noFill/>
          <a:ln>
            <a:noFill/>
          </a:ln>
        </p:spPr>
        <p:txBody>
          <a:bodyPr spcFirstLastPara="1" wrap="square" lIns="91425" tIns="45700" rIns="91425" bIns="45700" anchor="t" anchorCtr="0">
            <a:noAutofit/>
          </a:bodyPr>
          <a:lstStyle>
            <a:lvl1pPr marR="0" lvl="0" algn="ctr" rtl="0">
              <a:spcBef>
                <a:spcPts val="360"/>
              </a:spcBef>
              <a:spcAft>
                <a:spcPts val="0"/>
              </a:spcAft>
              <a:buClr>
                <a:srgbClr val="4D7E9A"/>
              </a:buClr>
              <a:buSzPts val="1800"/>
              <a:buFont typeface="Arial"/>
              <a:buNone/>
              <a:defRPr sz="1800" b="0" i="0" u="none" strike="noStrike" cap="none">
                <a:solidFill>
                  <a:srgbClr val="FFFFFF"/>
                </a:solidFill>
                <a:latin typeface="Arial"/>
                <a:ea typeface="Arial"/>
                <a:cs typeface="Arial"/>
                <a:sym typeface="Arial"/>
              </a:defRPr>
            </a:lvl1pPr>
            <a:lvl2pPr marR="0" lvl="1" algn="ctr" rtl="0">
              <a:spcBef>
                <a:spcPts val="560"/>
              </a:spcBef>
              <a:spcAft>
                <a:spcPts val="0"/>
              </a:spcAft>
              <a:buClr>
                <a:srgbClr val="4D7E9A"/>
              </a:buClr>
              <a:buSzPts val="2800"/>
              <a:buFont typeface="Arial"/>
              <a:buNone/>
              <a:defRPr sz="2800" b="0" i="0" u="none" strike="noStrike" cap="none">
                <a:solidFill>
                  <a:srgbClr val="888888"/>
                </a:solidFill>
                <a:latin typeface="Arial"/>
                <a:ea typeface="Arial"/>
                <a:cs typeface="Arial"/>
                <a:sym typeface="Arial"/>
              </a:defRPr>
            </a:lvl2pPr>
            <a:lvl3pPr marR="0" lvl="2" algn="ctr" rtl="0">
              <a:spcBef>
                <a:spcPts val="480"/>
              </a:spcBef>
              <a:spcAft>
                <a:spcPts val="0"/>
              </a:spcAft>
              <a:buClr>
                <a:srgbClr val="4D7E9A"/>
              </a:buClr>
              <a:buSzPts val="2400"/>
              <a:buFont typeface="Arial"/>
              <a:buNone/>
              <a:defRPr sz="2400" b="0" i="0" u="none" strike="noStrike" cap="none">
                <a:solidFill>
                  <a:srgbClr val="888888"/>
                </a:solidFill>
                <a:latin typeface="Arial"/>
                <a:ea typeface="Arial"/>
                <a:cs typeface="Arial"/>
                <a:sym typeface="Arial"/>
              </a:defRPr>
            </a:lvl3pPr>
            <a:lvl4pPr marR="0" lvl="3" algn="ctr" rtl="0">
              <a:spcBef>
                <a:spcPts val="400"/>
              </a:spcBef>
              <a:spcAft>
                <a:spcPts val="0"/>
              </a:spcAft>
              <a:buClr>
                <a:srgbClr val="4D7E9A"/>
              </a:buClr>
              <a:buSzPts val="2000"/>
              <a:buFont typeface="Arial"/>
              <a:buNone/>
              <a:defRPr sz="2000" b="0" i="0" u="none" strike="noStrike" cap="none">
                <a:solidFill>
                  <a:srgbClr val="888888"/>
                </a:solidFill>
                <a:latin typeface="Arial"/>
                <a:ea typeface="Arial"/>
                <a:cs typeface="Arial"/>
                <a:sym typeface="Arial"/>
              </a:defRPr>
            </a:lvl4pPr>
            <a:lvl5pPr marR="0" lvl="4" algn="ctr" rtl="0">
              <a:spcBef>
                <a:spcPts val="400"/>
              </a:spcBef>
              <a:spcAft>
                <a:spcPts val="0"/>
              </a:spcAft>
              <a:buClr>
                <a:srgbClr val="4D7E9A"/>
              </a:buClr>
              <a:buSzPts val="2000"/>
              <a:buFont typeface="Arial"/>
              <a:buNone/>
              <a:defRPr sz="2000" b="0" i="0" u="none" strike="noStrike" cap="none">
                <a:solidFill>
                  <a:srgbClr val="888888"/>
                </a:solidFill>
                <a:latin typeface="Arial"/>
                <a:ea typeface="Arial"/>
                <a:cs typeface="Arial"/>
                <a:sym typeface="Arial"/>
              </a:defRPr>
            </a:lvl5pPr>
            <a:lvl6pPr marR="0" lvl="5"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6pPr>
            <a:lvl7pPr marR="0" lvl="6"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7pPr>
            <a:lvl8pPr marR="0" lvl="7"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8pPr>
            <a:lvl9pPr marR="0" lvl="8" algn="ctr" rtl="0">
              <a:spcBef>
                <a:spcPts val="4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9pPr>
          </a:lstStyle>
          <a:p>
            <a:endParaRPr/>
          </a:p>
        </p:txBody>
      </p:sp>
      <p:sp>
        <p:nvSpPr>
          <p:cNvPr id="15" name="Google Shape;15;p12"/>
          <p:cNvSpPr txBox="1">
            <a:spLocks noGrp="1"/>
          </p:cNvSpPr>
          <p:nvPr>
            <p:ph type="body" idx="2"/>
          </p:nvPr>
        </p:nvSpPr>
        <p:spPr>
          <a:xfrm>
            <a:off x="885091" y="3289401"/>
            <a:ext cx="7373818" cy="517769"/>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rgbClr val="4D7E9A"/>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16" name="Google Shape;16;p12"/>
          <p:cNvSpPr txBox="1">
            <a:spLocks noGrp="1"/>
          </p:cNvSpPr>
          <p:nvPr>
            <p:ph type="body" idx="3"/>
          </p:nvPr>
        </p:nvSpPr>
        <p:spPr>
          <a:xfrm>
            <a:off x="885093" y="3807170"/>
            <a:ext cx="7373818" cy="344753"/>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320"/>
              </a:spcBef>
              <a:spcAft>
                <a:spcPts val="0"/>
              </a:spcAft>
              <a:buClr>
                <a:srgbClr val="4D7E9A"/>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rgbClr val="4D7E9A"/>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17" name="Google Shape;17;p12"/>
          <p:cNvSpPr txBox="1">
            <a:spLocks noGrp="1"/>
          </p:cNvSpPr>
          <p:nvPr>
            <p:ph type="body" idx="4"/>
          </p:nvPr>
        </p:nvSpPr>
        <p:spPr>
          <a:xfrm>
            <a:off x="885093" y="4604339"/>
            <a:ext cx="7373818" cy="344753"/>
          </a:xfrm>
          <a:prstGeom prst="rect">
            <a:avLst/>
          </a:prstGeom>
          <a:noFill/>
          <a:ln>
            <a:noFill/>
          </a:ln>
        </p:spPr>
        <p:txBody>
          <a:bodyPr spcFirstLastPara="1" wrap="square" lIns="91425" tIns="45700" rIns="91425" bIns="45700" anchor="t" anchorCtr="0">
            <a:noAutofit/>
          </a:bodyPr>
          <a:lstStyle>
            <a:lvl1pPr marL="457200" marR="0" lvl="0" indent="-228600" algn="ctr" rtl="0">
              <a:spcBef>
                <a:spcPts val="360"/>
              </a:spcBef>
              <a:spcAft>
                <a:spcPts val="0"/>
              </a:spcAft>
              <a:buClr>
                <a:srgbClr val="4D7E9A"/>
              </a:buClr>
              <a:buSzPts val="1800"/>
              <a:buFont typeface="Arial"/>
              <a:buNone/>
              <a:defRPr sz="18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rgbClr val="4D7E9A"/>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18" name="Google Shape;18;p12"/>
          <p:cNvSpPr/>
          <p:nvPr/>
        </p:nvSpPr>
        <p:spPr>
          <a:xfrm>
            <a:off x="1" y="6577831"/>
            <a:ext cx="4552433" cy="288000"/>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9" name="Google Shape;19;p12"/>
          <p:cNvSpPr/>
          <p:nvPr/>
        </p:nvSpPr>
        <p:spPr>
          <a:xfrm>
            <a:off x="4552435" y="6577831"/>
            <a:ext cx="4591565" cy="288000"/>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sp>
        <p:nvSpPr>
          <p:cNvPr id="20" name="Google Shape;20;p12"/>
          <p:cNvSpPr txBox="1">
            <a:spLocks noGrp="1"/>
          </p:cNvSpPr>
          <p:nvPr>
            <p:ph type="body" idx="5"/>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lvl1pPr marL="457200" marR="0" lvl="0" indent="-228600" algn="r"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2pPr>
            <a:lvl3pPr marL="1371600" marR="0" lvl="2"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3pPr>
            <a:lvl4pPr marL="1828800" marR="0" lvl="3"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4pPr>
            <a:lvl5pPr marL="2286000" marR="0" lvl="4"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1" name="Google Shape;21;p12"/>
          <p:cNvSpPr txBox="1">
            <a:spLocks noGrp="1"/>
          </p:cNvSpPr>
          <p:nvPr>
            <p:ph type="body" idx="6"/>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rgbClr val="4D7E9A"/>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2" name="Google Shape;22;p12"/>
          <p:cNvSpPr/>
          <p:nvPr/>
        </p:nvSpPr>
        <p:spPr>
          <a:xfrm>
            <a:off x="0" y="-3019"/>
            <a:ext cx="4552434" cy="287999"/>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3" name="Google Shape;23;p12"/>
          <p:cNvSpPr/>
          <p:nvPr/>
        </p:nvSpPr>
        <p:spPr>
          <a:xfrm>
            <a:off x="4552435" y="1"/>
            <a:ext cx="4591565" cy="287998"/>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pic>
        <p:nvPicPr>
          <p:cNvPr id="24" name="Google Shape;24;p12"/>
          <p:cNvPicPr preferRelativeResize="0"/>
          <p:nvPr/>
        </p:nvPicPr>
        <p:blipFill rotWithShape="1">
          <a:blip r:embed="rId2">
            <a:alphaModFix/>
          </a:blip>
          <a:srcRect/>
          <a:stretch/>
        </p:blipFill>
        <p:spPr>
          <a:xfrm>
            <a:off x="4048917" y="5261487"/>
            <a:ext cx="1038350" cy="10383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Tartalom">
  <p:cSld name="1_Tartalom">
    <p:spTree>
      <p:nvGrpSpPr>
        <p:cNvPr id="1" name="Shape 25"/>
        <p:cNvGrpSpPr/>
        <p:nvPr/>
      </p:nvGrpSpPr>
      <p:grpSpPr>
        <a:xfrm>
          <a:off x="0" y="0"/>
          <a:ext cx="0" cy="0"/>
          <a:chOff x="0" y="0"/>
          <a:chExt cx="0" cy="0"/>
        </a:xfrm>
      </p:grpSpPr>
      <p:sp>
        <p:nvSpPr>
          <p:cNvPr id="26" name="Google Shape;26;p13"/>
          <p:cNvSpPr/>
          <p:nvPr/>
        </p:nvSpPr>
        <p:spPr>
          <a:xfrm>
            <a:off x="1" y="6577831"/>
            <a:ext cx="4552433" cy="288000"/>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7" name="Google Shape;27;p13"/>
          <p:cNvSpPr/>
          <p:nvPr/>
        </p:nvSpPr>
        <p:spPr>
          <a:xfrm>
            <a:off x="4552435" y="6577831"/>
            <a:ext cx="4591565" cy="288000"/>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sp>
        <p:nvSpPr>
          <p:cNvPr id="28" name="Google Shape;28;p13"/>
          <p:cNvSpPr/>
          <p:nvPr/>
        </p:nvSpPr>
        <p:spPr>
          <a:xfrm>
            <a:off x="4552435" y="1"/>
            <a:ext cx="4591565" cy="287998"/>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29" name="Google Shape;29;p13"/>
          <p:cNvSpPr/>
          <p:nvPr/>
        </p:nvSpPr>
        <p:spPr>
          <a:xfrm>
            <a:off x="0" y="-3019"/>
            <a:ext cx="4552434" cy="287999"/>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0" name="Google Shape;30;p13"/>
          <p:cNvSpPr/>
          <p:nvPr/>
        </p:nvSpPr>
        <p:spPr>
          <a:xfrm>
            <a:off x="0" y="271619"/>
            <a:ext cx="9144000" cy="926977"/>
          </a:xfrm>
          <a:prstGeom prst="rect">
            <a:avLst/>
          </a:prstGeom>
          <a:solidFill>
            <a:srgbClr val="75848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1" name="Google Shape;31;p13"/>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 name="Google Shape;32;p13"/>
          <p:cNvSpPr txBox="1">
            <a:spLocks noGrp="1"/>
          </p:cNvSpPr>
          <p:nvPr>
            <p:ph type="body" idx="1"/>
          </p:nvPr>
        </p:nvSpPr>
        <p:spPr>
          <a:xfrm>
            <a:off x="457200" y="1436076"/>
            <a:ext cx="8229600" cy="465362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0"/>
              </a:spcBef>
              <a:spcAft>
                <a:spcPts val="0"/>
              </a:spcAft>
              <a:buClr>
                <a:srgbClr val="7F68A3"/>
              </a:buClr>
              <a:buSzPts val="192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20000"/>
              </a:lnSpc>
              <a:spcBef>
                <a:spcPts val="240"/>
              </a:spcBef>
              <a:spcAft>
                <a:spcPts val="0"/>
              </a:spcAft>
              <a:buClr>
                <a:srgbClr val="7F68A3"/>
              </a:buClr>
              <a:buSzPts val="144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20000"/>
              </a:lnSpc>
              <a:spcBef>
                <a:spcPts val="200"/>
              </a:spcBef>
              <a:spcAft>
                <a:spcPts val="0"/>
              </a:spcAft>
              <a:buClr>
                <a:srgbClr val="7F68A3"/>
              </a:buClr>
              <a:buSzPts val="12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20000"/>
              </a:lnSpc>
              <a:spcBef>
                <a:spcPts val="180"/>
              </a:spcBef>
              <a:spcAft>
                <a:spcPts val="0"/>
              </a:spcAft>
              <a:buClr>
                <a:srgbClr val="7F68A3"/>
              </a:buClr>
              <a:buSzPts val="108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33" name="Google Shape;33;p13"/>
          <p:cNvSpPr txBox="1">
            <a:spLocks noGrp="1"/>
          </p:cNvSpPr>
          <p:nvPr>
            <p:ph type="body" idx="2"/>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lvl1pPr marL="457200" marR="0" lvl="0" indent="-228600" algn="r"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2pPr>
            <a:lvl3pPr marL="1371600" marR="0" lvl="2"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3pPr>
            <a:lvl4pPr marL="1828800" marR="0" lvl="3"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4pPr>
            <a:lvl5pPr marL="2286000" marR="0" lvl="4"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4" name="Google Shape;34;p13"/>
          <p:cNvSpPr txBox="1">
            <a:spLocks noGrp="1"/>
          </p:cNvSpPr>
          <p:nvPr>
            <p:ph type="body" idx="3"/>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rgbClr val="4D7E9A"/>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5" name="Google Shape;35;p13"/>
          <p:cNvSpPr txBox="1">
            <a:spLocks noGrp="1"/>
          </p:cNvSpPr>
          <p:nvPr>
            <p:ph type="body" idx="4"/>
          </p:nvPr>
        </p:nvSpPr>
        <p:spPr>
          <a:xfrm>
            <a:off x="1855630" y="-3018"/>
            <a:ext cx="870439"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6" name="Google Shape;36;p13"/>
          <p:cNvSpPr txBox="1">
            <a:spLocks noGrp="1"/>
          </p:cNvSpPr>
          <p:nvPr>
            <p:ph type="body" idx="5"/>
          </p:nvPr>
        </p:nvSpPr>
        <p:spPr>
          <a:xfrm>
            <a:off x="2726069" y="-3019"/>
            <a:ext cx="878682"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dk2"/>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37" name="Google Shape;37;p13"/>
          <p:cNvSpPr txBox="1">
            <a:spLocks noGrp="1"/>
          </p:cNvSpPr>
          <p:nvPr>
            <p:ph type="body" idx="6"/>
          </p:nvPr>
        </p:nvSpPr>
        <p:spPr>
          <a:xfrm>
            <a:off x="3604751" y="2"/>
            <a:ext cx="872121" cy="274638"/>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rgbClr val="75848F"/>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38" name="Google Shape;38;p13"/>
          <p:cNvPicPr preferRelativeResize="0"/>
          <p:nvPr/>
        </p:nvPicPr>
        <p:blipFill rotWithShape="1">
          <a:blip r:embed="rId2">
            <a:alphaModFix/>
          </a:blip>
          <a:srcRect/>
          <a:stretch/>
        </p:blipFill>
        <p:spPr>
          <a:xfrm>
            <a:off x="8655868" y="6089699"/>
            <a:ext cx="488132" cy="488132"/>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1_Tartalom">
  <p:cSld name="1-1_Tartalom">
    <p:spTree>
      <p:nvGrpSpPr>
        <p:cNvPr id="1" name="Shape 39"/>
        <p:cNvGrpSpPr/>
        <p:nvPr/>
      </p:nvGrpSpPr>
      <p:grpSpPr>
        <a:xfrm>
          <a:off x="0" y="0"/>
          <a:ext cx="0" cy="0"/>
          <a:chOff x="0" y="0"/>
          <a:chExt cx="0" cy="0"/>
        </a:xfrm>
      </p:grpSpPr>
      <p:sp>
        <p:nvSpPr>
          <p:cNvPr id="40" name="Google Shape;40;p14"/>
          <p:cNvSpPr txBox="1">
            <a:spLocks noGrp="1"/>
          </p:cNvSpPr>
          <p:nvPr>
            <p:ph type="body" idx="1"/>
          </p:nvPr>
        </p:nvSpPr>
        <p:spPr>
          <a:xfrm>
            <a:off x="457200" y="1436076"/>
            <a:ext cx="3806757" cy="465362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0"/>
              </a:spcBef>
              <a:spcAft>
                <a:spcPts val="0"/>
              </a:spcAft>
              <a:buClr>
                <a:srgbClr val="7F68A3"/>
              </a:buClr>
              <a:buSzPts val="192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20000"/>
              </a:lnSpc>
              <a:spcBef>
                <a:spcPts val="240"/>
              </a:spcBef>
              <a:spcAft>
                <a:spcPts val="0"/>
              </a:spcAft>
              <a:buClr>
                <a:srgbClr val="7F68A3"/>
              </a:buClr>
              <a:buSzPts val="144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20000"/>
              </a:lnSpc>
              <a:spcBef>
                <a:spcPts val="200"/>
              </a:spcBef>
              <a:spcAft>
                <a:spcPts val="0"/>
              </a:spcAft>
              <a:buClr>
                <a:srgbClr val="7F68A3"/>
              </a:buClr>
              <a:buSzPts val="12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20000"/>
              </a:lnSpc>
              <a:spcBef>
                <a:spcPts val="180"/>
              </a:spcBef>
              <a:spcAft>
                <a:spcPts val="0"/>
              </a:spcAft>
              <a:buClr>
                <a:srgbClr val="7F68A3"/>
              </a:buClr>
              <a:buSzPts val="108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1" name="Google Shape;41;p14"/>
          <p:cNvSpPr txBox="1">
            <a:spLocks noGrp="1"/>
          </p:cNvSpPr>
          <p:nvPr>
            <p:ph type="body" idx="2"/>
          </p:nvPr>
        </p:nvSpPr>
        <p:spPr>
          <a:xfrm>
            <a:off x="4880043" y="1436076"/>
            <a:ext cx="3806757" cy="4653623"/>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0"/>
              </a:spcBef>
              <a:spcAft>
                <a:spcPts val="0"/>
              </a:spcAft>
              <a:buClr>
                <a:srgbClr val="7F68A3"/>
              </a:buClr>
              <a:buSzPts val="192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20000"/>
              </a:lnSpc>
              <a:spcBef>
                <a:spcPts val="240"/>
              </a:spcBef>
              <a:spcAft>
                <a:spcPts val="0"/>
              </a:spcAft>
              <a:buClr>
                <a:srgbClr val="7F68A3"/>
              </a:buClr>
              <a:buSzPts val="144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20000"/>
              </a:lnSpc>
              <a:spcBef>
                <a:spcPts val="200"/>
              </a:spcBef>
              <a:spcAft>
                <a:spcPts val="0"/>
              </a:spcAft>
              <a:buClr>
                <a:srgbClr val="7F68A3"/>
              </a:buClr>
              <a:buSzPts val="12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20000"/>
              </a:lnSpc>
              <a:spcBef>
                <a:spcPts val="180"/>
              </a:spcBef>
              <a:spcAft>
                <a:spcPts val="0"/>
              </a:spcAft>
              <a:buClr>
                <a:srgbClr val="7F68A3"/>
              </a:buClr>
              <a:buSzPts val="108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42" name="Google Shape;42;p14"/>
          <p:cNvSpPr/>
          <p:nvPr/>
        </p:nvSpPr>
        <p:spPr>
          <a:xfrm>
            <a:off x="1" y="6577831"/>
            <a:ext cx="4552433" cy="288000"/>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3" name="Google Shape;43;p14"/>
          <p:cNvSpPr/>
          <p:nvPr/>
        </p:nvSpPr>
        <p:spPr>
          <a:xfrm>
            <a:off x="4552435" y="6577831"/>
            <a:ext cx="4591565" cy="288000"/>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sp>
        <p:nvSpPr>
          <p:cNvPr id="44" name="Google Shape;44;p14"/>
          <p:cNvSpPr/>
          <p:nvPr/>
        </p:nvSpPr>
        <p:spPr>
          <a:xfrm>
            <a:off x="4552435" y="1"/>
            <a:ext cx="4591565" cy="287998"/>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5" name="Google Shape;45;p14"/>
          <p:cNvSpPr/>
          <p:nvPr/>
        </p:nvSpPr>
        <p:spPr>
          <a:xfrm>
            <a:off x="0" y="-3019"/>
            <a:ext cx="4552434" cy="287999"/>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6" name="Google Shape;46;p14"/>
          <p:cNvSpPr/>
          <p:nvPr/>
        </p:nvSpPr>
        <p:spPr>
          <a:xfrm>
            <a:off x="0" y="271619"/>
            <a:ext cx="9144000" cy="926977"/>
          </a:xfrm>
          <a:prstGeom prst="rect">
            <a:avLst/>
          </a:prstGeom>
          <a:solidFill>
            <a:srgbClr val="75848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47" name="Google Shape;47;p14"/>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8" name="Google Shape;48;p14"/>
          <p:cNvSpPr txBox="1">
            <a:spLocks noGrp="1"/>
          </p:cNvSpPr>
          <p:nvPr>
            <p:ph type="body" idx="3"/>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lvl1pPr marL="457200" marR="0" lvl="0" indent="-228600" algn="r"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2pPr>
            <a:lvl3pPr marL="1371600" marR="0" lvl="2"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3pPr>
            <a:lvl4pPr marL="1828800" marR="0" lvl="3"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4pPr>
            <a:lvl5pPr marL="2286000" marR="0" lvl="4"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49" name="Google Shape;49;p14"/>
          <p:cNvSpPr txBox="1">
            <a:spLocks noGrp="1"/>
          </p:cNvSpPr>
          <p:nvPr>
            <p:ph type="body" idx="4"/>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rgbClr val="4D7E9A"/>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0" name="Google Shape;50;p14"/>
          <p:cNvSpPr txBox="1">
            <a:spLocks noGrp="1"/>
          </p:cNvSpPr>
          <p:nvPr>
            <p:ph type="body" idx="5"/>
          </p:nvPr>
        </p:nvSpPr>
        <p:spPr>
          <a:xfrm>
            <a:off x="1855630" y="-3018"/>
            <a:ext cx="870439"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1" name="Google Shape;51;p14"/>
          <p:cNvSpPr txBox="1">
            <a:spLocks noGrp="1"/>
          </p:cNvSpPr>
          <p:nvPr>
            <p:ph type="body" idx="6"/>
          </p:nvPr>
        </p:nvSpPr>
        <p:spPr>
          <a:xfrm>
            <a:off x="2726069" y="-3019"/>
            <a:ext cx="878682"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dk2"/>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52" name="Google Shape;52;p14"/>
          <p:cNvSpPr txBox="1">
            <a:spLocks noGrp="1"/>
          </p:cNvSpPr>
          <p:nvPr>
            <p:ph type="body" idx="7"/>
          </p:nvPr>
        </p:nvSpPr>
        <p:spPr>
          <a:xfrm>
            <a:off x="3604751" y="2"/>
            <a:ext cx="872121" cy="274638"/>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rgbClr val="75848F"/>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53" name="Google Shape;53;p14"/>
          <p:cNvPicPr preferRelativeResize="0"/>
          <p:nvPr/>
        </p:nvPicPr>
        <p:blipFill rotWithShape="1">
          <a:blip r:embed="rId2">
            <a:alphaModFix/>
          </a:blip>
          <a:srcRect/>
          <a:stretch/>
        </p:blipFill>
        <p:spPr>
          <a:xfrm>
            <a:off x="8655868" y="6089699"/>
            <a:ext cx="488132" cy="488132"/>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2_Tartalom">
  <p:cSld name="1-2_Tartalom">
    <p:spTree>
      <p:nvGrpSpPr>
        <p:cNvPr id="1" name="Shape 54"/>
        <p:cNvGrpSpPr/>
        <p:nvPr/>
      </p:nvGrpSpPr>
      <p:grpSpPr>
        <a:xfrm>
          <a:off x="0" y="0"/>
          <a:ext cx="0" cy="0"/>
          <a:chOff x="0" y="0"/>
          <a:chExt cx="0" cy="0"/>
        </a:xfrm>
      </p:grpSpPr>
      <p:sp>
        <p:nvSpPr>
          <p:cNvPr id="55" name="Google Shape;55;p15"/>
          <p:cNvSpPr txBox="1">
            <a:spLocks noGrp="1"/>
          </p:cNvSpPr>
          <p:nvPr>
            <p:ph type="body" idx="1"/>
          </p:nvPr>
        </p:nvSpPr>
        <p:spPr>
          <a:xfrm>
            <a:off x="457200" y="1436077"/>
            <a:ext cx="8229600" cy="340619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20000"/>
              </a:lnSpc>
              <a:spcBef>
                <a:spcPts val="0"/>
              </a:spcBef>
              <a:spcAft>
                <a:spcPts val="0"/>
              </a:spcAft>
              <a:buClr>
                <a:srgbClr val="7F68A3"/>
              </a:buClr>
              <a:buSzPts val="192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120000"/>
              </a:lnSpc>
              <a:spcBef>
                <a:spcPts val="240"/>
              </a:spcBef>
              <a:spcAft>
                <a:spcPts val="0"/>
              </a:spcAft>
              <a:buClr>
                <a:srgbClr val="7F68A3"/>
              </a:buClr>
              <a:buSzPts val="1440"/>
              <a:buFont typeface="Arial"/>
              <a:buNone/>
              <a:defRPr sz="1200" b="0" i="0" u="none" strike="noStrike" cap="none">
                <a:solidFill>
                  <a:schemeClr val="dk1"/>
                </a:solidFill>
                <a:latin typeface="Arial"/>
                <a:ea typeface="Arial"/>
                <a:cs typeface="Arial"/>
                <a:sym typeface="Arial"/>
              </a:defRPr>
            </a:lvl2pPr>
            <a:lvl3pPr marL="1371600" marR="0" lvl="2" indent="-228600" algn="l" rtl="0">
              <a:lnSpc>
                <a:spcPct val="120000"/>
              </a:lnSpc>
              <a:spcBef>
                <a:spcPts val="200"/>
              </a:spcBef>
              <a:spcAft>
                <a:spcPts val="0"/>
              </a:spcAft>
              <a:buClr>
                <a:srgbClr val="7F68A3"/>
              </a:buClr>
              <a:buSzPts val="1200"/>
              <a:buFont typeface="Arial"/>
              <a:buNone/>
              <a:defRPr sz="1000" b="0" i="0" u="none" strike="noStrike" cap="none">
                <a:solidFill>
                  <a:schemeClr val="dk1"/>
                </a:solidFill>
                <a:latin typeface="Arial"/>
                <a:ea typeface="Arial"/>
                <a:cs typeface="Arial"/>
                <a:sym typeface="Arial"/>
              </a:defRPr>
            </a:lvl3pPr>
            <a:lvl4pPr marL="1828800" marR="0" lvl="3" indent="-228600" algn="l" rtl="0">
              <a:lnSpc>
                <a:spcPct val="120000"/>
              </a:lnSpc>
              <a:spcBef>
                <a:spcPts val="180"/>
              </a:spcBef>
              <a:spcAft>
                <a:spcPts val="0"/>
              </a:spcAft>
              <a:buClr>
                <a:srgbClr val="7F68A3"/>
              </a:buClr>
              <a:buSzPts val="108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56" name="Google Shape;56;p15"/>
          <p:cNvSpPr/>
          <p:nvPr/>
        </p:nvSpPr>
        <p:spPr>
          <a:xfrm>
            <a:off x="1" y="6577831"/>
            <a:ext cx="4552433" cy="288000"/>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7" name="Google Shape;57;p15"/>
          <p:cNvSpPr/>
          <p:nvPr/>
        </p:nvSpPr>
        <p:spPr>
          <a:xfrm>
            <a:off x="4552435" y="6577831"/>
            <a:ext cx="4591565" cy="288000"/>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sp>
        <p:nvSpPr>
          <p:cNvPr id="58" name="Google Shape;58;p15"/>
          <p:cNvSpPr/>
          <p:nvPr/>
        </p:nvSpPr>
        <p:spPr>
          <a:xfrm>
            <a:off x="4552435" y="1"/>
            <a:ext cx="4591565" cy="287998"/>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59" name="Google Shape;59;p15"/>
          <p:cNvSpPr/>
          <p:nvPr/>
        </p:nvSpPr>
        <p:spPr>
          <a:xfrm>
            <a:off x="0" y="-3019"/>
            <a:ext cx="4552434" cy="287999"/>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0" name="Google Shape;60;p15"/>
          <p:cNvSpPr/>
          <p:nvPr/>
        </p:nvSpPr>
        <p:spPr>
          <a:xfrm>
            <a:off x="0" y="271619"/>
            <a:ext cx="9144000" cy="926977"/>
          </a:xfrm>
          <a:prstGeom prst="rect">
            <a:avLst/>
          </a:prstGeom>
          <a:solidFill>
            <a:srgbClr val="75848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61" name="Google Shape;61;p15"/>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2" name="Google Shape;62;p15"/>
          <p:cNvSpPr txBox="1">
            <a:spLocks noGrp="1"/>
          </p:cNvSpPr>
          <p:nvPr>
            <p:ph type="body" idx="2"/>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lvl1pPr marL="457200" marR="0" lvl="0" indent="-228600" algn="r"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2pPr>
            <a:lvl3pPr marL="1371600" marR="0" lvl="2"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3pPr>
            <a:lvl4pPr marL="1828800" marR="0" lvl="3"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4pPr>
            <a:lvl5pPr marL="2286000" marR="0" lvl="4"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3" name="Google Shape;63;p15"/>
          <p:cNvSpPr txBox="1">
            <a:spLocks noGrp="1"/>
          </p:cNvSpPr>
          <p:nvPr>
            <p:ph type="body" idx="3"/>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rgbClr val="4D7E9A"/>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4" name="Google Shape;64;p15"/>
          <p:cNvSpPr txBox="1">
            <a:spLocks noGrp="1"/>
          </p:cNvSpPr>
          <p:nvPr>
            <p:ph type="body" idx="4"/>
          </p:nvPr>
        </p:nvSpPr>
        <p:spPr>
          <a:xfrm>
            <a:off x="1855630" y="-3018"/>
            <a:ext cx="870439"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5" name="Google Shape;65;p15"/>
          <p:cNvSpPr txBox="1">
            <a:spLocks noGrp="1"/>
          </p:cNvSpPr>
          <p:nvPr>
            <p:ph type="body" idx="5"/>
          </p:nvPr>
        </p:nvSpPr>
        <p:spPr>
          <a:xfrm>
            <a:off x="2726069" y="-3019"/>
            <a:ext cx="878682"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dk2"/>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6" name="Google Shape;66;p15"/>
          <p:cNvSpPr txBox="1">
            <a:spLocks noGrp="1"/>
          </p:cNvSpPr>
          <p:nvPr>
            <p:ph type="body" idx="6"/>
          </p:nvPr>
        </p:nvSpPr>
        <p:spPr>
          <a:xfrm>
            <a:off x="3604751" y="2"/>
            <a:ext cx="872121" cy="274638"/>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rgbClr val="75848F"/>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7" name="Google Shape;67;p15"/>
          <p:cNvSpPr txBox="1">
            <a:spLocks noGrp="1"/>
          </p:cNvSpPr>
          <p:nvPr>
            <p:ph type="body" idx="7"/>
          </p:nvPr>
        </p:nvSpPr>
        <p:spPr>
          <a:xfrm>
            <a:off x="457200" y="5058415"/>
            <a:ext cx="8229600" cy="1031284"/>
          </a:xfrm>
          <a:prstGeom prst="rect">
            <a:avLst/>
          </a:prstGeom>
          <a:noFill/>
          <a:ln>
            <a:noFill/>
          </a:ln>
        </p:spPr>
        <p:txBody>
          <a:bodyPr spcFirstLastPara="1" wrap="square" lIns="91425" tIns="45700" rIns="91425" bIns="45700" anchor="t" anchorCtr="0">
            <a:noAutofit/>
          </a:bodyPr>
          <a:lstStyle>
            <a:lvl1pPr marL="457200" marR="0" lvl="0" indent="-330200" algn="l" rtl="0">
              <a:lnSpc>
                <a:spcPct val="120000"/>
              </a:lnSpc>
              <a:spcBef>
                <a:spcPts val="0"/>
              </a:spcBef>
              <a:spcAft>
                <a:spcPts val="0"/>
              </a:spcAft>
              <a:buClr>
                <a:schemeClr val="accent2"/>
              </a:buClr>
              <a:buSzPts val="1600"/>
              <a:buFont typeface="Arial"/>
              <a:buChar char="•"/>
              <a:defRPr sz="1600" b="0" i="0" u="none" strike="noStrike" cap="none">
                <a:solidFill>
                  <a:schemeClr val="dk1"/>
                </a:solidFill>
                <a:latin typeface="Arial"/>
                <a:ea typeface="Arial"/>
                <a:cs typeface="Arial"/>
                <a:sym typeface="Arial"/>
              </a:defRPr>
            </a:lvl1pPr>
            <a:lvl2pPr marL="914400" marR="0" lvl="1" indent="-317500" algn="l" rtl="0">
              <a:lnSpc>
                <a:spcPct val="120000"/>
              </a:lnSpc>
              <a:spcBef>
                <a:spcPts val="280"/>
              </a:spcBef>
              <a:spcAft>
                <a:spcPts val="0"/>
              </a:spcAft>
              <a:buClr>
                <a:schemeClr val="accent2"/>
              </a:buClr>
              <a:buSzPts val="1400"/>
              <a:buFont typeface="Arial"/>
              <a:buChar char="•"/>
              <a:defRPr sz="1400" b="0" i="0" u="none" strike="noStrike" cap="none">
                <a:solidFill>
                  <a:schemeClr val="dk1"/>
                </a:solidFill>
                <a:latin typeface="Arial"/>
                <a:ea typeface="Arial"/>
                <a:cs typeface="Arial"/>
                <a:sym typeface="Arial"/>
              </a:defRPr>
            </a:lvl2pPr>
            <a:lvl3pPr marL="1371600" marR="0" lvl="2" indent="-304800" algn="l" rtl="0">
              <a:lnSpc>
                <a:spcPct val="120000"/>
              </a:lnSpc>
              <a:spcBef>
                <a:spcPts val="240"/>
              </a:spcBef>
              <a:spcAft>
                <a:spcPts val="0"/>
              </a:spcAft>
              <a:buClr>
                <a:schemeClr val="accent2"/>
              </a:buClr>
              <a:buSzPts val="1200"/>
              <a:buFont typeface="Arial"/>
              <a:buChar char="•"/>
              <a:defRPr sz="1200" b="0" i="0" u="none" strike="noStrike" cap="none">
                <a:solidFill>
                  <a:schemeClr val="dk1"/>
                </a:solidFill>
                <a:latin typeface="Arial"/>
                <a:ea typeface="Arial"/>
                <a:cs typeface="Arial"/>
                <a:sym typeface="Arial"/>
              </a:defRPr>
            </a:lvl3pPr>
            <a:lvl4pPr marL="1828800" marR="0" lvl="3" indent="-228600" algn="l" rtl="0">
              <a:lnSpc>
                <a:spcPct val="120000"/>
              </a:lnSpc>
              <a:spcBef>
                <a:spcPts val="180"/>
              </a:spcBef>
              <a:spcAft>
                <a:spcPts val="0"/>
              </a:spcAft>
              <a:buClr>
                <a:srgbClr val="7F68A3"/>
              </a:buClr>
              <a:buSzPts val="108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pic>
        <p:nvPicPr>
          <p:cNvPr id="68" name="Google Shape;68;p15"/>
          <p:cNvPicPr preferRelativeResize="0"/>
          <p:nvPr/>
        </p:nvPicPr>
        <p:blipFill rotWithShape="1">
          <a:blip r:embed="rId2">
            <a:alphaModFix/>
          </a:blip>
          <a:srcRect/>
          <a:stretch/>
        </p:blipFill>
        <p:spPr>
          <a:xfrm>
            <a:off x="8655868" y="6089699"/>
            <a:ext cx="488132" cy="488132"/>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1-2_Tartalom">
  <p:cSld name="1_1-2_Tartalom">
    <p:spTree>
      <p:nvGrpSpPr>
        <p:cNvPr id="1" name="Shape 69"/>
        <p:cNvGrpSpPr/>
        <p:nvPr/>
      </p:nvGrpSpPr>
      <p:grpSpPr>
        <a:xfrm>
          <a:off x="0" y="0"/>
          <a:ext cx="0" cy="0"/>
          <a:chOff x="0" y="0"/>
          <a:chExt cx="0" cy="0"/>
        </a:xfrm>
      </p:grpSpPr>
      <p:sp>
        <p:nvSpPr>
          <p:cNvPr id="70" name="Google Shape;70;p16"/>
          <p:cNvSpPr>
            <a:spLocks noGrp="1"/>
          </p:cNvSpPr>
          <p:nvPr>
            <p:ph type="pic" idx="2"/>
          </p:nvPr>
        </p:nvSpPr>
        <p:spPr>
          <a:xfrm>
            <a:off x="1792288" y="1436077"/>
            <a:ext cx="5486400" cy="3291498"/>
          </a:xfrm>
          <a:prstGeom prst="rect">
            <a:avLst/>
          </a:prstGeom>
          <a:noFill/>
          <a:ln>
            <a:noFill/>
          </a:ln>
        </p:spPr>
      </p:sp>
      <p:sp>
        <p:nvSpPr>
          <p:cNvPr id="71" name="Google Shape;71;p16"/>
          <p:cNvSpPr txBox="1"/>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p>
            <a:pPr marL="0" marR="0" lvl="0" indent="0" algn="l" rtl="0">
              <a:spcBef>
                <a:spcPts val="0"/>
              </a:spcBef>
              <a:spcAft>
                <a:spcPts val="0"/>
              </a:spcAft>
              <a:buClr>
                <a:schemeClr val="dk1"/>
              </a:buClr>
              <a:buSzPts val="2000"/>
              <a:buFont typeface="Arial"/>
              <a:buNone/>
            </a:pPr>
            <a:r>
              <a:rPr lang="hu-HU" sz="2000" b="1">
                <a:solidFill>
                  <a:schemeClr val="dk1"/>
                </a:solidFill>
                <a:latin typeface="Arial"/>
                <a:ea typeface="Arial"/>
                <a:cs typeface="Arial"/>
                <a:sym typeface="Arial"/>
              </a:rPr>
              <a:t>Cím</a:t>
            </a:r>
            <a:endParaRPr sz="2000" b="1">
              <a:solidFill>
                <a:schemeClr val="dk1"/>
              </a:solidFill>
              <a:latin typeface="Arial"/>
              <a:ea typeface="Arial"/>
              <a:cs typeface="Arial"/>
              <a:sym typeface="Arial"/>
            </a:endParaRPr>
          </a:p>
        </p:txBody>
      </p:sp>
      <p:sp>
        <p:nvSpPr>
          <p:cNvPr id="72" name="Google Shape;72;p16"/>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20"/>
              </a:spcBef>
              <a:spcAft>
                <a:spcPts val="0"/>
              </a:spcAft>
              <a:buClr>
                <a:srgbClr val="4D7E9A"/>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rgbClr val="4D7E9A"/>
              </a:buClr>
              <a:buSzPts val="10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rgbClr val="4D7E9A"/>
              </a:buClr>
              <a:buSzPts val="9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900"/>
              <a:buFont typeface="Arial"/>
              <a:buNone/>
              <a:defRPr sz="900" b="0" i="0" u="none" strike="noStrike" cap="none">
                <a:solidFill>
                  <a:schemeClr val="dk1"/>
                </a:solidFill>
                <a:latin typeface="Arial"/>
                <a:ea typeface="Arial"/>
                <a:cs typeface="Arial"/>
                <a:sym typeface="Arial"/>
              </a:defRPr>
            </a:lvl9pPr>
          </a:lstStyle>
          <a:p>
            <a:endParaRPr/>
          </a:p>
        </p:txBody>
      </p:sp>
      <p:sp>
        <p:nvSpPr>
          <p:cNvPr id="73" name="Google Shape;73;p16"/>
          <p:cNvSpPr/>
          <p:nvPr/>
        </p:nvSpPr>
        <p:spPr>
          <a:xfrm>
            <a:off x="1" y="6577831"/>
            <a:ext cx="4552433" cy="288000"/>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4" name="Google Shape;74;p16"/>
          <p:cNvSpPr/>
          <p:nvPr/>
        </p:nvSpPr>
        <p:spPr>
          <a:xfrm>
            <a:off x="4552435" y="6577831"/>
            <a:ext cx="4591565" cy="288000"/>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FFFFFF"/>
              </a:solidFill>
              <a:latin typeface="Arial"/>
              <a:ea typeface="Arial"/>
              <a:cs typeface="Arial"/>
              <a:sym typeface="Arial"/>
            </a:endParaRPr>
          </a:p>
        </p:txBody>
      </p:sp>
      <p:sp>
        <p:nvSpPr>
          <p:cNvPr id="75" name="Google Shape;75;p16"/>
          <p:cNvSpPr/>
          <p:nvPr/>
        </p:nvSpPr>
        <p:spPr>
          <a:xfrm>
            <a:off x="4552435" y="1"/>
            <a:ext cx="4591565" cy="287998"/>
          </a:xfrm>
          <a:prstGeom prst="rect">
            <a:avLst/>
          </a:prstGeom>
          <a:solidFill>
            <a:srgbClr val="EBAC00"/>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6" name="Google Shape;76;p16"/>
          <p:cNvSpPr/>
          <p:nvPr/>
        </p:nvSpPr>
        <p:spPr>
          <a:xfrm>
            <a:off x="0" y="-3019"/>
            <a:ext cx="4552434" cy="287999"/>
          </a:xfrm>
          <a:prstGeom prst="rect">
            <a:avLst/>
          </a:prstGeom>
          <a:solidFill>
            <a:srgbClr val="00406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7" name="Google Shape;77;p16"/>
          <p:cNvSpPr/>
          <p:nvPr/>
        </p:nvSpPr>
        <p:spPr>
          <a:xfrm>
            <a:off x="0" y="271619"/>
            <a:ext cx="9144000" cy="926977"/>
          </a:xfrm>
          <a:prstGeom prst="rect">
            <a:avLst/>
          </a:prstGeom>
          <a:solidFill>
            <a:srgbClr val="75848F"/>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78" name="Google Shape;78;p16"/>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Clr>
                <a:schemeClr val="lt1"/>
              </a:buClr>
              <a:buSzPts val="3600"/>
              <a:buFont typeface="Arial"/>
              <a:buNone/>
              <a:defRPr sz="3600" b="0" i="0" u="none" strike="noStrike" cap="none">
                <a:solidFill>
                  <a:schemeClr val="lt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16"/>
          <p:cNvSpPr txBox="1">
            <a:spLocks noGrp="1"/>
          </p:cNvSpPr>
          <p:nvPr>
            <p:ph type="body" idx="3"/>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lvl1pPr marL="457200" marR="0" lvl="0" indent="-228600" algn="r"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1pPr>
            <a:lvl2pPr marL="914400" marR="0" lvl="1"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2pPr>
            <a:lvl3pPr marL="1371600" marR="0" lvl="2"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3pPr>
            <a:lvl4pPr marL="1828800" marR="0" lvl="3"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4pPr>
            <a:lvl5pPr marL="2286000" marR="0" lvl="4" indent="-228600" algn="l" rtl="0">
              <a:spcBef>
                <a:spcPts val="240"/>
              </a:spcBef>
              <a:spcAft>
                <a:spcPts val="0"/>
              </a:spcAft>
              <a:buClr>
                <a:srgbClr val="4D7E9A"/>
              </a:buClr>
              <a:buSzPts val="1200"/>
              <a:buFont typeface="Arial"/>
              <a:buNone/>
              <a:defRPr sz="1200" b="0" i="0" u="none" strike="noStrike" cap="none">
                <a:solidFill>
                  <a:srgbClr val="FFFFFF"/>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0" name="Google Shape;80;p16"/>
          <p:cNvSpPr txBox="1">
            <a:spLocks noGrp="1"/>
          </p:cNvSpPr>
          <p:nvPr>
            <p:ph type="body" idx="4"/>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lvl1pPr marL="457200" marR="0" lvl="0" indent="-228600" algn="l"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560"/>
              </a:spcBef>
              <a:spcAft>
                <a:spcPts val="0"/>
              </a:spcAft>
              <a:buClr>
                <a:srgbClr val="4D7E9A"/>
              </a:buClr>
              <a:buSzPts val="2800"/>
              <a:buFont typeface="Arial"/>
              <a:buNone/>
              <a:defRPr sz="2800" b="0" i="0" u="none" strike="noStrike" cap="none">
                <a:solidFill>
                  <a:schemeClr val="dk1"/>
                </a:solidFill>
                <a:latin typeface="Arial"/>
                <a:ea typeface="Arial"/>
                <a:cs typeface="Arial"/>
                <a:sym typeface="Arial"/>
              </a:defRPr>
            </a:lvl2pPr>
            <a:lvl3pPr marL="1371600" marR="0" lvl="2" indent="-228600" algn="l" rtl="0">
              <a:spcBef>
                <a:spcPts val="480"/>
              </a:spcBef>
              <a:spcAft>
                <a:spcPts val="0"/>
              </a:spcAft>
              <a:buClr>
                <a:srgbClr val="4D7E9A"/>
              </a:buClr>
              <a:buSzPts val="2400"/>
              <a:buFont typeface="Arial"/>
              <a:buNone/>
              <a:defRPr sz="2400" b="0" i="0" u="none" strike="noStrike" cap="none">
                <a:solidFill>
                  <a:schemeClr val="dk1"/>
                </a:solidFill>
                <a:latin typeface="Arial"/>
                <a:ea typeface="Arial"/>
                <a:cs typeface="Arial"/>
                <a:sym typeface="Arial"/>
              </a:defRPr>
            </a:lvl3pPr>
            <a:lvl4pPr marL="1828800" marR="0" lvl="3"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4pPr>
            <a:lvl5pPr marL="2286000" marR="0" lvl="4" indent="-228600" algn="l" rtl="0">
              <a:spcBef>
                <a:spcPts val="400"/>
              </a:spcBef>
              <a:spcAft>
                <a:spcPts val="0"/>
              </a:spcAft>
              <a:buClr>
                <a:srgbClr val="4D7E9A"/>
              </a:buClr>
              <a:buSzPts val="2000"/>
              <a:buFont typeface="Arial"/>
              <a:buNone/>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1" name="Google Shape;81;p16"/>
          <p:cNvSpPr txBox="1">
            <a:spLocks noGrp="1"/>
          </p:cNvSpPr>
          <p:nvPr>
            <p:ph type="body" idx="5"/>
          </p:nvPr>
        </p:nvSpPr>
        <p:spPr>
          <a:xfrm>
            <a:off x="1855630" y="-3018"/>
            <a:ext cx="870439"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lt1"/>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6"/>
          <p:cNvSpPr txBox="1">
            <a:spLocks noGrp="1"/>
          </p:cNvSpPr>
          <p:nvPr>
            <p:ph type="body" idx="6"/>
          </p:nvPr>
        </p:nvSpPr>
        <p:spPr>
          <a:xfrm>
            <a:off x="2726069" y="-3019"/>
            <a:ext cx="878682" cy="274637"/>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chemeClr val="dk2"/>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3" name="Google Shape;83;p16"/>
          <p:cNvSpPr txBox="1">
            <a:spLocks noGrp="1"/>
          </p:cNvSpPr>
          <p:nvPr>
            <p:ph type="body" idx="7"/>
          </p:nvPr>
        </p:nvSpPr>
        <p:spPr>
          <a:xfrm>
            <a:off x="3604751" y="2"/>
            <a:ext cx="872121" cy="274638"/>
          </a:xfrm>
          <a:prstGeom prst="rect">
            <a:avLst/>
          </a:prstGeom>
          <a:noFill/>
          <a:ln>
            <a:noFill/>
          </a:ln>
        </p:spPr>
        <p:txBody>
          <a:bodyPr spcFirstLastPara="1" wrap="square" lIns="91425" tIns="45700" rIns="91425" bIns="45700" anchor="t" anchorCtr="0">
            <a:noAutofit/>
          </a:bodyPr>
          <a:lstStyle>
            <a:lvl1pPr marL="457200" marR="0" lvl="0" indent="-228600" algn="r" rtl="0">
              <a:spcBef>
                <a:spcPts val="220"/>
              </a:spcBef>
              <a:spcAft>
                <a:spcPts val="0"/>
              </a:spcAft>
              <a:buClr>
                <a:srgbClr val="4D7E9A"/>
              </a:buClr>
              <a:buSzPts val="1100"/>
              <a:buFont typeface="Arial"/>
              <a:buNone/>
              <a:defRPr sz="1100" b="0" i="0" u="none" strike="noStrike" cap="none">
                <a:solidFill>
                  <a:srgbClr val="75848F"/>
                </a:solidFill>
                <a:latin typeface="Arial"/>
                <a:ea typeface="Arial"/>
                <a:cs typeface="Arial"/>
                <a:sym typeface="Arial"/>
              </a:defRPr>
            </a:lvl1pPr>
            <a:lvl2pPr marL="914400" marR="0" lvl="1"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2pPr>
            <a:lvl3pPr marL="1371600" marR="0" lvl="2"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3pPr>
            <a:lvl4pPr marL="1828800" marR="0" lvl="3"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4pPr>
            <a:lvl5pPr marL="2286000" marR="0" lvl="4" indent="-228600" algn="l" rtl="0">
              <a:spcBef>
                <a:spcPts val="220"/>
              </a:spcBef>
              <a:spcAft>
                <a:spcPts val="0"/>
              </a:spcAft>
              <a:buClr>
                <a:srgbClr val="4D7E9A"/>
              </a:buClr>
              <a:buSzPts val="1100"/>
              <a:buFont typeface="Arial"/>
              <a:buNone/>
              <a:defRPr sz="11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pic>
        <p:nvPicPr>
          <p:cNvPr id="84" name="Google Shape;84;p16"/>
          <p:cNvPicPr preferRelativeResize="0"/>
          <p:nvPr/>
        </p:nvPicPr>
        <p:blipFill rotWithShape="1">
          <a:blip r:embed="rId2">
            <a:alphaModFix/>
          </a:blip>
          <a:srcRect/>
          <a:stretch/>
        </p:blipFill>
        <p:spPr>
          <a:xfrm>
            <a:off x="8655868" y="6089699"/>
            <a:ext cx="488132" cy="488132"/>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1"/>
          <p:cNvSpPr txBox="1"/>
          <p:nvPr/>
        </p:nvSpPr>
        <p:spPr>
          <a:xfrm>
            <a:off x="11379200" y="-889000"/>
            <a:ext cx="18466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title"/>
          </p:nvPr>
        </p:nvSpPr>
        <p:spPr>
          <a:xfrm>
            <a:off x="885091" y="1605643"/>
            <a:ext cx="7373814" cy="736506"/>
          </a:xfrm>
          <a:prstGeom prst="rect">
            <a:avLst/>
          </a:prstGeom>
          <a:noFill/>
          <a:ln>
            <a:noFill/>
          </a:ln>
        </p:spPr>
        <p:txBody>
          <a:bodyPr spcFirstLastPara="1" wrap="square" lIns="91425" tIns="45700" rIns="91425" bIns="45700" anchor="t" anchorCtr="0">
            <a:noAutofit/>
          </a:bodyPr>
          <a:lstStyle/>
          <a:p>
            <a:pPr lvl="0"/>
            <a:r>
              <a:rPr lang="hu-HU" i="1" dirty="0"/>
              <a:t>Válságos idők </a:t>
            </a:r>
            <a:r>
              <a:rPr lang="hu-HU" i="1" dirty="0" err="1"/>
              <a:t>reziliens</a:t>
            </a:r>
            <a:r>
              <a:rPr lang="hu-HU" i="1" dirty="0"/>
              <a:t> gazdálkodói</a:t>
            </a:r>
            <a:endParaRPr dirty="0"/>
          </a:p>
        </p:txBody>
      </p:sp>
      <p:sp>
        <p:nvSpPr>
          <p:cNvPr id="90" name="Google Shape;90;p1"/>
          <p:cNvSpPr txBox="1">
            <a:spLocks noGrp="1"/>
          </p:cNvSpPr>
          <p:nvPr>
            <p:ph type="subTitle" idx="1"/>
          </p:nvPr>
        </p:nvSpPr>
        <p:spPr>
          <a:xfrm>
            <a:off x="885091" y="2232780"/>
            <a:ext cx="7373814" cy="68822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1800"/>
              <a:buNone/>
            </a:pPr>
            <a:endParaRPr b="1" dirty="0"/>
          </a:p>
          <a:p>
            <a:pPr marL="0" lvl="0" indent="0" algn="ctr" rtl="0">
              <a:spcBef>
                <a:spcPts val="360"/>
              </a:spcBef>
              <a:spcAft>
                <a:spcPts val="0"/>
              </a:spcAft>
              <a:buSzPts val="1800"/>
              <a:buNone/>
            </a:pPr>
            <a:r>
              <a:rPr lang="hu-HU" b="1" dirty="0"/>
              <a:t>MRTT XX. Vándorgyűlése </a:t>
            </a:r>
            <a:endParaRPr dirty="0"/>
          </a:p>
        </p:txBody>
      </p:sp>
      <p:sp>
        <p:nvSpPr>
          <p:cNvPr id="91" name="Google Shape;91;p1"/>
          <p:cNvSpPr txBox="1">
            <a:spLocks noGrp="1"/>
          </p:cNvSpPr>
          <p:nvPr>
            <p:ph type="body" idx="2"/>
          </p:nvPr>
        </p:nvSpPr>
        <p:spPr>
          <a:xfrm>
            <a:off x="885091" y="3289401"/>
            <a:ext cx="7373818" cy="517769"/>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2800"/>
              <a:buNone/>
            </a:pPr>
            <a:r>
              <a:rPr lang="hu-HU" dirty="0"/>
              <a:t>Koós Bálint</a:t>
            </a:r>
            <a:endParaRPr dirty="0"/>
          </a:p>
        </p:txBody>
      </p:sp>
      <p:sp>
        <p:nvSpPr>
          <p:cNvPr id="92" name="Google Shape;92;p1"/>
          <p:cNvSpPr txBox="1">
            <a:spLocks noGrp="1"/>
          </p:cNvSpPr>
          <p:nvPr>
            <p:ph type="body" idx="3"/>
          </p:nvPr>
        </p:nvSpPr>
        <p:spPr>
          <a:xfrm>
            <a:off x="885093" y="3807170"/>
            <a:ext cx="7373818" cy="344753"/>
          </a:xfrm>
          <a:prstGeom prst="rect">
            <a:avLst/>
          </a:prstGeom>
          <a:noFill/>
          <a:ln>
            <a:noFill/>
          </a:ln>
        </p:spPr>
        <p:txBody>
          <a:bodyPr spcFirstLastPara="1" wrap="square" lIns="91425" tIns="45700" rIns="91425" bIns="45700" anchor="t" anchorCtr="0">
            <a:noAutofit/>
          </a:bodyPr>
          <a:lstStyle/>
          <a:p>
            <a:pPr marL="0" lvl="0" indent="0">
              <a:spcBef>
                <a:spcPts val="0"/>
              </a:spcBef>
            </a:pPr>
            <a:r>
              <a:rPr lang="hu-HU" dirty="0"/>
              <a:t>13. szekció: </a:t>
            </a:r>
            <a:r>
              <a:rPr lang="hu-HU" b="1" dirty="0"/>
              <a:t>Járvány és válság a területi-társadalmi hatások tükrében </a:t>
            </a:r>
            <a:endParaRPr dirty="0"/>
          </a:p>
        </p:txBody>
      </p:sp>
      <p:sp>
        <p:nvSpPr>
          <p:cNvPr id="93" name="Google Shape;93;p1"/>
          <p:cNvSpPr txBox="1">
            <a:spLocks noGrp="1"/>
          </p:cNvSpPr>
          <p:nvPr>
            <p:ph type="body" idx="4"/>
          </p:nvPr>
        </p:nvSpPr>
        <p:spPr>
          <a:xfrm>
            <a:off x="885093" y="4604339"/>
            <a:ext cx="7373818" cy="344753"/>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1800"/>
              <a:buNone/>
            </a:pPr>
            <a:r>
              <a:rPr lang="hu-HU" dirty="0"/>
              <a:t>2022. október 7. </a:t>
            </a:r>
            <a:endParaRPr dirty="0"/>
          </a:p>
        </p:txBody>
      </p:sp>
      <p:sp>
        <p:nvSpPr>
          <p:cNvPr id="94" name="Google Shape;94;p1"/>
          <p:cNvSpPr txBox="1">
            <a:spLocks noGrp="1"/>
          </p:cNvSpPr>
          <p:nvPr>
            <p:ph type="body" idx="5"/>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SzPts val="1200"/>
              <a:buNone/>
            </a:pPr>
            <a:endParaRPr/>
          </a:p>
        </p:txBody>
      </p:sp>
      <p:sp>
        <p:nvSpPr>
          <p:cNvPr id="95" name="Google Shape;95;p1"/>
          <p:cNvSpPr txBox="1">
            <a:spLocks noGrp="1"/>
          </p:cNvSpPr>
          <p:nvPr>
            <p:ph type="body" idx="6"/>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100"/>
              <a:buNone/>
            </a:pP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1E0499C8-977F-0724-A3C4-E4A92F35141E}"/>
              </a:ext>
            </a:extLst>
          </p:cNvPr>
          <p:cNvSpPr>
            <a:spLocks noGrp="1"/>
          </p:cNvSpPr>
          <p:nvPr>
            <p:ph type="title"/>
          </p:nvPr>
        </p:nvSpPr>
        <p:spPr>
          <a:xfrm>
            <a:off x="230819" y="372328"/>
            <a:ext cx="8455981" cy="614364"/>
          </a:xfrm>
        </p:spPr>
        <p:txBody>
          <a:bodyPr/>
          <a:lstStyle/>
          <a:p>
            <a:r>
              <a:rPr lang="hu-HU" dirty="0" err="1"/>
              <a:t>Reziliencia</a:t>
            </a:r>
            <a:r>
              <a:rPr lang="hu-HU" dirty="0"/>
              <a:t> a magyar mezőgazdaságban</a:t>
            </a:r>
          </a:p>
        </p:txBody>
      </p:sp>
      <p:sp>
        <p:nvSpPr>
          <p:cNvPr id="3" name="Szöveg helye 2">
            <a:extLst>
              <a:ext uri="{FF2B5EF4-FFF2-40B4-BE49-F238E27FC236}">
                <a16:creationId xmlns:a16="http://schemas.microsoft.com/office/drawing/2014/main" id="{847D7E61-5CFA-E675-B391-3FC914A07428}"/>
              </a:ext>
            </a:extLst>
          </p:cNvPr>
          <p:cNvSpPr>
            <a:spLocks noGrp="1"/>
          </p:cNvSpPr>
          <p:nvPr>
            <p:ph type="body" idx="1"/>
          </p:nvPr>
        </p:nvSpPr>
        <p:spPr>
          <a:xfrm>
            <a:off x="357796" y="3073088"/>
            <a:ext cx="8075517" cy="1278550"/>
          </a:xfrm>
        </p:spPr>
        <p:txBody>
          <a:bodyPr/>
          <a:lstStyle/>
          <a:p>
            <a:r>
              <a:rPr lang="hu-HU" sz="2400" dirty="0"/>
              <a:t>2020 - 2021 tavaszi fagyok – gyümölcsösök, különösen barack</a:t>
            </a:r>
          </a:p>
        </p:txBody>
      </p:sp>
      <p:sp>
        <p:nvSpPr>
          <p:cNvPr id="4" name="Szöveg helye 3">
            <a:extLst>
              <a:ext uri="{FF2B5EF4-FFF2-40B4-BE49-F238E27FC236}">
                <a16:creationId xmlns:a16="http://schemas.microsoft.com/office/drawing/2014/main" id="{D7199617-0711-6521-A6A2-EF290B9D0332}"/>
              </a:ext>
            </a:extLst>
          </p:cNvPr>
          <p:cNvSpPr>
            <a:spLocks noGrp="1"/>
          </p:cNvSpPr>
          <p:nvPr>
            <p:ph type="body" idx="2"/>
          </p:nvPr>
        </p:nvSpPr>
        <p:spPr/>
        <p:txBody>
          <a:bodyPr/>
          <a:lstStyle/>
          <a:p>
            <a:endParaRPr lang="hu-HU"/>
          </a:p>
        </p:txBody>
      </p:sp>
      <p:sp>
        <p:nvSpPr>
          <p:cNvPr id="5" name="Szöveg helye 4">
            <a:extLst>
              <a:ext uri="{FF2B5EF4-FFF2-40B4-BE49-F238E27FC236}">
                <a16:creationId xmlns:a16="http://schemas.microsoft.com/office/drawing/2014/main" id="{BE486CDA-B0A6-1FB6-1DA5-89F2C411B8D5}"/>
              </a:ext>
            </a:extLst>
          </p:cNvPr>
          <p:cNvSpPr>
            <a:spLocks noGrp="1"/>
          </p:cNvSpPr>
          <p:nvPr>
            <p:ph type="body" idx="3"/>
          </p:nvPr>
        </p:nvSpPr>
        <p:spPr/>
        <p:txBody>
          <a:bodyPr/>
          <a:lstStyle/>
          <a:p>
            <a:endParaRPr lang="hu-HU"/>
          </a:p>
        </p:txBody>
      </p:sp>
      <p:sp>
        <p:nvSpPr>
          <p:cNvPr id="6" name="Szöveg helye 5">
            <a:extLst>
              <a:ext uri="{FF2B5EF4-FFF2-40B4-BE49-F238E27FC236}">
                <a16:creationId xmlns:a16="http://schemas.microsoft.com/office/drawing/2014/main" id="{5F735302-22F0-A599-16E5-D2C8A0CACA37}"/>
              </a:ext>
            </a:extLst>
          </p:cNvPr>
          <p:cNvSpPr>
            <a:spLocks noGrp="1"/>
          </p:cNvSpPr>
          <p:nvPr>
            <p:ph type="body" idx="4"/>
          </p:nvPr>
        </p:nvSpPr>
        <p:spPr/>
        <p:txBody>
          <a:bodyPr/>
          <a:lstStyle/>
          <a:p>
            <a:endParaRPr lang="hu-HU"/>
          </a:p>
        </p:txBody>
      </p:sp>
      <p:sp>
        <p:nvSpPr>
          <p:cNvPr id="7" name="Szöveg helye 6">
            <a:extLst>
              <a:ext uri="{FF2B5EF4-FFF2-40B4-BE49-F238E27FC236}">
                <a16:creationId xmlns:a16="http://schemas.microsoft.com/office/drawing/2014/main" id="{3197D56A-F2CB-35AD-6572-90C5208C2352}"/>
              </a:ext>
            </a:extLst>
          </p:cNvPr>
          <p:cNvSpPr>
            <a:spLocks noGrp="1"/>
          </p:cNvSpPr>
          <p:nvPr>
            <p:ph type="body" idx="5"/>
          </p:nvPr>
        </p:nvSpPr>
        <p:spPr/>
        <p:txBody>
          <a:bodyPr/>
          <a:lstStyle/>
          <a:p>
            <a:endParaRPr lang="hu-HU"/>
          </a:p>
        </p:txBody>
      </p:sp>
      <p:sp>
        <p:nvSpPr>
          <p:cNvPr id="8" name="Szöveg helye 7">
            <a:extLst>
              <a:ext uri="{FF2B5EF4-FFF2-40B4-BE49-F238E27FC236}">
                <a16:creationId xmlns:a16="http://schemas.microsoft.com/office/drawing/2014/main" id="{1D4BD50B-7B20-0313-C840-556C0F5CABFE}"/>
              </a:ext>
            </a:extLst>
          </p:cNvPr>
          <p:cNvSpPr>
            <a:spLocks noGrp="1"/>
          </p:cNvSpPr>
          <p:nvPr>
            <p:ph type="body" idx="6"/>
          </p:nvPr>
        </p:nvSpPr>
        <p:spPr/>
        <p:txBody>
          <a:bodyPr/>
          <a:lstStyle/>
          <a:p>
            <a:endParaRPr lang="hu-HU" dirty="0"/>
          </a:p>
        </p:txBody>
      </p:sp>
      <p:sp>
        <p:nvSpPr>
          <p:cNvPr id="9" name="Szövegdoboz 8">
            <a:extLst>
              <a:ext uri="{FF2B5EF4-FFF2-40B4-BE49-F238E27FC236}">
                <a16:creationId xmlns:a16="http://schemas.microsoft.com/office/drawing/2014/main" id="{B74A286C-4FAE-D092-D3DC-98C3841EC134}"/>
              </a:ext>
            </a:extLst>
          </p:cNvPr>
          <p:cNvSpPr txBox="1"/>
          <p:nvPr/>
        </p:nvSpPr>
        <p:spPr>
          <a:xfrm>
            <a:off x="596549" y="1500326"/>
            <a:ext cx="7625919" cy="677108"/>
          </a:xfrm>
          <a:prstGeom prst="rect">
            <a:avLst/>
          </a:prstGeom>
          <a:noFill/>
        </p:spPr>
        <p:txBody>
          <a:bodyPr wrap="square" rtlCol="0">
            <a:spAutoFit/>
          </a:bodyPr>
          <a:lstStyle/>
          <a:p>
            <a:r>
              <a:rPr lang="hu-HU" sz="2400" dirty="0"/>
              <a:t>COVID-19 közvetlen hatása minimális volt</a:t>
            </a:r>
          </a:p>
          <a:p>
            <a:endParaRPr lang="hu-HU" dirty="0"/>
          </a:p>
        </p:txBody>
      </p:sp>
      <p:sp>
        <p:nvSpPr>
          <p:cNvPr id="10" name="Szövegdoboz 9">
            <a:extLst>
              <a:ext uri="{FF2B5EF4-FFF2-40B4-BE49-F238E27FC236}">
                <a16:creationId xmlns:a16="http://schemas.microsoft.com/office/drawing/2014/main" id="{595955D6-D57A-3EC2-48E4-21ECE1EF9475}"/>
              </a:ext>
            </a:extLst>
          </p:cNvPr>
          <p:cNvSpPr txBox="1"/>
          <p:nvPr/>
        </p:nvSpPr>
        <p:spPr>
          <a:xfrm>
            <a:off x="596549" y="2133592"/>
            <a:ext cx="7625918" cy="1046440"/>
          </a:xfrm>
          <a:prstGeom prst="rect">
            <a:avLst/>
          </a:prstGeom>
          <a:noFill/>
        </p:spPr>
        <p:txBody>
          <a:bodyPr wrap="square" rtlCol="0">
            <a:spAutoFit/>
          </a:bodyPr>
          <a:lstStyle/>
          <a:p>
            <a:r>
              <a:rPr lang="hu-HU" sz="2400" dirty="0"/>
              <a:t>Piaczavarás, HORECA kiesése néhány csoportot érintett érzékenyen</a:t>
            </a:r>
          </a:p>
          <a:p>
            <a:endParaRPr lang="hu-HU" dirty="0"/>
          </a:p>
        </p:txBody>
      </p:sp>
      <p:sp>
        <p:nvSpPr>
          <p:cNvPr id="11" name="Szövegdoboz 10">
            <a:extLst>
              <a:ext uri="{FF2B5EF4-FFF2-40B4-BE49-F238E27FC236}">
                <a16:creationId xmlns:a16="http://schemas.microsoft.com/office/drawing/2014/main" id="{90A0FC97-045C-5B73-154D-9E2CE800272C}"/>
              </a:ext>
            </a:extLst>
          </p:cNvPr>
          <p:cNvSpPr txBox="1"/>
          <p:nvPr/>
        </p:nvSpPr>
        <p:spPr>
          <a:xfrm>
            <a:off x="589962" y="4075686"/>
            <a:ext cx="7611184" cy="830997"/>
          </a:xfrm>
          <a:prstGeom prst="rect">
            <a:avLst/>
          </a:prstGeom>
          <a:noFill/>
        </p:spPr>
        <p:txBody>
          <a:bodyPr wrap="square" rtlCol="0">
            <a:spAutoFit/>
          </a:bodyPr>
          <a:lstStyle/>
          <a:p>
            <a:r>
              <a:rPr lang="hu-HU" sz="2400" dirty="0"/>
              <a:t>2021 - 2022 csapadékhiány, aszály, teljes ágazatot sújtja – még a szőlőtermesztőket is!</a:t>
            </a:r>
          </a:p>
        </p:txBody>
      </p:sp>
      <p:sp>
        <p:nvSpPr>
          <p:cNvPr id="12" name="Szövegdoboz 11">
            <a:extLst>
              <a:ext uri="{FF2B5EF4-FFF2-40B4-BE49-F238E27FC236}">
                <a16:creationId xmlns:a16="http://schemas.microsoft.com/office/drawing/2014/main" id="{25ABBB6C-17E9-B48C-5B52-99EE1BA2449B}"/>
              </a:ext>
            </a:extLst>
          </p:cNvPr>
          <p:cNvSpPr txBox="1"/>
          <p:nvPr/>
        </p:nvSpPr>
        <p:spPr>
          <a:xfrm>
            <a:off x="506027" y="5264458"/>
            <a:ext cx="8075517" cy="461665"/>
          </a:xfrm>
          <a:prstGeom prst="rect">
            <a:avLst/>
          </a:prstGeom>
          <a:noFill/>
        </p:spPr>
        <p:txBody>
          <a:bodyPr wrap="square" rtlCol="0">
            <a:spAutoFit/>
          </a:bodyPr>
          <a:lstStyle/>
          <a:p>
            <a:r>
              <a:rPr lang="hu-HU" sz="2400" b="1" dirty="0"/>
              <a:t>Válságok egymásra rakódnak, kimerültek a tartalékok </a:t>
            </a:r>
          </a:p>
        </p:txBody>
      </p:sp>
    </p:spTree>
    <p:extLst>
      <p:ext uri="{BB962C8B-B14F-4D97-AF65-F5344CB8AC3E}">
        <p14:creationId xmlns:p14="http://schemas.microsoft.com/office/powerpoint/2010/main" val="2609944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p:bldP spid="10" grpId="0"/>
      <p:bldP spid="11"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10"/>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3600"/>
              <a:buFont typeface="Arial"/>
              <a:buNone/>
            </a:pPr>
            <a:endParaRPr/>
          </a:p>
        </p:txBody>
      </p:sp>
      <p:sp>
        <p:nvSpPr>
          <p:cNvPr id="198" name="Google Shape;198;p10"/>
          <p:cNvSpPr txBox="1">
            <a:spLocks noGrp="1"/>
          </p:cNvSpPr>
          <p:nvPr>
            <p:ph type="body" idx="1"/>
          </p:nvPr>
        </p:nvSpPr>
        <p:spPr>
          <a:xfrm>
            <a:off x="457200" y="1436076"/>
            <a:ext cx="8229600" cy="4653623"/>
          </a:xfrm>
          <a:prstGeom prst="rect">
            <a:avLst/>
          </a:prstGeom>
          <a:noFill/>
          <a:ln>
            <a:noFill/>
          </a:ln>
        </p:spPr>
        <p:txBody>
          <a:bodyPr spcFirstLastPara="1" wrap="square" lIns="91425" tIns="45700" rIns="91425" bIns="45700" anchor="t" anchorCtr="0">
            <a:noAutofit/>
          </a:bodyPr>
          <a:lstStyle/>
          <a:p>
            <a:pPr marL="0" marR="0" lvl="0" indent="0" algn="l" rtl="0">
              <a:lnSpc>
                <a:spcPct val="120000"/>
              </a:lnSpc>
              <a:spcBef>
                <a:spcPts val="0"/>
              </a:spcBef>
              <a:spcAft>
                <a:spcPts val="0"/>
              </a:spcAft>
              <a:buClr>
                <a:srgbClr val="7F68A3"/>
              </a:buClr>
              <a:buSzPts val="1920"/>
              <a:buFont typeface="Arial"/>
              <a:buNone/>
            </a:pPr>
            <a:endParaRPr dirty="0"/>
          </a:p>
          <a:p>
            <a:pPr marL="0" marR="0" lvl="0" indent="0" algn="l" rtl="0">
              <a:lnSpc>
                <a:spcPct val="120000"/>
              </a:lnSpc>
              <a:spcBef>
                <a:spcPts val="0"/>
              </a:spcBef>
              <a:spcAft>
                <a:spcPts val="0"/>
              </a:spcAft>
              <a:buClr>
                <a:srgbClr val="7F68A3"/>
              </a:buClr>
              <a:buSzPts val="1920"/>
              <a:buFont typeface="Arial"/>
              <a:buNone/>
            </a:pPr>
            <a:endParaRPr lang="hu-HU" dirty="0"/>
          </a:p>
          <a:p>
            <a:pPr marL="0" marR="0" lvl="0" indent="0" algn="l" rtl="0">
              <a:lnSpc>
                <a:spcPct val="120000"/>
              </a:lnSpc>
              <a:spcBef>
                <a:spcPts val="0"/>
              </a:spcBef>
              <a:spcAft>
                <a:spcPts val="0"/>
              </a:spcAft>
              <a:buClr>
                <a:srgbClr val="7F68A3"/>
              </a:buClr>
              <a:buSzPts val="1920"/>
              <a:buFont typeface="Arial"/>
              <a:buNone/>
            </a:pPr>
            <a:endParaRPr lang="hu-HU" dirty="0"/>
          </a:p>
          <a:p>
            <a:pPr marL="0" marR="0" lvl="0" indent="0" algn="l" rtl="0">
              <a:lnSpc>
                <a:spcPct val="120000"/>
              </a:lnSpc>
              <a:spcBef>
                <a:spcPts val="0"/>
              </a:spcBef>
              <a:spcAft>
                <a:spcPts val="0"/>
              </a:spcAft>
              <a:buClr>
                <a:srgbClr val="7F68A3"/>
              </a:buClr>
              <a:buSzPts val="1920"/>
              <a:buFont typeface="Arial"/>
              <a:buNone/>
            </a:pPr>
            <a:endParaRPr dirty="0"/>
          </a:p>
          <a:p>
            <a:pPr marL="0" lvl="0" indent="0" algn="ctr" rtl="0">
              <a:lnSpc>
                <a:spcPct val="120000"/>
              </a:lnSpc>
              <a:spcBef>
                <a:spcPts val="0"/>
              </a:spcBef>
              <a:spcAft>
                <a:spcPts val="0"/>
              </a:spcAft>
              <a:buSzPts val="1920"/>
              <a:buNone/>
            </a:pPr>
            <a:r>
              <a:rPr lang="hu-HU" sz="2800" b="1" dirty="0"/>
              <a:t>Sorsdöntő év: 2023</a:t>
            </a:r>
            <a:endParaRPr sz="2800" b="1" dirty="0"/>
          </a:p>
          <a:p>
            <a:pPr marL="0" lvl="0" indent="0" algn="ctr" rtl="0">
              <a:lnSpc>
                <a:spcPct val="120000"/>
              </a:lnSpc>
              <a:spcBef>
                <a:spcPts val="0"/>
              </a:spcBef>
              <a:spcAft>
                <a:spcPts val="0"/>
              </a:spcAft>
              <a:buSzPts val="1920"/>
              <a:buNone/>
            </a:pPr>
            <a:endParaRPr lang="hu-HU" sz="2400" dirty="0"/>
          </a:p>
          <a:p>
            <a:pPr marL="0" lvl="0" indent="0" algn="ctr" rtl="0">
              <a:lnSpc>
                <a:spcPct val="120000"/>
              </a:lnSpc>
              <a:spcBef>
                <a:spcPts val="0"/>
              </a:spcBef>
              <a:spcAft>
                <a:spcPts val="0"/>
              </a:spcAft>
              <a:buSzPts val="1920"/>
              <a:buNone/>
            </a:pPr>
            <a:endParaRPr sz="2400" dirty="0"/>
          </a:p>
          <a:p>
            <a:pPr marL="0" lvl="0" indent="0" algn="ctr" rtl="0">
              <a:lnSpc>
                <a:spcPct val="120000"/>
              </a:lnSpc>
              <a:spcBef>
                <a:spcPts val="0"/>
              </a:spcBef>
              <a:spcAft>
                <a:spcPts val="0"/>
              </a:spcAft>
              <a:buSzPts val="1920"/>
              <a:buNone/>
            </a:pPr>
            <a:r>
              <a:rPr lang="hu-HU" sz="2400" dirty="0"/>
              <a:t>koos.balint@krtk.hu</a:t>
            </a:r>
            <a:endParaRPr sz="2400" dirty="0"/>
          </a:p>
        </p:txBody>
      </p:sp>
      <p:sp>
        <p:nvSpPr>
          <p:cNvPr id="199" name="Google Shape;199;p10"/>
          <p:cNvSpPr txBox="1">
            <a:spLocks noGrp="1"/>
          </p:cNvSpPr>
          <p:nvPr>
            <p:ph type="body" idx="2"/>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SzPts val="1200"/>
              <a:buNone/>
            </a:pPr>
            <a:endParaRPr/>
          </a:p>
        </p:txBody>
      </p:sp>
      <p:sp>
        <p:nvSpPr>
          <p:cNvPr id="200" name="Google Shape;200;p10"/>
          <p:cNvSpPr txBox="1">
            <a:spLocks noGrp="1"/>
          </p:cNvSpPr>
          <p:nvPr>
            <p:ph type="body" idx="3"/>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100"/>
              <a:buNone/>
            </a:pPr>
            <a:endParaRPr/>
          </a:p>
        </p:txBody>
      </p:sp>
      <p:sp>
        <p:nvSpPr>
          <p:cNvPr id="201" name="Google Shape;201;p10"/>
          <p:cNvSpPr txBox="1">
            <a:spLocks noGrp="1"/>
          </p:cNvSpPr>
          <p:nvPr>
            <p:ph type="body" idx="4"/>
          </p:nvPr>
        </p:nvSpPr>
        <p:spPr>
          <a:xfrm>
            <a:off x="1855630" y="-3018"/>
            <a:ext cx="870439" cy="274637"/>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
        <p:nvSpPr>
          <p:cNvPr id="202" name="Google Shape;202;p10"/>
          <p:cNvSpPr txBox="1">
            <a:spLocks noGrp="1"/>
          </p:cNvSpPr>
          <p:nvPr>
            <p:ph type="body" idx="5"/>
          </p:nvPr>
        </p:nvSpPr>
        <p:spPr>
          <a:xfrm>
            <a:off x="2726069" y="-3019"/>
            <a:ext cx="878682" cy="274637"/>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
        <p:nvSpPr>
          <p:cNvPr id="203" name="Google Shape;203;p10"/>
          <p:cNvSpPr txBox="1">
            <a:spLocks noGrp="1"/>
          </p:cNvSpPr>
          <p:nvPr>
            <p:ph type="body" idx="6"/>
          </p:nvPr>
        </p:nvSpPr>
        <p:spPr>
          <a:xfrm>
            <a:off x="3604751" y="2"/>
            <a:ext cx="872121" cy="274638"/>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
          <p:cNvSpPr txBox="1">
            <a:spLocks noGrp="1"/>
          </p:cNvSpPr>
          <p:nvPr>
            <p:ph type="title"/>
          </p:nvPr>
        </p:nvSpPr>
        <p:spPr>
          <a:xfrm>
            <a:off x="457200" y="372328"/>
            <a:ext cx="8229600" cy="61436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Clr>
                <a:schemeClr val="lt1"/>
              </a:buClr>
              <a:buSzPts val="3600"/>
              <a:buFont typeface="Arial"/>
              <a:buNone/>
            </a:pPr>
            <a:r>
              <a:rPr lang="hu-HU" dirty="0"/>
              <a:t>Pár szó a kutatásról</a:t>
            </a:r>
            <a:endParaRPr dirty="0"/>
          </a:p>
        </p:txBody>
      </p:sp>
      <p:sp>
        <p:nvSpPr>
          <p:cNvPr id="102" name="Google Shape;102;p2"/>
          <p:cNvSpPr txBox="1">
            <a:spLocks noGrp="1"/>
          </p:cNvSpPr>
          <p:nvPr>
            <p:ph type="body" idx="2"/>
          </p:nvPr>
        </p:nvSpPr>
        <p:spPr>
          <a:xfrm>
            <a:off x="611283" y="6577831"/>
            <a:ext cx="3245019" cy="2880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SzPts val="1200"/>
              <a:buNone/>
            </a:pPr>
            <a:endParaRPr/>
          </a:p>
        </p:txBody>
      </p:sp>
      <p:sp>
        <p:nvSpPr>
          <p:cNvPr id="103" name="Google Shape;103;p2"/>
          <p:cNvSpPr txBox="1">
            <a:spLocks noGrp="1"/>
          </p:cNvSpPr>
          <p:nvPr>
            <p:ph type="body" idx="3"/>
          </p:nvPr>
        </p:nvSpPr>
        <p:spPr>
          <a:xfrm>
            <a:off x="5184672" y="6577831"/>
            <a:ext cx="3248641" cy="288000"/>
          </a:xfrm>
          <a:prstGeom prst="rect">
            <a:avLst/>
          </a:prstGeom>
          <a:noFill/>
          <a:ln>
            <a:noFill/>
          </a:ln>
        </p:spPr>
        <p:txBody>
          <a:bodyPr spcFirstLastPara="1" wrap="square" lIns="91425" tIns="45700" rIns="91425" bIns="45700" anchor="ctr" anchorCtr="0">
            <a:noAutofit/>
          </a:bodyPr>
          <a:lstStyle/>
          <a:p>
            <a:pPr marL="0" lvl="0" indent="0" algn="l" rtl="0">
              <a:spcBef>
                <a:spcPts val="0"/>
              </a:spcBef>
              <a:spcAft>
                <a:spcPts val="0"/>
              </a:spcAft>
              <a:buSzPts val="1100"/>
              <a:buNone/>
            </a:pPr>
            <a:endParaRPr/>
          </a:p>
        </p:txBody>
      </p:sp>
      <p:sp>
        <p:nvSpPr>
          <p:cNvPr id="104" name="Google Shape;104;p2"/>
          <p:cNvSpPr txBox="1">
            <a:spLocks noGrp="1"/>
          </p:cNvSpPr>
          <p:nvPr>
            <p:ph type="body" idx="4"/>
          </p:nvPr>
        </p:nvSpPr>
        <p:spPr>
          <a:xfrm>
            <a:off x="1855630" y="-3018"/>
            <a:ext cx="870439" cy="274637"/>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
        <p:nvSpPr>
          <p:cNvPr id="105" name="Google Shape;105;p2"/>
          <p:cNvSpPr txBox="1">
            <a:spLocks noGrp="1"/>
          </p:cNvSpPr>
          <p:nvPr>
            <p:ph type="body" idx="5"/>
          </p:nvPr>
        </p:nvSpPr>
        <p:spPr>
          <a:xfrm>
            <a:off x="2726069" y="-3019"/>
            <a:ext cx="878682" cy="274637"/>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
        <p:nvSpPr>
          <p:cNvPr id="106" name="Google Shape;106;p2"/>
          <p:cNvSpPr txBox="1">
            <a:spLocks noGrp="1"/>
          </p:cNvSpPr>
          <p:nvPr>
            <p:ph type="body" idx="6"/>
          </p:nvPr>
        </p:nvSpPr>
        <p:spPr>
          <a:xfrm>
            <a:off x="3604751" y="2"/>
            <a:ext cx="872121" cy="274638"/>
          </a:xfrm>
          <a:prstGeom prst="rect">
            <a:avLst/>
          </a:prstGeom>
          <a:noFill/>
          <a:ln>
            <a:noFill/>
          </a:ln>
        </p:spPr>
        <p:txBody>
          <a:bodyPr spcFirstLastPara="1" wrap="square" lIns="91425" tIns="45700" rIns="91425" bIns="45700" anchor="t" anchorCtr="0">
            <a:noAutofit/>
          </a:bodyPr>
          <a:lstStyle/>
          <a:p>
            <a:pPr marL="0" lvl="0" indent="0" algn="r" rtl="0">
              <a:spcBef>
                <a:spcPts val="0"/>
              </a:spcBef>
              <a:spcAft>
                <a:spcPts val="0"/>
              </a:spcAft>
              <a:buSzPts val="1100"/>
              <a:buNone/>
            </a:pPr>
            <a:endParaRPr/>
          </a:p>
        </p:txBody>
      </p:sp>
      <p:sp>
        <p:nvSpPr>
          <p:cNvPr id="2" name="Szövegdoboz 1"/>
          <p:cNvSpPr txBox="1"/>
          <p:nvPr/>
        </p:nvSpPr>
        <p:spPr>
          <a:xfrm>
            <a:off x="457200" y="1385180"/>
            <a:ext cx="8229600" cy="1078950"/>
          </a:xfrm>
          <a:prstGeom prst="rect">
            <a:avLst/>
          </a:prstGeom>
          <a:noFill/>
        </p:spPr>
        <p:txBody>
          <a:bodyPr wrap="square" rtlCol="0">
            <a:spAutoFit/>
          </a:bodyPr>
          <a:lstStyle/>
          <a:p>
            <a:pPr lvl="0">
              <a:lnSpc>
                <a:spcPct val="120000"/>
              </a:lnSpc>
              <a:buClr>
                <a:srgbClr val="7F68A3"/>
              </a:buClr>
              <a:buSzPts val="2880"/>
            </a:pPr>
            <a:r>
              <a:rPr lang="hu-HU" sz="2800" dirty="0"/>
              <a:t>OTKA kutatás (137925), magyar mezőgazdaság kihívásai:</a:t>
            </a:r>
          </a:p>
        </p:txBody>
      </p:sp>
      <p:sp>
        <p:nvSpPr>
          <p:cNvPr id="3" name="Szövegdoboz 2"/>
          <p:cNvSpPr txBox="1"/>
          <p:nvPr/>
        </p:nvSpPr>
        <p:spPr>
          <a:xfrm>
            <a:off x="722014" y="2373638"/>
            <a:ext cx="7229192" cy="523220"/>
          </a:xfrm>
          <a:prstGeom prst="rect">
            <a:avLst/>
          </a:prstGeom>
          <a:noFill/>
        </p:spPr>
        <p:txBody>
          <a:bodyPr wrap="square" rtlCol="0">
            <a:spAutoFit/>
          </a:bodyPr>
          <a:lstStyle/>
          <a:p>
            <a:r>
              <a:rPr lang="hu-HU" sz="2800" dirty="0"/>
              <a:t>- Klímaváltozás</a:t>
            </a:r>
          </a:p>
        </p:txBody>
      </p:sp>
      <p:sp>
        <p:nvSpPr>
          <p:cNvPr id="4" name="Szövegdoboz 3"/>
          <p:cNvSpPr txBox="1"/>
          <p:nvPr/>
        </p:nvSpPr>
        <p:spPr>
          <a:xfrm>
            <a:off x="722014" y="2953186"/>
            <a:ext cx="3879410" cy="738664"/>
          </a:xfrm>
          <a:prstGeom prst="rect">
            <a:avLst/>
          </a:prstGeom>
          <a:noFill/>
        </p:spPr>
        <p:txBody>
          <a:bodyPr wrap="square" rtlCol="0">
            <a:spAutoFit/>
          </a:bodyPr>
          <a:lstStyle/>
          <a:p>
            <a:pPr lvl="0"/>
            <a:r>
              <a:rPr lang="hu-HU" sz="2800" dirty="0"/>
              <a:t>- Munkaerőhiány</a:t>
            </a:r>
          </a:p>
          <a:p>
            <a:endParaRPr lang="hu-HU" dirty="0"/>
          </a:p>
        </p:txBody>
      </p:sp>
      <p:sp>
        <p:nvSpPr>
          <p:cNvPr id="5" name="Szövegdoboz 4"/>
          <p:cNvSpPr txBox="1"/>
          <p:nvPr/>
        </p:nvSpPr>
        <p:spPr>
          <a:xfrm>
            <a:off x="722014" y="3592173"/>
            <a:ext cx="3281881" cy="523220"/>
          </a:xfrm>
          <a:prstGeom prst="rect">
            <a:avLst/>
          </a:prstGeom>
          <a:noFill/>
        </p:spPr>
        <p:txBody>
          <a:bodyPr wrap="square" rtlCol="0">
            <a:spAutoFit/>
          </a:bodyPr>
          <a:lstStyle/>
          <a:p>
            <a:r>
              <a:rPr lang="hu-HU" sz="2800" dirty="0"/>
              <a:t>- Gazdaságátadás</a:t>
            </a:r>
          </a:p>
        </p:txBody>
      </p:sp>
      <p:sp>
        <p:nvSpPr>
          <p:cNvPr id="6" name="Szövegdoboz 5"/>
          <p:cNvSpPr txBox="1"/>
          <p:nvPr/>
        </p:nvSpPr>
        <p:spPr>
          <a:xfrm>
            <a:off x="458763" y="4252997"/>
            <a:ext cx="4725909" cy="523220"/>
          </a:xfrm>
          <a:prstGeom prst="rect">
            <a:avLst/>
          </a:prstGeom>
          <a:noFill/>
        </p:spPr>
        <p:txBody>
          <a:bodyPr wrap="square" rtlCol="0">
            <a:spAutoFit/>
          </a:bodyPr>
          <a:lstStyle/>
          <a:p>
            <a:r>
              <a:rPr lang="hu-HU" sz="2800" dirty="0"/>
              <a:t>Kevert</a:t>
            </a:r>
            <a:r>
              <a:rPr lang="hu-HU" dirty="0"/>
              <a:t> </a:t>
            </a:r>
            <a:r>
              <a:rPr lang="hu-HU" sz="2800" dirty="0"/>
              <a:t>módszertan</a:t>
            </a:r>
          </a:p>
        </p:txBody>
      </p:sp>
      <p:sp>
        <p:nvSpPr>
          <p:cNvPr id="7" name="Szövegdoboz 6"/>
          <p:cNvSpPr txBox="1"/>
          <p:nvPr/>
        </p:nvSpPr>
        <p:spPr>
          <a:xfrm>
            <a:off x="722014" y="4841701"/>
            <a:ext cx="6830840" cy="738664"/>
          </a:xfrm>
          <a:prstGeom prst="rect">
            <a:avLst/>
          </a:prstGeom>
          <a:noFill/>
        </p:spPr>
        <p:txBody>
          <a:bodyPr wrap="square" rtlCol="0">
            <a:spAutoFit/>
          </a:bodyPr>
          <a:lstStyle/>
          <a:p>
            <a:pPr lvl="0"/>
            <a:r>
              <a:rPr lang="hu-HU" sz="2800" dirty="0"/>
              <a:t>- 4 terepen gazdálkodói interjúk (80+)</a:t>
            </a:r>
          </a:p>
          <a:p>
            <a:endParaRPr lang="hu-HU" dirty="0"/>
          </a:p>
        </p:txBody>
      </p:sp>
      <p:sp>
        <p:nvSpPr>
          <p:cNvPr id="8" name="Szövegdoboz 7"/>
          <p:cNvSpPr txBox="1"/>
          <p:nvPr/>
        </p:nvSpPr>
        <p:spPr>
          <a:xfrm>
            <a:off x="722014" y="5334781"/>
            <a:ext cx="7645651" cy="738664"/>
          </a:xfrm>
          <a:prstGeom prst="rect">
            <a:avLst/>
          </a:prstGeom>
          <a:noFill/>
        </p:spPr>
        <p:txBody>
          <a:bodyPr wrap="square" rtlCol="0">
            <a:spAutoFit/>
          </a:bodyPr>
          <a:lstStyle/>
          <a:p>
            <a:pPr lvl="0"/>
            <a:r>
              <a:rPr lang="hu-HU" sz="2800" dirty="0"/>
              <a:t>- kérdőíves lekérdezések (2021. nyár – ősz)</a:t>
            </a:r>
          </a:p>
          <a:p>
            <a:endParaRPr lang="hu-H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De jött a válság, a válságok</a:t>
            </a:r>
          </a:p>
        </p:txBody>
      </p:sp>
      <p:graphicFrame>
        <p:nvGraphicFramePr>
          <p:cNvPr id="9" name="Diagram 8"/>
          <p:cNvGraphicFramePr/>
          <p:nvPr>
            <p:extLst>
              <p:ext uri="{D42A27DB-BD31-4B8C-83A1-F6EECF244321}">
                <p14:modId xmlns:p14="http://schemas.microsoft.com/office/powerpoint/2010/main" val="461140754"/>
              </p:ext>
            </p:extLst>
          </p:nvPr>
        </p:nvGraphicFramePr>
        <p:xfrm>
          <a:off x="457200" y="1436076"/>
          <a:ext cx="8229600" cy="465362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dirty="0"/>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dirty="0"/>
          </a:p>
        </p:txBody>
      </p:sp>
      <p:graphicFrame>
        <p:nvGraphicFramePr>
          <p:cNvPr id="12" name="Diagram 11"/>
          <p:cNvGraphicFramePr/>
          <p:nvPr>
            <p:extLst>
              <p:ext uri="{D42A27DB-BD31-4B8C-83A1-F6EECF244321}">
                <p14:modId xmlns:p14="http://schemas.microsoft.com/office/powerpoint/2010/main" val="731766287"/>
              </p:ext>
            </p:extLst>
          </p:nvPr>
        </p:nvGraphicFramePr>
        <p:xfrm>
          <a:off x="2041865" y="2015231"/>
          <a:ext cx="5104660" cy="371974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37446407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graphicEl>
                                              <a:dgm id="{3FFFE714-CB49-48A0-8CCC-643DC7019C42}"/>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graphicEl>
                                              <a:dgm id="{B212EAD3-E787-4F48-93FD-4B38FA2EEDF2}"/>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
                                            <p:graphicEl>
                                              <a:dgm id="{B9E37FA0-5164-4CE2-BC2A-7CAD24BF356D}"/>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graphicEl>
                                              <a:dgm id="{E45D3614-F3DB-47A9-9872-DFD4566A5B36}"/>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graphicEl>
                                              <a:dgm id="{F8ED36BF-599A-4D13-B96A-9958665F177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graphicEl>
                                              <a:dgm id="{CC9E2C30-6103-4F14-9FC9-FE4DA7BA24E6}"/>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graphicEl>
                                              <a:dgm id="{175CC4B6-70E4-4FC1-BBE4-D6A85F6E5C6B}"/>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9">
                                            <p:graphicEl>
                                              <a:dgm id="{0F7A407D-099B-422C-8D50-CF0E4762D3D3}"/>
                                            </p:graphic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graphicEl>
                                              <a:dgm id="{0B8E7AB5-33B2-49B2-878A-AE4250F123E4}"/>
                                            </p:graphic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9">
                                            <p:graphicEl>
                                              <a:dgm id="{D0E3C8C8-273C-43B9-A94C-3A753445DDE2}"/>
                                            </p:graphic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9" grpId="0">
        <p:bldSub>
          <a:bldDgm bld="one"/>
        </p:bldSub>
      </p:bldGraphic>
      <p:bldGraphic spid="12"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115410" y="387029"/>
            <a:ext cx="9028590" cy="882478"/>
          </a:xfrm>
        </p:spPr>
        <p:txBody>
          <a:bodyPr/>
          <a:lstStyle/>
          <a:p>
            <a:r>
              <a:rPr lang="hu-HU" sz="3200" dirty="0" err="1"/>
              <a:t>Reziliencia</a:t>
            </a:r>
            <a:r>
              <a:rPr lang="hu-HU" sz="3200" dirty="0"/>
              <a:t> – ökológiai, vállalati, társadalmi (?)</a:t>
            </a:r>
          </a:p>
        </p:txBody>
      </p:sp>
      <p:sp>
        <p:nvSpPr>
          <p:cNvPr id="3" name="Szöveg helye 2"/>
          <p:cNvSpPr>
            <a:spLocks noGrp="1"/>
          </p:cNvSpPr>
          <p:nvPr>
            <p:ph type="body" idx="1"/>
          </p:nvPr>
        </p:nvSpPr>
        <p:spPr>
          <a:xfrm>
            <a:off x="296929" y="3630967"/>
            <a:ext cx="8136384" cy="2423604"/>
          </a:xfrm>
        </p:spPr>
        <p:txBody>
          <a:bodyPr/>
          <a:lstStyle/>
          <a:p>
            <a:r>
              <a:rPr lang="en-GB" sz="2400" dirty="0"/>
              <a:t>“</a:t>
            </a:r>
            <a:r>
              <a:rPr lang="en-GB" sz="2400" i="1" dirty="0"/>
              <a:t>the capacity of a system to absorb disturbance and</a:t>
            </a:r>
            <a:r>
              <a:rPr lang="hu-HU" sz="2400" i="1" dirty="0"/>
              <a:t> </a:t>
            </a:r>
            <a:r>
              <a:rPr lang="en-GB" sz="2400" i="1" dirty="0"/>
              <a:t>reorganize while undergoing change so as to still retain essentially the same function, structure and feedbacks, and therefore identity, that is, the capacity to change in order to maintain the same identity</a:t>
            </a:r>
            <a:r>
              <a:rPr lang="en-GB" sz="2400" dirty="0"/>
              <a:t>” (</a:t>
            </a:r>
            <a:r>
              <a:rPr lang="en-GB" sz="2400" dirty="0" err="1"/>
              <a:t>Folke</a:t>
            </a:r>
            <a:r>
              <a:rPr lang="en-GB" sz="2400" dirty="0"/>
              <a:t> et al. 2010)</a:t>
            </a:r>
            <a:endParaRPr lang="hu-HU" sz="2400" dirty="0"/>
          </a:p>
        </p:txBody>
      </p:sp>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dirty="0"/>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dirty="0"/>
          </a:p>
        </p:txBody>
      </p:sp>
      <p:graphicFrame>
        <p:nvGraphicFramePr>
          <p:cNvPr id="9" name="Objektum 8"/>
          <p:cNvGraphicFramePr>
            <a:graphicFrameLocks noChangeAspect="1"/>
          </p:cNvGraphicFramePr>
          <p:nvPr>
            <p:extLst>
              <p:ext uri="{D42A27DB-BD31-4B8C-83A1-F6EECF244321}">
                <p14:modId xmlns:p14="http://schemas.microsoft.com/office/powerpoint/2010/main" val="1688508703"/>
              </p:ext>
            </p:extLst>
          </p:nvPr>
        </p:nvGraphicFramePr>
        <p:xfrm>
          <a:off x="354926" y="1204342"/>
          <a:ext cx="6454066" cy="2186167"/>
        </p:xfrm>
        <a:graphic>
          <a:graphicData uri="http://schemas.openxmlformats.org/presentationml/2006/ole">
            <mc:AlternateContent xmlns:mc="http://schemas.openxmlformats.org/markup-compatibility/2006">
              <mc:Choice xmlns:v="urn:schemas-microsoft-com:vml" Requires="v">
                <p:oleObj name="Bitmap Image" r:id="rId2" imgW="8829720" imgH="2990880" progId="PBrush">
                  <p:embed/>
                </p:oleObj>
              </mc:Choice>
              <mc:Fallback>
                <p:oleObj name="Bitmap Image" r:id="rId2" imgW="8829720" imgH="2990880" progId="PBrush">
                  <p:embed/>
                  <p:pic>
                    <p:nvPicPr>
                      <p:cNvPr id="0" name=""/>
                      <p:cNvPicPr/>
                      <p:nvPr/>
                    </p:nvPicPr>
                    <p:blipFill>
                      <a:blip r:embed="rId3"/>
                      <a:stretch>
                        <a:fillRect/>
                      </a:stretch>
                    </p:blipFill>
                    <p:spPr>
                      <a:xfrm>
                        <a:off x="354926" y="1204342"/>
                        <a:ext cx="6454066" cy="2186167"/>
                      </a:xfrm>
                      <a:prstGeom prst="rect">
                        <a:avLst/>
                      </a:prstGeom>
                    </p:spPr>
                  </p:pic>
                </p:oleObj>
              </mc:Fallback>
            </mc:AlternateContent>
          </a:graphicData>
        </a:graphic>
      </p:graphicFrame>
    </p:spTree>
    <p:extLst>
      <p:ext uri="{BB962C8B-B14F-4D97-AF65-F5344CB8AC3E}">
        <p14:creationId xmlns:p14="http://schemas.microsoft.com/office/powerpoint/2010/main" val="21637288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Gazdálkodói szintű </a:t>
            </a:r>
            <a:r>
              <a:rPr lang="hu-HU" dirty="0" err="1"/>
              <a:t>reziliencia</a:t>
            </a:r>
            <a:endParaRPr lang="hu-HU" dirty="0"/>
          </a:p>
        </p:txBody>
      </p:sp>
      <p:graphicFrame>
        <p:nvGraphicFramePr>
          <p:cNvPr id="11" name="Diagram 10"/>
          <p:cNvGraphicFramePr/>
          <p:nvPr>
            <p:extLst>
              <p:ext uri="{D42A27DB-BD31-4B8C-83A1-F6EECF244321}">
                <p14:modId xmlns:p14="http://schemas.microsoft.com/office/powerpoint/2010/main" val="479129660"/>
              </p:ext>
            </p:extLst>
          </p:nvPr>
        </p:nvGraphicFramePr>
        <p:xfrm>
          <a:off x="119847" y="1754755"/>
          <a:ext cx="4203577" cy="3225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dirty="0"/>
          </a:p>
        </p:txBody>
      </p:sp>
      <p:sp>
        <p:nvSpPr>
          <p:cNvPr id="6" name="Szöveg helye 5"/>
          <p:cNvSpPr>
            <a:spLocks noGrp="1"/>
          </p:cNvSpPr>
          <p:nvPr>
            <p:ph type="body" idx="4"/>
          </p:nvPr>
        </p:nvSpPr>
        <p:spPr/>
        <p:txBody>
          <a:bodyPr/>
          <a:lstStyle/>
          <a:p>
            <a:endParaRPr lang="hu-HU"/>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a:p>
        </p:txBody>
      </p:sp>
      <p:sp>
        <p:nvSpPr>
          <p:cNvPr id="12" name="Szövegdoboz 11"/>
          <p:cNvSpPr txBox="1"/>
          <p:nvPr/>
        </p:nvSpPr>
        <p:spPr>
          <a:xfrm>
            <a:off x="4572000" y="1951139"/>
            <a:ext cx="3533314" cy="1938992"/>
          </a:xfrm>
          <a:prstGeom prst="rect">
            <a:avLst/>
          </a:prstGeom>
          <a:noFill/>
        </p:spPr>
        <p:txBody>
          <a:bodyPr wrap="square" rtlCol="0">
            <a:spAutoFit/>
          </a:bodyPr>
          <a:lstStyle/>
          <a:p>
            <a:pPr lvl="0"/>
            <a:r>
              <a:rPr lang="hu-HU" sz="2400" dirty="0"/>
              <a:t>Minden más változhat:</a:t>
            </a:r>
          </a:p>
          <a:p>
            <a:pPr marL="342900" lvl="1" indent="-342900">
              <a:buFont typeface="Arial" panose="020B0604020202020204" pitchFamily="34" charset="0"/>
              <a:buChar char="•"/>
            </a:pPr>
            <a:r>
              <a:rPr lang="hu-HU" sz="2400" dirty="0"/>
              <a:t>Felhasznált inputok;</a:t>
            </a:r>
          </a:p>
          <a:p>
            <a:pPr marL="342900" lvl="1" indent="-342900">
              <a:buFont typeface="Arial" panose="020B0604020202020204" pitchFamily="34" charset="0"/>
              <a:buChar char="•"/>
            </a:pPr>
            <a:r>
              <a:rPr lang="hu-HU" sz="2400" dirty="0"/>
              <a:t>Technológia;</a:t>
            </a:r>
          </a:p>
          <a:p>
            <a:pPr marL="342900" lvl="1" indent="-342900">
              <a:buFont typeface="Arial" panose="020B0604020202020204" pitchFamily="34" charset="0"/>
              <a:buChar char="•"/>
            </a:pPr>
            <a:r>
              <a:rPr lang="hu-HU" sz="2400" dirty="0"/>
              <a:t>Volumen;</a:t>
            </a:r>
          </a:p>
          <a:p>
            <a:pPr marL="342900" lvl="1" indent="-342900">
              <a:buFont typeface="Arial" panose="020B0604020202020204" pitchFamily="34" charset="0"/>
              <a:buChar char="•"/>
            </a:pPr>
            <a:r>
              <a:rPr lang="hu-HU" sz="2400" dirty="0"/>
              <a:t>Szervezeti forma;</a:t>
            </a:r>
          </a:p>
        </p:txBody>
      </p:sp>
      <p:sp>
        <p:nvSpPr>
          <p:cNvPr id="13" name="Szövegdoboz 12"/>
          <p:cNvSpPr txBox="1"/>
          <p:nvPr/>
        </p:nvSpPr>
        <p:spPr>
          <a:xfrm>
            <a:off x="119847" y="5335480"/>
            <a:ext cx="9024153" cy="830997"/>
          </a:xfrm>
          <a:prstGeom prst="rect">
            <a:avLst/>
          </a:prstGeom>
          <a:noFill/>
        </p:spPr>
        <p:txBody>
          <a:bodyPr wrap="square" rtlCol="0">
            <a:spAutoFit/>
          </a:bodyPr>
          <a:lstStyle/>
          <a:p>
            <a:r>
              <a:rPr lang="hu-HU" sz="2400" dirty="0"/>
              <a:t>Mi az eredeti tevékenység? Élelmiszer előállítása? Gyümölcstermesztés? Baracktermesztés? Gönci magyar kajszi?</a:t>
            </a:r>
          </a:p>
        </p:txBody>
      </p:sp>
    </p:spTree>
    <p:extLst>
      <p:ext uri="{BB962C8B-B14F-4D97-AF65-F5344CB8AC3E}">
        <p14:creationId xmlns:p14="http://schemas.microsoft.com/office/powerpoint/2010/main" val="2025167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1" grpId="0">
        <p:bldAsOne/>
      </p:bldGraphic>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Meghatározó hatás megítélése</a:t>
            </a:r>
          </a:p>
        </p:txBody>
      </p:sp>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dirty="0"/>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a:p>
        </p:txBody>
      </p:sp>
      <p:graphicFrame>
        <p:nvGraphicFramePr>
          <p:cNvPr id="12" name="Diagram 11"/>
          <p:cNvGraphicFramePr/>
          <p:nvPr>
            <p:extLst>
              <p:ext uri="{D42A27DB-BD31-4B8C-83A1-F6EECF244321}">
                <p14:modId xmlns:p14="http://schemas.microsoft.com/office/powerpoint/2010/main" val="571348536"/>
              </p:ext>
            </p:extLst>
          </p:nvPr>
        </p:nvGraphicFramePr>
        <p:xfrm>
          <a:off x="573239" y="1701766"/>
          <a:ext cx="2498435" cy="18926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13" name="Diagram 12"/>
          <p:cNvGraphicFramePr/>
          <p:nvPr>
            <p:extLst>
              <p:ext uri="{D42A27DB-BD31-4B8C-83A1-F6EECF244321}">
                <p14:modId xmlns:p14="http://schemas.microsoft.com/office/powerpoint/2010/main" val="3770722992"/>
              </p:ext>
            </p:extLst>
          </p:nvPr>
        </p:nvGraphicFramePr>
        <p:xfrm>
          <a:off x="5358303" y="4105264"/>
          <a:ext cx="4300602" cy="1553307"/>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pSp>
        <p:nvGrpSpPr>
          <p:cNvPr id="15" name="Csoportba foglalás 14"/>
          <p:cNvGrpSpPr/>
          <p:nvPr/>
        </p:nvGrpSpPr>
        <p:grpSpPr>
          <a:xfrm>
            <a:off x="3300751" y="1781870"/>
            <a:ext cx="5386049" cy="1892607"/>
            <a:chOff x="2678700" y="0"/>
            <a:chExt cx="5386049" cy="1892607"/>
          </a:xfrm>
        </p:grpSpPr>
        <p:sp>
          <p:nvSpPr>
            <p:cNvPr id="16" name="Egy oldalon két sarkán kerekített téglalap 15"/>
            <p:cNvSpPr/>
            <p:nvPr/>
          </p:nvSpPr>
          <p:spPr>
            <a:xfrm rot="5400000">
              <a:off x="4425421" y="-1746721"/>
              <a:ext cx="1892607" cy="5386049"/>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7" name="Egy oldalon két sarkán kerekített téglalap 4"/>
            <p:cNvSpPr txBox="1"/>
            <p:nvPr/>
          </p:nvSpPr>
          <p:spPr>
            <a:xfrm>
              <a:off x="2678701" y="92388"/>
              <a:ext cx="5293660" cy="1707829"/>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t" anchorCtr="0">
              <a:noAutofit/>
            </a:bodyPr>
            <a:lstStyle/>
            <a:p>
              <a:pPr marL="0" marR="0" lvl="1" indent="0" algn="l" defTabSz="914400" rtl="0" eaLnBrk="1" fontAlgn="auto" latinLnBrk="0" hangingPunct="1">
                <a:lnSpc>
                  <a:spcPct val="100000"/>
                </a:lnSpc>
                <a:spcBef>
                  <a:spcPct val="0"/>
                </a:spcBef>
                <a:spcAft>
                  <a:spcPts val="0"/>
                </a:spcAft>
                <a:buClrTx/>
                <a:buSzTx/>
                <a:buFontTx/>
                <a:buChar char="••"/>
                <a:tabLst/>
                <a:defRPr/>
              </a:pPr>
              <a:r>
                <a:rPr lang="hu-HU" sz="2000" b="0" i="0" kern="1200" dirty="0"/>
                <a:t> Klímaváltozás</a:t>
              </a:r>
            </a:p>
            <a:p>
              <a:pPr marL="0" marR="0" lvl="1" indent="0" algn="l" defTabSz="914400" rtl="0" eaLnBrk="1" fontAlgn="auto" latinLnBrk="0" hangingPunct="1">
                <a:lnSpc>
                  <a:spcPct val="100000"/>
                </a:lnSpc>
                <a:spcBef>
                  <a:spcPct val="0"/>
                </a:spcBef>
                <a:spcAft>
                  <a:spcPts val="0"/>
                </a:spcAft>
                <a:buClrTx/>
                <a:buSzTx/>
                <a:buFontTx/>
                <a:buChar char="••"/>
                <a:tabLst/>
                <a:defRPr/>
              </a:pPr>
              <a:r>
                <a:rPr lang="hu-HU" sz="2000" b="0" i="0" kern="1200" dirty="0"/>
                <a:t> Munkaerőhiány (2013-)</a:t>
              </a:r>
            </a:p>
            <a:p>
              <a:pPr marL="0" marR="0" lvl="1" indent="0" algn="l" defTabSz="914400" rtl="0" eaLnBrk="1" fontAlgn="auto" latinLnBrk="0" hangingPunct="1">
                <a:lnSpc>
                  <a:spcPct val="100000"/>
                </a:lnSpc>
                <a:spcBef>
                  <a:spcPct val="0"/>
                </a:spcBef>
                <a:spcAft>
                  <a:spcPts val="0"/>
                </a:spcAft>
                <a:buClrTx/>
                <a:buSzTx/>
                <a:buFontTx/>
                <a:buChar char="••"/>
                <a:tabLst/>
                <a:defRPr/>
              </a:pPr>
              <a:r>
                <a:rPr lang="hu-HU" sz="2000" b="0" i="0" kern="1200" dirty="0"/>
                <a:t> Piaci zavarok (2020-)</a:t>
              </a:r>
            </a:p>
            <a:p>
              <a:pPr marL="0" marR="0" lvl="1" indent="0" algn="l" defTabSz="914400" rtl="0" eaLnBrk="1" fontAlgn="auto" latinLnBrk="0" hangingPunct="1">
                <a:lnSpc>
                  <a:spcPct val="100000"/>
                </a:lnSpc>
                <a:spcBef>
                  <a:spcPct val="0"/>
                </a:spcBef>
                <a:spcAft>
                  <a:spcPts val="0"/>
                </a:spcAft>
                <a:buClrTx/>
                <a:buSzTx/>
                <a:buFontTx/>
                <a:buChar char="••"/>
                <a:tabLst/>
                <a:defRPr/>
              </a:pPr>
              <a:r>
                <a:rPr lang="hu-HU" sz="2000" b="0" i="0" kern="1200" dirty="0"/>
                <a:t> Infláció (2021-)</a:t>
              </a:r>
            </a:p>
            <a:p>
              <a:pPr marL="0" marR="0" lvl="1" indent="0" algn="l" defTabSz="914400" rtl="0" eaLnBrk="1" fontAlgn="auto" latinLnBrk="0" hangingPunct="1">
                <a:lnSpc>
                  <a:spcPct val="100000"/>
                </a:lnSpc>
                <a:spcBef>
                  <a:spcPct val="0"/>
                </a:spcBef>
                <a:spcAft>
                  <a:spcPts val="0"/>
                </a:spcAft>
                <a:buClrTx/>
                <a:buSzTx/>
                <a:buFontTx/>
                <a:buChar char="••"/>
                <a:tabLst/>
                <a:defRPr/>
              </a:pPr>
              <a:r>
                <a:rPr lang="hu-HU" sz="2000" b="0" i="0" kern="1200" dirty="0"/>
                <a:t> </a:t>
              </a:r>
              <a:r>
                <a:rPr lang="hu-HU" sz="2000" b="1" i="0" kern="1200" dirty="0"/>
                <a:t>ENERGIAVÁLSÁG (2022-)</a:t>
              </a:r>
            </a:p>
          </p:txBody>
        </p:sp>
      </p:grpSp>
      <p:grpSp>
        <p:nvGrpSpPr>
          <p:cNvPr id="18" name="Csoportba foglalás 17"/>
          <p:cNvGrpSpPr/>
          <p:nvPr/>
        </p:nvGrpSpPr>
        <p:grpSpPr>
          <a:xfrm>
            <a:off x="1072033" y="4564897"/>
            <a:ext cx="5065436" cy="1553304"/>
            <a:chOff x="3007600" y="2"/>
            <a:chExt cx="5065436" cy="1553304"/>
          </a:xfrm>
        </p:grpSpPr>
        <p:sp>
          <p:nvSpPr>
            <p:cNvPr id="19" name="Egy oldalon két sarkán kerekített téglalap 18"/>
            <p:cNvSpPr/>
            <p:nvPr/>
          </p:nvSpPr>
          <p:spPr>
            <a:xfrm rot="5400000">
              <a:off x="4763666" y="-1756064"/>
              <a:ext cx="1553304" cy="5065436"/>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20" name="Egy oldalon két sarkán kerekített téglalap 4"/>
            <p:cNvSpPr txBox="1"/>
            <p:nvPr/>
          </p:nvSpPr>
          <p:spPr>
            <a:xfrm>
              <a:off x="3007600" y="75828"/>
              <a:ext cx="4989610" cy="140165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hu-HU" sz="2000" b="0" i="0" kern="1200" dirty="0"/>
                <a:t>Fóliás kertészet (munkaerő, piac)</a:t>
              </a:r>
              <a:endParaRPr lang="hu-HU" sz="2000" kern="1200" dirty="0"/>
            </a:p>
            <a:p>
              <a:pPr marL="228600" lvl="1" indent="-228600" algn="l" defTabSz="889000" rtl="0">
                <a:lnSpc>
                  <a:spcPct val="90000"/>
                </a:lnSpc>
                <a:spcBef>
                  <a:spcPct val="0"/>
                </a:spcBef>
                <a:spcAft>
                  <a:spcPct val="15000"/>
                </a:spcAft>
                <a:buChar char="••"/>
              </a:pPr>
              <a:r>
                <a:rPr lang="hu-HU" sz="2000" b="0" i="0" kern="1200" dirty="0"/>
                <a:t>Szőlőtermesztők (munkaerő, piac)</a:t>
              </a:r>
              <a:endParaRPr lang="hu-HU" sz="2000" kern="1200" dirty="0"/>
            </a:p>
            <a:p>
              <a:pPr marL="228600" lvl="1" indent="-228600" algn="l" defTabSz="889000" rtl="0">
                <a:lnSpc>
                  <a:spcPct val="90000"/>
                </a:lnSpc>
                <a:spcBef>
                  <a:spcPct val="0"/>
                </a:spcBef>
                <a:spcAft>
                  <a:spcPct val="15000"/>
                </a:spcAft>
                <a:buChar char="••"/>
              </a:pPr>
              <a:r>
                <a:rPr lang="hu-HU" sz="2000" b="0" i="0" kern="1200" dirty="0"/>
                <a:t>Gyümölcstermesztők (munkaerő, klíma, piac)</a:t>
              </a:r>
              <a:endParaRPr lang="hu-HU" sz="2000" kern="1200" dirty="0"/>
            </a:p>
            <a:p>
              <a:pPr marL="228600" lvl="1" indent="-228600" algn="l" defTabSz="889000" rtl="0">
                <a:lnSpc>
                  <a:spcPct val="90000"/>
                </a:lnSpc>
                <a:spcBef>
                  <a:spcPct val="0"/>
                </a:spcBef>
                <a:spcAft>
                  <a:spcPct val="15000"/>
                </a:spcAft>
                <a:buChar char="••"/>
              </a:pPr>
              <a:r>
                <a:rPr lang="hu-HU" sz="2000" b="1" i="0" kern="1200" dirty="0"/>
                <a:t>BARACK (klíma)</a:t>
              </a:r>
              <a:endParaRPr lang="hu-HU" sz="2000" b="1" kern="1200" dirty="0"/>
            </a:p>
          </p:txBody>
        </p:sp>
      </p:grpSp>
    </p:spTree>
    <p:extLst>
      <p:ext uri="{BB962C8B-B14F-4D97-AF65-F5344CB8AC3E}">
        <p14:creationId xmlns:p14="http://schemas.microsoft.com/office/powerpoint/2010/main" val="888312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2" grpId="0">
        <p:bldAsOne/>
      </p:bldGraphic>
      <p:bldGraphic spid="13"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Munkaerőhiány</a:t>
            </a:r>
          </a:p>
        </p:txBody>
      </p:sp>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dirty="0"/>
          </a:p>
        </p:txBody>
      </p:sp>
      <p:sp>
        <p:nvSpPr>
          <p:cNvPr id="7" name="Szöveg helye 6"/>
          <p:cNvSpPr>
            <a:spLocks noGrp="1"/>
          </p:cNvSpPr>
          <p:nvPr>
            <p:ph type="body" idx="5"/>
          </p:nvPr>
        </p:nvSpPr>
        <p:spPr/>
        <p:txBody>
          <a:bodyPr/>
          <a:lstStyle/>
          <a:p>
            <a:endParaRPr lang="hu-HU" dirty="0"/>
          </a:p>
        </p:txBody>
      </p:sp>
      <p:sp>
        <p:nvSpPr>
          <p:cNvPr id="8" name="Szöveg helye 7"/>
          <p:cNvSpPr>
            <a:spLocks noGrp="1"/>
          </p:cNvSpPr>
          <p:nvPr>
            <p:ph type="body" idx="6"/>
          </p:nvPr>
        </p:nvSpPr>
        <p:spPr/>
        <p:txBody>
          <a:bodyPr/>
          <a:lstStyle/>
          <a:p>
            <a:endParaRPr lang="hu-HU" dirty="0"/>
          </a:p>
        </p:txBody>
      </p:sp>
      <p:graphicFrame>
        <p:nvGraphicFramePr>
          <p:cNvPr id="10" name="Diagram 9"/>
          <p:cNvGraphicFramePr/>
          <p:nvPr>
            <p:extLst>
              <p:ext uri="{D42A27DB-BD31-4B8C-83A1-F6EECF244321}">
                <p14:modId xmlns:p14="http://schemas.microsoft.com/office/powerpoint/2010/main" val="3728962924"/>
              </p:ext>
            </p:extLst>
          </p:nvPr>
        </p:nvGraphicFramePr>
        <p:xfrm>
          <a:off x="662164" y="1638953"/>
          <a:ext cx="4127810" cy="22672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12" name="Csoportba foglalás 11"/>
          <p:cNvGrpSpPr/>
          <p:nvPr/>
        </p:nvGrpSpPr>
        <p:grpSpPr>
          <a:xfrm>
            <a:off x="2290849" y="4271607"/>
            <a:ext cx="6303442" cy="1940790"/>
            <a:chOff x="2312037" y="255409"/>
            <a:chExt cx="6303442" cy="1940790"/>
          </a:xfrm>
        </p:grpSpPr>
        <p:sp>
          <p:nvSpPr>
            <p:cNvPr id="13" name="Egy oldalon két sarkán kerekített téglalap 12"/>
            <p:cNvSpPr/>
            <p:nvPr/>
          </p:nvSpPr>
          <p:spPr>
            <a:xfrm rot="5400000">
              <a:off x="4493363" y="-1925917"/>
              <a:ext cx="1940790" cy="6303442"/>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4" name="Egy oldalon két sarkán kerekített téglalap 4"/>
            <p:cNvSpPr txBox="1"/>
            <p:nvPr/>
          </p:nvSpPr>
          <p:spPr>
            <a:xfrm>
              <a:off x="2312037" y="350151"/>
              <a:ext cx="6208700" cy="17513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hu-HU" sz="2400" b="0" i="0" kern="1200" dirty="0"/>
                <a:t>béremelés</a:t>
              </a:r>
              <a:endParaRPr lang="hu-HU" sz="2400" kern="1200" dirty="0"/>
            </a:p>
            <a:p>
              <a:pPr marL="228600" lvl="1" indent="-228600" defTabSz="1066800">
                <a:lnSpc>
                  <a:spcPct val="90000"/>
                </a:lnSpc>
                <a:spcBef>
                  <a:spcPct val="0"/>
                </a:spcBef>
                <a:spcAft>
                  <a:spcPct val="15000"/>
                </a:spcAft>
                <a:buFont typeface="Arial"/>
                <a:buChar char="••"/>
              </a:pPr>
              <a:r>
                <a:rPr lang="hu-HU" sz="2400" kern="1200" dirty="0"/>
                <a:t>munkaerő kiváltás (gépesítés, fajtavált.)</a:t>
              </a:r>
            </a:p>
            <a:p>
              <a:pPr marL="228600" lvl="1" indent="-228600" algn="l" defTabSz="1066800" rtl="0">
                <a:lnSpc>
                  <a:spcPct val="90000"/>
                </a:lnSpc>
                <a:spcBef>
                  <a:spcPct val="0"/>
                </a:spcBef>
                <a:spcAft>
                  <a:spcPct val="15000"/>
                </a:spcAft>
                <a:buChar char="••"/>
              </a:pPr>
              <a:r>
                <a:rPr lang="hu-HU" sz="2400" b="0" i="0" kern="1200" dirty="0"/>
                <a:t>állandó foglalkoztatás</a:t>
              </a:r>
              <a:endParaRPr lang="hu-HU" sz="2400" kern="1200" dirty="0"/>
            </a:p>
            <a:p>
              <a:pPr marL="228600" lvl="1" indent="-228600" algn="l" defTabSz="1066800" rtl="0">
                <a:lnSpc>
                  <a:spcPct val="90000"/>
                </a:lnSpc>
                <a:spcBef>
                  <a:spcPct val="0"/>
                </a:spcBef>
                <a:spcAft>
                  <a:spcPct val="15000"/>
                </a:spcAft>
                <a:buChar char="••"/>
              </a:pPr>
              <a:r>
                <a:rPr lang="hu-HU" sz="2400" b="0" i="0" kern="1200" dirty="0"/>
                <a:t>külföldiek szezonális </a:t>
              </a:r>
              <a:r>
                <a:rPr lang="hu-HU" sz="2400" b="0" i="0" kern="1200" dirty="0" err="1"/>
                <a:t>fogl</a:t>
              </a:r>
              <a:r>
                <a:rPr lang="hu-HU" sz="2400" b="0" i="0" kern="1200" dirty="0"/>
                <a:t>. (nagyok)</a:t>
              </a:r>
              <a:endParaRPr lang="hu-HU" sz="2400" kern="1200" dirty="0"/>
            </a:p>
            <a:p>
              <a:pPr marL="228600" lvl="1" indent="-228600" algn="l" defTabSz="1066800" rtl="0">
                <a:lnSpc>
                  <a:spcPct val="90000"/>
                </a:lnSpc>
                <a:spcBef>
                  <a:spcPct val="0"/>
                </a:spcBef>
                <a:spcAft>
                  <a:spcPct val="15000"/>
                </a:spcAft>
                <a:buChar char="••"/>
              </a:pPr>
              <a:r>
                <a:rPr lang="hu-HU" sz="2400" b="0" i="0" kern="1200" dirty="0"/>
                <a:t>családi munkaerő bevonása (kicsik) </a:t>
              </a:r>
              <a:endParaRPr lang="hu-HU" sz="2400" kern="1200" dirty="0"/>
            </a:p>
          </p:txBody>
        </p:sp>
      </p:grpSp>
    </p:spTree>
    <p:extLst>
      <p:ext uri="{BB962C8B-B14F-4D97-AF65-F5344CB8AC3E}">
        <p14:creationId xmlns:p14="http://schemas.microsoft.com/office/powerpoint/2010/main" val="2861350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0"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Klímaváltozás</a:t>
            </a:r>
          </a:p>
        </p:txBody>
      </p:sp>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dirty="0"/>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dirty="0"/>
          </a:p>
        </p:txBody>
      </p:sp>
      <p:grpSp>
        <p:nvGrpSpPr>
          <p:cNvPr id="9" name="Csoportba foglalás 8"/>
          <p:cNvGrpSpPr/>
          <p:nvPr/>
        </p:nvGrpSpPr>
        <p:grpSpPr>
          <a:xfrm>
            <a:off x="265054" y="1352125"/>
            <a:ext cx="3690465" cy="2282426"/>
            <a:chOff x="-346229" y="-365110"/>
            <a:chExt cx="3690465" cy="2282426"/>
          </a:xfrm>
        </p:grpSpPr>
        <p:sp>
          <p:nvSpPr>
            <p:cNvPr id="10" name="Lekerekített téglalap 9"/>
            <p:cNvSpPr/>
            <p:nvPr/>
          </p:nvSpPr>
          <p:spPr>
            <a:xfrm>
              <a:off x="-346229" y="-347690"/>
              <a:ext cx="3690465" cy="226500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Lekerekített téglalap 4"/>
            <p:cNvSpPr txBox="1"/>
            <p:nvPr/>
          </p:nvSpPr>
          <p:spPr>
            <a:xfrm>
              <a:off x="-346229" y="-365110"/>
              <a:ext cx="3469329" cy="20438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60960" rIns="121920" bIns="60960" numCol="1" spcCol="1270" anchor="ctr" anchorCtr="0">
              <a:noAutofit/>
            </a:bodyPr>
            <a:lstStyle/>
            <a:p>
              <a:pPr algn="ctr"/>
              <a:r>
                <a:rPr lang="hu-HU" sz="3200" dirty="0"/>
                <a:t>Univerzális, de eltérő mértékű az érintettség!</a:t>
              </a:r>
            </a:p>
          </p:txBody>
        </p:sp>
      </p:grpSp>
      <p:grpSp>
        <p:nvGrpSpPr>
          <p:cNvPr id="13" name="Csoportba foglalás 12"/>
          <p:cNvGrpSpPr/>
          <p:nvPr/>
        </p:nvGrpSpPr>
        <p:grpSpPr>
          <a:xfrm>
            <a:off x="2110286" y="3916914"/>
            <a:ext cx="6419262" cy="2117374"/>
            <a:chOff x="2312037" y="255409"/>
            <a:chExt cx="6303442" cy="1940790"/>
          </a:xfrm>
        </p:grpSpPr>
        <p:sp>
          <p:nvSpPr>
            <p:cNvPr id="14" name="Egy oldalon két sarkán kerekített téglalap 13"/>
            <p:cNvSpPr/>
            <p:nvPr/>
          </p:nvSpPr>
          <p:spPr>
            <a:xfrm rot="5400000">
              <a:off x="4493363" y="-1925917"/>
              <a:ext cx="1940790" cy="6303442"/>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5" name="Egy oldalon két sarkán kerekített téglalap 4"/>
            <p:cNvSpPr txBox="1"/>
            <p:nvPr/>
          </p:nvSpPr>
          <p:spPr>
            <a:xfrm>
              <a:off x="2312037" y="350151"/>
              <a:ext cx="6208700" cy="17513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hu-HU" sz="2400" kern="1200" dirty="0"/>
                <a:t>Tavaszi fagy – fagyvédelem, f</a:t>
              </a:r>
              <a:r>
                <a:rPr lang="hu-HU" sz="2400" b="0" i="0" kern="1200" dirty="0"/>
                <a:t>ajtaváltás, ütemezés (barack!)</a:t>
              </a:r>
              <a:endParaRPr lang="hu-HU" sz="2400" kern="1200" dirty="0"/>
            </a:p>
            <a:p>
              <a:pPr marL="228600" lvl="1" indent="-228600" defTabSz="1066800">
                <a:lnSpc>
                  <a:spcPct val="90000"/>
                </a:lnSpc>
                <a:spcBef>
                  <a:spcPct val="0"/>
                </a:spcBef>
                <a:spcAft>
                  <a:spcPct val="15000"/>
                </a:spcAft>
                <a:buFont typeface="Arial"/>
                <a:buChar char="••"/>
              </a:pPr>
              <a:r>
                <a:rPr lang="hu-HU" sz="2400" kern="1200" dirty="0"/>
                <a:t>Napégés – árnyékolás (háló, metszés)</a:t>
              </a:r>
            </a:p>
            <a:p>
              <a:pPr marL="228600" lvl="1" indent="-228600" algn="l" defTabSz="1066800" rtl="0">
                <a:lnSpc>
                  <a:spcPct val="90000"/>
                </a:lnSpc>
                <a:spcBef>
                  <a:spcPct val="0"/>
                </a:spcBef>
                <a:spcAft>
                  <a:spcPct val="15000"/>
                </a:spcAft>
                <a:buChar char="••"/>
              </a:pPr>
              <a:r>
                <a:rPr lang="hu-HU" sz="2400" b="0" i="0" kern="1200" dirty="0"/>
                <a:t>Aszály - </a:t>
              </a:r>
            </a:p>
            <a:p>
              <a:pPr marL="228600" lvl="1" indent="-228600" algn="l" defTabSz="1066800" rtl="0">
                <a:lnSpc>
                  <a:spcPct val="90000"/>
                </a:lnSpc>
                <a:spcBef>
                  <a:spcPct val="0"/>
                </a:spcBef>
                <a:spcAft>
                  <a:spcPct val="15000"/>
                </a:spcAft>
                <a:buChar char="••"/>
              </a:pPr>
              <a:r>
                <a:rPr lang="hu-HU" sz="2400" kern="1200" dirty="0"/>
                <a:t>Viharkár, talajerózió</a:t>
              </a:r>
            </a:p>
          </p:txBody>
        </p:sp>
      </p:grpSp>
      <p:grpSp>
        <p:nvGrpSpPr>
          <p:cNvPr id="3" name="Csoportba foglalás 2">
            <a:extLst>
              <a:ext uri="{FF2B5EF4-FFF2-40B4-BE49-F238E27FC236}">
                <a16:creationId xmlns:a16="http://schemas.microsoft.com/office/drawing/2014/main" id="{116367E3-6D9B-5BD2-4D11-BEEC434950D7}"/>
              </a:ext>
            </a:extLst>
          </p:cNvPr>
          <p:cNvGrpSpPr/>
          <p:nvPr/>
        </p:nvGrpSpPr>
        <p:grpSpPr>
          <a:xfrm>
            <a:off x="5043150" y="2333335"/>
            <a:ext cx="3486398" cy="1480216"/>
            <a:chOff x="-346229" y="-347690"/>
            <a:chExt cx="3690465" cy="2265006"/>
          </a:xfrm>
        </p:grpSpPr>
        <p:sp>
          <p:nvSpPr>
            <p:cNvPr id="12" name="Lekerekített téglalap 9">
              <a:extLst>
                <a:ext uri="{FF2B5EF4-FFF2-40B4-BE49-F238E27FC236}">
                  <a16:creationId xmlns:a16="http://schemas.microsoft.com/office/drawing/2014/main" id="{590D0FAF-075D-FB2A-6A32-04573271154F}"/>
                </a:ext>
              </a:extLst>
            </p:cNvPr>
            <p:cNvSpPr/>
            <p:nvPr/>
          </p:nvSpPr>
          <p:spPr>
            <a:xfrm>
              <a:off x="-346229" y="-347690"/>
              <a:ext cx="3690465" cy="226500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6" name="Lekerekített téglalap 4">
              <a:extLst>
                <a:ext uri="{FF2B5EF4-FFF2-40B4-BE49-F238E27FC236}">
                  <a16:creationId xmlns:a16="http://schemas.microsoft.com/office/drawing/2014/main" id="{94D34C53-278D-0C79-8524-5FD76AA891B0}"/>
                </a:ext>
              </a:extLst>
            </p:cNvPr>
            <p:cNvSpPr txBox="1"/>
            <p:nvPr/>
          </p:nvSpPr>
          <p:spPr>
            <a:xfrm>
              <a:off x="-62263" y="177298"/>
              <a:ext cx="3406499" cy="1215027"/>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60960" rIns="121920" bIns="60960" numCol="1" spcCol="1270" anchor="ctr" anchorCtr="0">
              <a:noAutofit/>
            </a:bodyPr>
            <a:lstStyle/>
            <a:p>
              <a:pPr algn="ctr"/>
              <a:r>
                <a:rPr lang="hu-HU" sz="3200" dirty="0"/>
                <a:t>Adaptáció </a:t>
              </a:r>
            </a:p>
            <a:p>
              <a:pPr algn="ctr"/>
              <a:r>
                <a:rPr lang="hu-HU" sz="3200" dirty="0"/>
                <a:t>irányai</a:t>
              </a:r>
            </a:p>
          </p:txBody>
        </p:sp>
      </p:grpSp>
    </p:spTree>
    <p:extLst>
      <p:ext uri="{BB962C8B-B14F-4D97-AF65-F5344CB8AC3E}">
        <p14:creationId xmlns:p14="http://schemas.microsoft.com/office/powerpoint/2010/main" val="14457927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dirty="0"/>
              <a:t>Energiaválság</a:t>
            </a:r>
          </a:p>
        </p:txBody>
      </p:sp>
      <p:sp>
        <p:nvSpPr>
          <p:cNvPr id="4" name="Szöveg helye 3"/>
          <p:cNvSpPr>
            <a:spLocks noGrp="1"/>
          </p:cNvSpPr>
          <p:nvPr>
            <p:ph type="body" idx="2"/>
          </p:nvPr>
        </p:nvSpPr>
        <p:spPr/>
        <p:txBody>
          <a:bodyPr/>
          <a:lstStyle/>
          <a:p>
            <a:endParaRPr lang="hu-HU"/>
          </a:p>
        </p:txBody>
      </p:sp>
      <p:sp>
        <p:nvSpPr>
          <p:cNvPr id="5" name="Szöveg helye 4"/>
          <p:cNvSpPr>
            <a:spLocks noGrp="1"/>
          </p:cNvSpPr>
          <p:nvPr>
            <p:ph type="body" idx="3"/>
          </p:nvPr>
        </p:nvSpPr>
        <p:spPr/>
        <p:txBody>
          <a:bodyPr/>
          <a:lstStyle/>
          <a:p>
            <a:endParaRPr lang="hu-HU"/>
          </a:p>
        </p:txBody>
      </p:sp>
      <p:sp>
        <p:nvSpPr>
          <p:cNvPr id="6" name="Szöveg helye 5"/>
          <p:cNvSpPr>
            <a:spLocks noGrp="1"/>
          </p:cNvSpPr>
          <p:nvPr>
            <p:ph type="body" idx="4"/>
          </p:nvPr>
        </p:nvSpPr>
        <p:spPr/>
        <p:txBody>
          <a:bodyPr/>
          <a:lstStyle/>
          <a:p>
            <a:endParaRPr lang="hu-HU"/>
          </a:p>
        </p:txBody>
      </p:sp>
      <p:sp>
        <p:nvSpPr>
          <p:cNvPr id="7" name="Szöveg helye 6"/>
          <p:cNvSpPr>
            <a:spLocks noGrp="1"/>
          </p:cNvSpPr>
          <p:nvPr>
            <p:ph type="body" idx="5"/>
          </p:nvPr>
        </p:nvSpPr>
        <p:spPr/>
        <p:txBody>
          <a:bodyPr/>
          <a:lstStyle/>
          <a:p>
            <a:endParaRPr lang="hu-HU"/>
          </a:p>
        </p:txBody>
      </p:sp>
      <p:sp>
        <p:nvSpPr>
          <p:cNvPr id="8" name="Szöveg helye 7"/>
          <p:cNvSpPr>
            <a:spLocks noGrp="1"/>
          </p:cNvSpPr>
          <p:nvPr>
            <p:ph type="body" idx="6"/>
          </p:nvPr>
        </p:nvSpPr>
        <p:spPr/>
        <p:txBody>
          <a:bodyPr/>
          <a:lstStyle/>
          <a:p>
            <a:endParaRPr lang="hu-HU" dirty="0"/>
          </a:p>
        </p:txBody>
      </p:sp>
      <p:grpSp>
        <p:nvGrpSpPr>
          <p:cNvPr id="9" name="Csoportba foglalás 8"/>
          <p:cNvGrpSpPr/>
          <p:nvPr/>
        </p:nvGrpSpPr>
        <p:grpSpPr>
          <a:xfrm>
            <a:off x="265054" y="1352125"/>
            <a:ext cx="3161727" cy="1853904"/>
            <a:chOff x="-346229" y="-365110"/>
            <a:chExt cx="3690465" cy="2282426"/>
          </a:xfrm>
        </p:grpSpPr>
        <p:sp>
          <p:nvSpPr>
            <p:cNvPr id="10" name="Lekerekített téglalap 9"/>
            <p:cNvSpPr/>
            <p:nvPr/>
          </p:nvSpPr>
          <p:spPr>
            <a:xfrm>
              <a:off x="-346229" y="-347690"/>
              <a:ext cx="3690465" cy="2265006"/>
            </a:xfrm>
            <a:prstGeom prst="roundRect">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Lekerekített téglalap 4"/>
            <p:cNvSpPr txBox="1"/>
            <p:nvPr/>
          </p:nvSpPr>
          <p:spPr>
            <a:xfrm>
              <a:off x="-346229" y="-365110"/>
              <a:ext cx="3469329" cy="2043870"/>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1920" tIns="60960" rIns="121920" bIns="60960" numCol="1" spcCol="1270" anchor="ctr" anchorCtr="0">
              <a:noAutofit/>
            </a:bodyPr>
            <a:lstStyle/>
            <a:p>
              <a:pPr algn="ctr"/>
              <a:r>
                <a:rPr lang="hu-HU" sz="3200" dirty="0"/>
                <a:t>Univerzális és pusztító</a:t>
              </a:r>
            </a:p>
          </p:txBody>
        </p:sp>
      </p:grpSp>
      <p:grpSp>
        <p:nvGrpSpPr>
          <p:cNvPr id="12" name="Csoportba foglalás 11"/>
          <p:cNvGrpSpPr/>
          <p:nvPr/>
        </p:nvGrpSpPr>
        <p:grpSpPr>
          <a:xfrm>
            <a:off x="1651246" y="3377695"/>
            <a:ext cx="6887179" cy="2117374"/>
            <a:chOff x="2312037" y="255409"/>
            <a:chExt cx="6303442" cy="1940790"/>
          </a:xfrm>
        </p:grpSpPr>
        <p:sp>
          <p:nvSpPr>
            <p:cNvPr id="13" name="Egy oldalon két sarkán kerekített téglalap 12"/>
            <p:cNvSpPr/>
            <p:nvPr/>
          </p:nvSpPr>
          <p:spPr>
            <a:xfrm rot="5400000">
              <a:off x="4493363" y="-1925917"/>
              <a:ext cx="1940790" cy="6303442"/>
            </a:xfrm>
            <a:prstGeom prst="round2SameRect">
              <a:avLst/>
            </a:pr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sp>
        <p:sp>
          <p:nvSpPr>
            <p:cNvPr id="14" name="Egy oldalon két sarkán kerekített téglalap 4"/>
            <p:cNvSpPr txBox="1"/>
            <p:nvPr/>
          </p:nvSpPr>
          <p:spPr>
            <a:xfrm>
              <a:off x="2312037" y="350151"/>
              <a:ext cx="6208700" cy="175130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228600" lvl="1" indent="-228600" algn="l" defTabSz="1066800" rtl="0">
                <a:lnSpc>
                  <a:spcPct val="90000"/>
                </a:lnSpc>
                <a:spcBef>
                  <a:spcPct val="0"/>
                </a:spcBef>
                <a:spcAft>
                  <a:spcPct val="15000"/>
                </a:spcAft>
                <a:buChar char="••"/>
              </a:pPr>
              <a:r>
                <a:rPr lang="hu-HU" sz="2400" kern="1200" dirty="0"/>
                <a:t>Teljes bizonytalanság (mértéke, időtartama)</a:t>
              </a:r>
            </a:p>
            <a:p>
              <a:pPr marL="228600" lvl="1" indent="-228600" defTabSz="1066800">
                <a:lnSpc>
                  <a:spcPct val="90000"/>
                </a:lnSpc>
                <a:spcBef>
                  <a:spcPct val="0"/>
                </a:spcBef>
                <a:spcAft>
                  <a:spcPct val="15000"/>
                </a:spcAft>
                <a:buFont typeface="Arial"/>
                <a:buChar char="••"/>
              </a:pPr>
              <a:r>
                <a:rPr lang="hu-HU" sz="2400" kern="1200" dirty="0"/>
                <a:t>Gátolja a munkaerőhiányhoz és klímaváltozáshoz történő adaptációt</a:t>
              </a:r>
            </a:p>
            <a:p>
              <a:pPr marL="228600" lvl="1" indent="-228600" defTabSz="1066800">
                <a:lnSpc>
                  <a:spcPct val="90000"/>
                </a:lnSpc>
                <a:spcBef>
                  <a:spcPct val="0"/>
                </a:spcBef>
                <a:spcAft>
                  <a:spcPct val="15000"/>
                </a:spcAft>
                <a:buFont typeface="Arial"/>
                <a:buChar char="••"/>
              </a:pPr>
              <a:r>
                <a:rPr lang="hu-HU" sz="2400" kern="1200" dirty="0"/>
                <a:t>A fejlettebbeket jobban érinti!</a:t>
              </a:r>
            </a:p>
            <a:p>
              <a:pPr marL="228600" lvl="1" indent="-228600" algn="l" defTabSz="1066800" rtl="0">
                <a:lnSpc>
                  <a:spcPct val="90000"/>
                </a:lnSpc>
                <a:spcBef>
                  <a:spcPct val="0"/>
                </a:spcBef>
                <a:spcAft>
                  <a:spcPct val="15000"/>
                </a:spcAft>
                <a:buChar char="••"/>
              </a:pPr>
              <a:r>
                <a:rPr lang="hu-HU" sz="2400" kern="1200" dirty="0"/>
                <a:t>Nincs rá válasz</a:t>
              </a:r>
            </a:p>
          </p:txBody>
        </p:sp>
      </p:grpSp>
    </p:spTree>
    <p:extLst>
      <p:ext uri="{BB962C8B-B14F-4D97-AF65-F5344CB8AC3E}">
        <p14:creationId xmlns:p14="http://schemas.microsoft.com/office/powerpoint/2010/main" val="131873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rtk-sablon-kti">
  <a:themeElements>
    <a:clrScheme name="KRTK színpaletta">
      <a:dk1>
        <a:srgbClr val="000000"/>
      </a:dk1>
      <a:lt1>
        <a:srgbClr val="FFFFFF"/>
      </a:lt1>
      <a:dk2>
        <a:srgbClr val="687C8A"/>
      </a:dk2>
      <a:lt2>
        <a:srgbClr val="FFFFFF"/>
      </a:lt2>
      <a:accent1>
        <a:srgbClr val="004268"/>
      </a:accent1>
      <a:accent2>
        <a:srgbClr val="00639C"/>
      </a:accent2>
      <a:accent3>
        <a:srgbClr val="002236"/>
      </a:accent3>
      <a:accent4>
        <a:srgbClr val="EAA913"/>
      </a:accent4>
      <a:accent5>
        <a:srgbClr val="FFB914"/>
      </a:accent5>
      <a:accent6>
        <a:srgbClr val="B8850F"/>
      </a:accent6>
      <a:hlink>
        <a:srgbClr val="0000FF"/>
      </a:hlink>
      <a:folHlink>
        <a:srgbClr val="00639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371</TotalTime>
  <Words>412</Words>
  <Application>Microsoft Office PowerPoint</Application>
  <PresentationFormat>Diavetítés a képernyőre (4:3 oldalarány)</PresentationFormat>
  <Paragraphs>82</Paragraphs>
  <Slides>11</Slides>
  <Notes>3</Notes>
  <HiddenSlides>0</HiddenSlides>
  <MMClips>0</MMClips>
  <ScaleCrop>false</ScaleCrop>
  <HeadingPairs>
    <vt:vector size="8" baseType="variant">
      <vt:variant>
        <vt:lpstr>Használt betűtípusok</vt:lpstr>
      </vt:variant>
      <vt:variant>
        <vt:i4>2</vt:i4>
      </vt:variant>
      <vt:variant>
        <vt:lpstr>Téma</vt:lpstr>
      </vt:variant>
      <vt:variant>
        <vt:i4>1</vt:i4>
      </vt:variant>
      <vt:variant>
        <vt:lpstr>Beágyazott OLE kiszolgálók</vt:lpstr>
      </vt:variant>
      <vt:variant>
        <vt:i4>1</vt:i4>
      </vt:variant>
      <vt:variant>
        <vt:lpstr>Diacímek</vt:lpstr>
      </vt:variant>
      <vt:variant>
        <vt:i4>11</vt:i4>
      </vt:variant>
    </vt:vector>
  </HeadingPairs>
  <TitlesOfParts>
    <vt:vector size="15" baseType="lpstr">
      <vt:lpstr>Arial</vt:lpstr>
      <vt:lpstr>Calibri</vt:lpstr>
      <vt:lpstr>krtk-sablon-kti</vt:lpstr>
      <vt:lpstr>Bitmap Image</vt:lpstr>
      <vt:lpstr>Válságos idők reziliens gazdálkodói</vt:lpstr>
      <vt:lpstr>Pár szó a kutatásról</vt:lpstr>
      <vt:lpstr>De jött a válság, a válságok</vt:lpstr>
      <vt:lpstr>Reziliencia – ökológiai, vállalati, társadalmi (?)</vt:lpstr>
      <vt:lpstr>Gazdálkodói szintű reziliencia</vt:lpstr>
      <vt:lpstr>Meghatározó hatás megítélése</vt:lpstr>
      <vt:lpstr>Munkaerőhiány</vt:lpstr>
      <vt:lpstr>Klímaváltozás</vt:lpstr>
      <vt:lpstr>Energiaválság</vt:lpstr>
      <vt:lpstr>Reziliencia a magyar mezőgazdaságban</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Agrárfoglalkoztatás  a COVID árnyékában</dc:title>
  <dc:creator>Koós Bálint</dc:creator>
  <cp:lastModifiedBy>Balint Koos</cp:lastModifiedBy>
  <cp:revision>39</cp:revision>
  <dcterms:created xsi:type="dcterms:W3CDTF">2021-09-20T08:10:54Z</dcterms:created>
  <dcterms:modified xsi:type="dcterms:W3CDTF">2022-10-06T06:20:39Z</dcterms:modified>
</cp:coreProperties>
</file>