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72" r:id="rId2"/>
    <p:sldId id="257" r:id="rId3"/>
    <p:sldId id="289" r:id="rId4"/>
    <p:sldId id="287" r:id="rId5"/>
    <p:sldId id="296" r:id="rId6"/>
    <p:sldId id="258" r:id="rId7"/>
    <p:sldId id="297" r:id="rId8"/>
    <p:sldId id="259" r:id="rId9"/>
    <p:sldId id="273" r:id="rId10"/>
    <p:sldId id="298" r:id="rId11"/>
    <p:sldId id="274" r:id="rId12"/>
    <p:sldId id="275" r:id="rId13"/>
    <p:sldId id="276" r:id="rId14"/>
    <p:sldId id="277" r:id="rId15"/>
    <p:sldId id="288" r:id="rId16"/>
    <p:sldId id="290" r:id="rId17"/>
    <p:sldId id="291" r:id="rId18"/>
    <p:sldId id="293" r:id="rId19"/>
    <p:sldId id="294" r:id="rId20"/>
    <p:sldId id="278" r:id="rId21"/>
    <p:sldId id="295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F3EF7-0CC9-C341-97E2-28B6AEB3AF29}" type="datetimeFigureOut">
              <a:rPr lang="en-US" smtClean="0"/>
              <a:t>2013.11.21.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BE7DC-A4FC-4F49-84FF-122D8D45D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320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D47B3-6B13-384C-B1F6-C123647BE54E}" type="datetimeFigureOut">
              <a:rPr lang="en-US" smtClean="0"/>
              <a:t>2013.11.21.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38DB5-7439-8145-8BB1-14D6CCB9D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787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About 70 percent of the EU cohesion policy budget will target economic development which are planned</a:t>
            </a:r>
            <a:r>
              <a:rPr lang="en-US" baseline="0" dirty="0" smtClean="0"/>
              <a:t> to be used in place-specific integrated projects. Evaluation of place specific policies require economic modeling to adapt. </a:t>
            </a:r>
            <a:endParaRPr lang="en-US" baseline="0" dirty="0" smtClean="0"/>
          </a:p>
          <a:p>
            <a:r>
              <a:rPr lang="en-US" baseline="0" dirty="0" smtClean="0"/>
              <a:t>Presentation: how the novel policy approach followed by the New EU Cohesion policy challenges traditional economic impact approaches and emerging alternatives in </a:t>
            </a:r>
            <a:r>
              <a:rPr lang="en-US" baseline="0" smtClean="0"/>
              <a:t>policy modeling.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15AF6-5B3E-8F44-B407-B458B70BF951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8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7411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7FCF16F-2A01-CD47-9BE8-665369E2AF49}" type="slidenum">
              <a:rPr lang="hu-HU" sz="1200"/>
              <a:pPr eaLnBrk="1" hangingPunct="1"/>
              <a:t>19</a:t>
            </a:fld>
            <a:endParaRPr lang="hu-HU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03CB-2B0B-0947-AB00-0287165E8404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10E3-08F6-104D-8A60-D0D2DCA0266C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0DE3-8134-8745-B36D-65B2E97576C8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19F3-02CF-BD4D-9584-5AC2A3B4D0C9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56595-BD93-4C4C-8B3E-210EF4BAA0DA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4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4FB33-AA50-2C4B-A8D1-AFA1FCD7615C}" type="datetime1">
              <a:rPr lang="hu-HU" smtClean="0"/>
              <a:t>2013.11.21.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3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FBB5-AAB1-FF4D-B631-FDB9DCA3745B}" type="datetime1">
              <a:rPr lang="hu-HU" smtClean="0"/>
              <a:t>2013.11.21.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5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9570-B8BC-AA4B-B6EF-6E6D4B66B2AB}" type="datetime1">
              <a:rPr lang="hu-HU" smtClean="0"/>
              <a:t>2013.11.21.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1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EF9D-45BD-FD4E-8D33-0C0DD4B95146}" type="datetime1">
              <a:rPr lang="hu-HU" smtClean="0"/>
              <a:t>2013.11.21.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8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8AB0-C9F4-7D4E-ADBF-9FF5B72053A3}" type="datetime1">
              <a:rPr lang="hu-HU" smtClean="0"/>
              <a:t>2013.11.21.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8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83EE5-5B5E-B342-A999-F829C419F81F}" type="datetime1">
              <a:rPr lang="hu-HU" smtClean="0"/>
              <a:t>2013.11.21.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7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EC884-6EA7-DF49-8DBE-CAEADAD0C636}" type="datetime1">
              <a:rPr lang="hu-HU" smtClean="0"/>
              <a:t>2013.11.21.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C1BE-EF13-4B45-BF5C-1667346A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7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Economic impact modeling</a:t>
            </a:r>
            <a:br>
              <a:rPr lang="en-US" sz="3200" dirty="0" smtClean="0"/>
            </a:br>
            <a:r>
              <a:rPr lang="en-US" sz="3200" dirty="0" smtClean="0"/>
              <a:t>and the </a:t>
            </a:r>
            <a:r>
              <a:rPr lang="en-US" sz="3200" dirty="0"/>
              <a:t>New EU Cohesion policy: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The </a:t>
            </a:r>
            <a:r>
              <a:rPr lang="en-US" sz="3200" dirty="0"/>
              <a:t>case of the GMR-approach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Attila Varga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University of </a:t>
            </a:r>
            <a:r>
              <a:rPr lang="en-US" sz="2800" dirty="0" err="1" smtClean="0">
                <a:solidFill>
                  <a:schemeClr val="tx1"/>
                </a:solidFill>
              </a:rPr>
              <a:t>Pécs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853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Modeling challenges</a:t>
            </a:r>
          </a:p>
          <a:p>
            <a:endParaRPr lang="en-US" dirty="0"/>
          </a:p>
          <a:p>
            <a:r>
              <a:rPr lang="en-US" dirty="0" smtClean="0"/>
              <a:t>The GMR-approach</a:t>
            </a:r>
          </a:p>
          <a:p>
            <a:endParaRPr lang="en-US" dirty="0"/>
          </a:p>
          <a:p>
            <a:r>
              <a:rPr lang="en-US" dirty="0" smtClean="0"/>
              <a:t>Reflections to the challenges in the GMR-Europe model</a:t>
            </a:r>
          </a:p>
          <a:p>
            <a:endParaRPr lang="en-US" dirty="0"/>
          </a:p>
          <a:p>
            <a:r>
              <a:rPr lang="en-US" dirty="0" smtClean="0"/>
              <a:t>Policy simulation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3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1: Modeling policy impact on regional technological progress </a:t>
            </a:r>
          </a:p>
          <a:p>
            <a:pPr lvl="1"/>
            <a:r>
              <a:rPr lang="en-US" dirty="0" smtClean="0"/>
              <a:t>Incorporation of the mechanisms discovered in the geography of innovation literature: local / global knowledge flows, different agglomeration effects (MAR or Jacobs, related variety), entrepreneurship</a:t>
            </a:r>
          </a:p>
          <a:p>
            <a:pPr lvl="1"/>
            <a:r>
              <a:rPr lang="en-US" dirty="0" smtClean="0"/>
              <a:t>Modeling possibilities: </a:t>
            </a:r>
          </a:p>
          <a:p>
            <a:pPr lvl="2"/>
            <a:r>
              <a:rPr lang="en-US" dirty="0" smtClean="0"/>
              <a:t>knowledge production function (Varga et al 2013) </a:t>
            </a:r>
          </a:p>
          <a:p>
            <a:pPr lvl="2"/>
            <a:r>
              <a:rPr lang="en-US" dirty="0" smtClean="0"/>
              <a:t>evolutionary techniques (</a:t>
            </a:r>
            <a:r>
              <a:rPr lang="en-US" dirty="0" err="1" smtClean="0"/>
              <a:t>Faggiolo</a:t>
            </a:r>
            <a:r>
              <a:rPr lang="en-US" dirty="0" smtClean="0"/>
              <a:t>, </a:t>
            </a:r>
            <a:r>
              <a:rPr lang="en-US" dirty="0" err="1" smtClean="0"/>
              <a:t>Dosi</a:t>
            </a:r>
            <a:r>
              <a:rPr lang="en-US" dirty="0" smtClean="0"/>
              <a:t> 2003)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2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challenges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2: Modeling the transmission of the technology impact to economic variables</a:t>
            </a:r>
          </a:p>
          <a:p>
            <a:pPr lvl="1"/>
            <a:r>
              <a:rPr lang="en-US" dirty="0" smtClean="0"/>
              <a:t>Productivity and variety impacts (</a:t>
            </a:r>
            <a:r>
              <a:rPr lang="en-US" dirty="0" err="1" smtClean="0"/>
              <a:t>Saviotti</a:t>
            </a:r>
            <a:r>
              <a:rPr lang="en-US" dirty="0" smtClean="0"/>
              <a:t>, </a:t>
            </a:r>
            <a:r>
              <a:rPr lang="en-US" dirty="0" err="1" smtClean="0"/>
              <a:t>Pyka</a:t>
            </a:r>
            <a:r>
              <a:rPr lang="en-US" dirty="0" smtClean="0"/>
              <a:t> 2003)</a:t>
            </a:r>
          </a:p>
          <a:p>
            <a:pPr lvl="1"/>
            <a:r>
              <a:rPr lang="en-US" dirty="0" smtClean="0"/>
              <a:t>What growth theories offer:</a:t>
            </a:r>
          </a:p>
          <a:p>
            <a:pPr lvl="2"/>
            <a:r>
              <a:rPr lang="en-US" dirty="0" err="1" smtClean="0"/>
              <a:t>Romer</a:t>
            </a:r>
            <a:r>
              <a:rPr lang="en-US" dirty="0" smtClean="0"/>
              <a:t> 1990 – productivity impact at the end</a:t>
            </a:r>
          </a:p>
          <a:p>
            <a:pPr lvl="2"/>
            <a:r>
              <a:rPr lang="en-US" dirty="0" err="1" smtClean="0"/>
              <a:t>Aghion</a:t>
            </a:r>
            <a:r>
              <a:rPr lang="en-US" dirty="0" smtClean="0"/>
              <a:t>, </a:t>
            </a:r>
            <a:r>
              <a:rPr lang="en-US" dirty="0" err="1" smtClean="0"/>
              <a:t>Howitt</a:t>
            </a:r>
            <a:r>
              <a:rPr lang="en-US" dirty="0" smtClean="0"/>
              <a:t> 1998: limited variety impact</a:t>
            </a:r>
          </a:p>
          <a:p>
            <a:pPr lvl="2"/>
            <a:r>
              <a:rPr lang="en-US" dirty="0" smtClean="0"/>
              <a:t>Evolutionary theories get closer to formulating variety effects (</a:t>
            </a:r>
            <a:r>
              <a:rPr lang="en-US" dirty="0" err="1" smtClean="0"/>
              <a:t>Saviotti</a:t>
            </a:r>
            <a:r>
              <a:rPr lang="en-US" dirty="0" smtClean="0"/>
              <a:t>, </a:t>
            </a:r>
            <a:r>
              <a:rPr lang="en-US" dirty="0" err="1" smtClean="0"/>
              <a:t>Pyka</a:t>
            </a:r>
            <a:r>
              <a:rPr lang="en-US" dirty="0" smtClean="0"/>
              <a:t> 2003, </a:t>
            </a:r>
            <a:r>
              <a:rPr lang="en-US" dirty="0" err="1" smtClean="0"/>
              <a:t>Faggiolo</a:t>
            </a:r>
            <a:r>
              <a:rPr lang="en-US" dirty="0" smtClean="0"/>
              <a:t>, </a:t>
            </a:r>
            <a:r>
              <a:rPr lang="en-US" dirty="0" err="1" smtClean="0"/>
              <a:t>Dosi</a:t>
            </a:r>
            <a:r>
              <a:rPr lang="en-US" dirty="0" smtClean="0"/>
              <a:t> 2003)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echnical difficulties, problems with regional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Step 3: Modeling spatiotemporal dynamics of economic growth</a:t>
            </a:r>
          </a:p>
          <a:p>
            <a:pPr lvl="1"/>
            <a:r>
              <a:rPr lang="en-US" dirty="0" smtClean="0"/>
              <a:t>Spatiotemporal dynamics modeling: accounting for both the direct </a:t>
            </a:r>
            <a:r>
              <a:rPr lang="en-US" dirty="0" smtClean="0"/>
              <a:t>indigenous  </a:t>
            </a:r>
            <a:r>
              <a:rPr lang="en-US" dirty="0" smtClean="0"/>
              <a:t>extension of production factors and their changing spatial patterns via factor migration</a:t>
            </a:r>
          </a:p>
          <a:p>
            <a:pPr lvl="1"/>
            <a:r>
              <a:rPr lang="en-US" dirty="0" smtClean="0"/>
              <a:t>Option 1: Spatiotemporal dynamics modeled at the level of regions</a:t>
            </a:r>
          </a:p>
          <a:p>
            <a:pPr lvl="2"/>
            <a:r>
              <a:rPr lang="en-US" dirty="0" smtClean="0"/>
              <a:t>Forward looking expectations (</a:t>
            </a:r>
            <a:r>
              <a:rPr lang="en-US" dirty="0" err="1" smtClean="0"/>
              <a:t>Bröcker</a:t>
            </a:r>
            <a:r>
              <a:rPr lang="en-US" dirty="0" smtClean="0"/>
              <a:t>, </a:t>
            </a:r>
            <a:r>
              <a:rPr lang="en-US" dirty="0" err="1" smtClean="0"/>
              <a:t>Korzhenevych</a:t>
            </a:r>
            <a:r>
              <a:rPr lang="en-US" dirty="0"/>
              <a:t> </a:t>
            </a:r>
            <a:r>
              <a:rPr lang="en-US" dirty="0" smtClean="0"/>
              <a:t>2011)</a:t>
            </a:r>
          </a:p>
          <a:p>
            <a:pPr lvl="2"/>
            <a:r>
              <a:rPr lang="en-US" dirty="0" smtClean="0"/>
              <a:t>Alternative investment and saving behavior (</a:t>
            </a:r>
            <a:r>
              <a:rPr lang="en-US" dirty="0" err="1" smtClean="0"/>
              <a:t>Ivanova</a:t>
            </a:r>
            <a:r>
              <a:rPr lang="en-US" dirty="0" smtClean="0"/>
              <a:t> et al 2007)</a:t>
            </a:r>
          </a:p>
          <a:p>
            <a:pPr lvl="1"/>
            <a:r>
              <a:rPr lang="en-US" dirty="0" smtClean="0"/>
              <a:t>Option 2: Spatiotemporal dynamics modeled separately in macro and regional models (Varga et al. 2011)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00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4: Macro impact integration</a:t>
            </a:r>
          </a:p>
          <a:p>
            <a:pPr lvl="1"/>
            <a:r>
              <a:rPr lang="en-US" dirty="0" smtClean="0"/>
              <a:t>Impacts of macroeconomic framework conditions</a:t>
            </a:r>
          </a:p>
          <a:p>
            <a:pPr lvl="1"/>
            <a:r>
              <a:rPr lang="en-US" dirty="0" smtClean="0"/>
              <a:t>New and open area of research (Varga et al. 2011)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40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GMR-approach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provides an integrated framework for </a:t>
            </a:r>
          </a:p>
          <a:p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 comparative assessment of alternative regional policies on the basis of their overall impact on national growth;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incorporation of macroeconomic factors in the impact assessment of regional interventions.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80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9846" y="1046676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GMR: Geographic Macro and Regional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62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“geographic”?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 emphasize that the role of geography in development policy impacts is placed at the core of the models.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14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dirty="0">
                <a:latin typeface="Arial" charset="0"/>
                <a:cs typeface="Arial" charset="0"/>
              </a:rPr>
              <a:t>Why „regional</a:t>
            </a:r>
            <a:r>
              <a:rPr lang="ja-JP" altLang="hu-HU" dirty="0" smtClean="0">
                <a:latin typeface="Arial" charset="0"/>
                <a:cs typeface="Arial" charset="0"/>
              </a:rPr>
              <a:t>”</a:t>
            </a:r>
            <a:r>
              <a:rPr lang="hu-HU" altLang="ja-JP" dirty="0" smtClean="0">
                <a:latin typeface="Arial" charset="0"/>
                <a:cs typeface="Arial" charset="0"/>
              </a:rPr>
              <a:t>?</a:t>
            </a:r>
            <a:endParaRPr lang="hu-HU" dirty="0">
              <a:latin typeface="Arial" charset="0"/>
              <a:cs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Spatial reference unit where interventions happen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45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>
                <a:latin typeface="Arial" charset="0"/>
                <a:cs typeface="Arial" charset="0"/>
              </a:rPr>
              <a:t>Why „macro</a:t>
            </a:r>
            <a:r>
              <a:rPr lang="ja-JP" altLang="hu-HU">
                <a:latin typeface="Arial" charset="0"/>
                <a:cs typeface="Arial" charset="0"/>
              </a:rPr>
              <a:t>”</a:t>
            </a:r>
            <a:r>
              <a:rPr lang="hu-HU"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Macro level impacts form the basis of the overall evaluation of alternative regional interventions.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Awareness of the role of macroeconomic factors in regional policy effectiveness.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5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modern </a:t>
            </a:r>
            <a:r>
              <a:rPr lang="en-US" dirty="0"/>
              <a:t>development </a:t>
            </a:r>
            <a:r>
              <a:rPr lang="en-US" dirty="0" smtClean="0"/>
              <a:t>policy paradigm</a:t>
            </a:r>
          </a:p>
          <a:p>
            <a:pPr lvl="1"/>
            <a:r>
              <a:rPr lang="en-US" dirty="0" smtClean="0"/>
              <a:t>Disappointment in traditional convergence-oriented policies</a:t>
            </a:r>
          </a:p>
          <a:p>
            <a:pPr lvl="1"/>
            <a:r>
              <a:rPr lang="en-US" dirty="0" smtClean="0"/>
              <a:t>Focus: overall economic growth instead of regional convergence</a:t>
            </a:r>
          </a:p>
          <a:p>
            <a:pPr lvl="1"/>
            <a:r>
              <a:rPr lang="en-US" dirty="0" smtClean="0"/>
              <a:t>Awareness of the role of geography in growth stimulation</a:t>
            </a:r>
          </a:p>
          <a:p>
            <a:r>
              <a:rPr lang="en-US" dirty="0" smtClean="0"/>
              <a:t>Two recent approaches:</a:t>
            </a:r>
          </a:p>
          <a:p>
            <a:pPr lvl="1"/>
            <a:r>
              <a:rPr lang="en-US" dirty="0" smtClean="0"/>
              <a:t>Space neutral: to strengthen agglomeration forces in the </a:t>
            </a:r>
            <a:r>
              <a:rPr lang="en-US" u="sng" dirty="0" smtClean="0"/>
              <a:t>economic core</a:t>
            </a:r>
            <a:r>
              <a:rPr lang="en-US" dirty="0" smtClean="0"/>
              <a:t> with </a:t>
            </a:r>
            <a:r>
              <a:rPr lang="en-US" b="1" dirty="0" smtClean="0"/>
              <a:t>spatially blind </a:t>
            </a:r>
            <a:r>
              <a:rPr lang="en-US" dirty="0" smtClean="0"/>
              <a:t>interventions – World Bank (2009)</a:t>
            </a:r>
          </a:p>
          <a:p>
            <a:pPr lvl="1"/>
            <a:r>
              <a:rPr lang="en-US" dirty="0" smtClean="0"/>
              <a:t>Place-based: to  utilize growth </a:t>
            </a:r>
            <a:r>
              <a:rPr lang="en-US" u="sng" dirty="0" smtClean="0"/>
              <a:t>opportunities in all regions </a:t>
            </a:r>
            <a:r>
              <a:rPr lang="en-US" dirty="0" smtClean="0"/>
              <a:t>with integrated</a:t>
            </a:r>
            <a:r>
              <a:rPr lang="en-US" b="1" dirty="0" smtClean="0"/>
              <a:t> regional-specific </a:t>
            </a:r>
            <a:r>
              <a:rPr lang="en-US" dirty="0" smtClean="0"/>
              <a:t>development interventions – </a:t>
            </a:r>
            <a:r>
              <a:rPr lang="en-US" dirty="0" err="1" smtClean="0"/>
              <a:t>Barca</a:t>
            </a:r>
            <a:r>
              <a:rPr lang="en-US" dirty="0" smtClean="0"/>
              <a:t> (2009), OECD (2009)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95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hu-HU" sz="3600" dirty="0" smtClean="0">
                <a:latin typeface="Arial" charset="0"/>
              </a:rPr>
              <a:t>The GMR approach: </a:t>
            </a:r>
            <a:br>
              <a:rPr lang="hu-HU" sz="3600" dirty="0" smtClean="0">
                <a:latin typeface="Arial" charset="0"/>
              </a:rPr>
            </a:br>
            <a:r>
              <a:rPr lang="hu-HU" sz="3600" dirty="0" smtClean="0">
                <a:latin typeface="Arial" charset="0"/>
              </a:rPr>
              <a:t>Antecedens </a:t>
            </a:r>
            <a:r>
              <a:rPr lang="hu-HU" sz="3600" dirty="0">
                <a:latin typeface="Arial" charset="0"/>
              </a:rPr>
              <a:t>and applications</a:t>
            </a:r>
            <a:endParaRPr lang="en-US" sz="3600" dirty="0">
              <a:latin typeface="Arial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22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b="1" dirty="0" smtClean="0">
                <a:latin typeface="Arial" charset="0"/>
              </a:rPr>
              <a:t>Antecedents</a:t>
            </a:r>
            <a:r>
              <a:rPr lang="en-US" sz="2200" dirty="0">
                <a:latin typeface="Arial" charset="0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>
                <a:latin typeface="Arial" charset="0"/>
                <a:cs typeface="Arial" charset="0"/>
              </a:rPr>
              <a:t>Links to theory: </a:t>
            </a:r>
            <a:r>
              <a:rPr lang="en-US" sz="2200" dirty="0" err="1">
                <a:latin typeface="Arial" charset="0"/>
                <a:cs typeface="Arial" charset="0"/>
              </a:rPr>
              <a:t>Acs</a:t>
            </a:r>
            <a:r>
              <a:rPr lang="en-US" sz="2200" dirty="0">
                <a:latin typeface="Arial" charset="0"/>
                <a:cs typeface="Arial" charset="0"/>
              </a:rPr>
              <a:t>-Varga 2002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>
                <a:latin typeface="Arial" charset="0"/>
                <a:cs typeface="Arial" charset="0"/>
              </a:rPr>
              <a:t>Empirical modeling framework (Varga 2006)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200" dirty="0">
                <a:latin typeface="Arial" charset="0"/>
                <a:cs typeface="Arial" charset="0"/>
              </a:rPr>
              <a:t>The </a:t>
            </a:r>
            <a:r>
              <a:rPr lang="en-US" sz="2200" dirty="0" err="1">
                <a:latin typeface="Arial" charset="0"/>
                <a:cs typeface="Arial" charset="0"/>
              </a:rPr>
              <a:t>EcoRet</a:t>
            </a:r>
            <a:r>
              <a:rPr lang="en-US" sz="2200" dirty="0">
                <a:latin typeface="Arial" charset="0"/>
                <a:cs typeface="Arial" charset="0"/>
              </a:rPr>
              <a:t> model (</a:t>
            </a:r>
            <a:r>
              <a:rPr lang="en-US" sz="2200" dirty="0" err="1">
                <a:latin typeface="Arial" charset="0"/>
                <a:cs typeface="Arial" charset="0"/>
              </a:rPr>
              <a:t>Schalk</a:t>
            </a:r>
            <a:r>
              <a:rPr lang="en-US" sz="2200" dirty="0">
                <a:latin typeface="Arial" charset="0"/>
                <a:cs typeface="Arial" charset="0"/>
              </a:rPr>
              <a:t>, Varga 2004, Varga, </a:t>
            </a:r>
            <a:r>
              <a:rPr lang="en-US" sz="2200" dirty="0" err="1">
                <a:latin typeface="Arial" charset="0"/>
                <a:cs typeface="Arial" charset="0"/>
              </a:rPr>
              <a:t>Schalk</a:t>
            </a:r>
            <a:r>
              <a:rPr lang="en-US" sz="2200" dirty="0">
                <a:latin typeface="Arial" charset="0"/>
                <a:cs typeface="Arial" charset="0"/>
              </a:rPr>
              <a:t> 2004)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200" dirty="0">
                <a:latin typeface="Arial" charset="0"/>
                <a:cs typeface="Arial" charset="0"/>
              </a:rPr>
              <a:t>The </a:t>
            </a:r>
            <a:r>
              <a:rPr lang="en-US" sz="2200" dirty="0">
                <a:latin typeface="Arial" charset="0"/>
                <a:cs typeface="Arial" charset="0"/>
              </a:rPr>
              <a:t>GMR-Hungary model (Varga, </a:t>
            </a:r>
            <a:r>
              <a:rPr lang="en-US" sz="2200" dirty="0" err="1">
                <a:latin typeface="Arial" charset="0"/>
                <a:cs typeface="Arial" charset="0"/>
              </a:rPr>
              <a:t>Schalk</a:t>
            </a:r>
            <a:r>
              <a:rPr lang="en-US" sz="2200" dirty="0">
                <a:latin typeface="Arial" charset="0"/>
                <a:cs typeface="Arial" charset="0"/>
              </a:rPr>
              <a:t>, Koike, </a:t>
            </a:r>
            <a:r>
              <a:rPr lang="en-US" sz="2200" dirty="0" err="1">
                <a:latin typeface="Arial" charset="0"/>
                <a:cs typeface="Arial" charset="0"/>
              </a:rPr>
              <a:t>Járosi</a:t>
            </a:r>
            <a:r>
              <a:rPr lang="en-US" sz="2200" dirty="0">
                <a:latin typeface="Arial" charset="0"/>
                <a:cs typeface="Arial" charset="0"/>
              </a:rPr>
              <a:t>, </a:t>
            </a:r>
            <a:r>
              <a:rPr lang="en-US" sz="2200" dirty="0" err="1">
                <a:latin typeface="Arial" charset="0"/>
                <a:cs typeface="Arial" charset="0"/>
              </a:rPr>
              <a:t>Tavasszy</a:t>
            </a:r>
            <a:r>
              <a:rPr lang="en-US" sz="2200" dirty="0">
                <a:latin typeface="Arial" charset="0"/>
                <a:cs typeface="Arial" charset="0"/>
              </a:rPr>
              <a:t> 2008</a:t>
            </a:r>
            <a:r>
              <a:rPr lang="hu-HU" sz="2200" dirty="0">
                <a:latin typeface="Arial" charset="0"/>
                <a:cs typeface="Arial" charset="0"/>
              </a:rPr>
              <a:t>; Járosi, Koike, Thissen, Varga 2010</a:t>
            </a:r>
            <a:r>
              <a:rPr lang="en-US" sz="2200" dirty="0">
                <a:latin typeface="Arial" charset="0"/>
                <a:cs typeface="Arial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>
                <a:latin typeface="Arial" charset="0"/>
                <a:cs typeface="Arial" charset="0"/>
              </a:rPr>
              <a:t>Dynamic KPF model for EU regions (Varga, </a:t>
            </a:r>
            <a:r>
              <a:rPr lang="en-US" sz="2200" dirty="0" err="1">
                <a:latin typeface="Arial" charset="0"/>
                <a:cs typeface="Arial" charset="0"/>
              </a:rPr>
              <a:t>Pontikakis</a:t>
            </a:r>
            <a:r>
              <a:rPr lang="en-US" sz="2200" dirty="0">
                <a:latin typeface="Arial" charset="0"/>
                <a:cs typeface="Arial" charset="0"/>
              </a:rPr>
              <a:t>, </a:t>
            </a:r>
            <a:r>
              <a:rPr lang="en-US" sz="2200" dirty="0" err="1">
                <a:latin typeface="Arial" charset="0"/>
                <a:cs typeface="Arial" charset="0"/>
              </a:rPr>
              <a:t>Chorafakis</a:t>
            </a:r>
            <a:r>
              <a:rPr lang="en-US" sz="2200" dirty="0">
                <a:latin typeface="Arial" charset="0"/>
                <a:cs typeface="Arial" charset="0"/>
              </a:rPr>
              <a:t>, </a:t>
            </a:r>
            <a:r>
              <a:rPr lang="en-US" sz="2200" dirty="0" smtClean="0">
                <a:latin typeface="Arial" charset="0"/>
                <a:cs typeface="Arial" charset="0"/>
              </a:rPr>
              <a:t>2013)</a:t>
            </a:r>
            <a:endParaRPr lang="hu-HU" sz="2200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200" dirty="0">
                <a:latin typeface="Arial" charset="0"/>
                <a:cs typeface="Arial" charset="0"/>
              </a:rPr>
              <a:t>GMR-EU (Varga, </a:t>
            </a:r>
            <a:r>
              <a:rPr lang="en-US" sz="2200" dirty="0" err="1">
                <a:latin typeface="Arial" charset="0"/>
                <a:cs typeface="Arial" charset="0"/>
              </a:rPr>
              <a:t>Járosi</a:t>
            </a:r>
            <a:r>
              <a:rPr lang="en-US" sz="2200" dirty="0">
                <a:latin typeface="Arial" charset="0"/>
                <a:cs typeface="Arial" charset="0"/>
              </a:rPr>
              <a:t>, </a:t>
            </a:r>
            <a:r>
              <a:rPr lang="en-US" sz="2200" dirty="0" err="1">
                <a:latin typeface="Arial" charset="0"/>
                <a:cs typeface="Arial" charset="0"/>
              </a:rPr>
              <a:t>Sebestyén</a:t>
            </a:r>
            <a:r>
              <a:rPr lang="en-US" sz="2200" dirty="0">
                <a:latin typeface="Arial" charset="0"/>
                <a:cs typeface="Arial" charset="0"/>
              </a:rPr>
              <a:t> </a:t>
            </a:r>
            <a:r>
              <a:rPr lang="en-US" sz="2200" dirty="0" smtClean="0">
                <a:latin typeface="Arial" charset="0"/>
                <a:cs typeface="Arial" charset="0"/>
              </a:rPr>
              <a:t>2011</a:t>
            </a:r>
            <a:r>
              <a:rPr lang="hu-HU" sz="2200" dirty="0" smtClean="0">
                <a:latin typeface="Arial" charset="0"/>
                <a:cs typeface="Arial" charset="0"/>
              </a:rPr>
              <a:t>; </a:t>
            </a:r>
            <a:r>
              <a:rPr lang="hu-HU" sz="2200" dirty="0">
                <a:latin typeface="Arial" charset="0"/>
                <a:cs typeface="Arial" charset="0"/>
              </a:rPr>
              <a:t>Varga,Törma 2011</a:t>
            </a:r>
            <a:r>
              <a:rPr lang="en-US" sz="2200" dirty="0" smtClean="0">
                <a:latin typeface="Arial" charset="0"/>
                <a:cs typeface="Arial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>
                <a:latin typeface="Arial" charset="0"/>
                <a:cs typeface="Arial" charset="0"/>
              </a:rPr>
              <a:t>GMR-HUNGARY II (Varga, </a:t>
            </a:r>
            <a:r>
              <a:rPr lang="en-US" sz="2200" dirty="0" err="1" smtClean="0">
                <a:latin typeface="Arial" charset="0"/>
                <a:cs typeface="Arial" charset="0"/>
              </a:rPr>
              <a:t>Járosi</a:t>
            </a:r>
            <a:r>
              <a:rPr lang="en-US" sz="2200" dirty="0" smtClean="0">
                <a:latin typeface="Arial" charset="0"/>
                <a:cs typeface="Arial" charset="0"/>
              </a:rPr>
              <a:t>, </a:t>
            </a:r>
            <a:r>
              <a:rPr lang="en-US" sz="2200" dirty="0" err="1" smtClean="0">
                <a:latin typeface="Arial" charset="0"/>
                <a:cs typeface="Arial" charset="0"/>
              </a:rPr>
              <a:t>Sebestyén</a:t>
            </a:r>
            <a:r>
              <a:rPr lang="en-US" sz="2200" dirty="0" smtClean="0">
                <a:latin typeface="Arial" charset="0"/>
                <a:cs typeface="Arial" charset="0"/>
              </a:rPr>
              <a:t>, 2013)</a:t>
            </a:r>
            <a:endParaRPr lang="en-US" sz="22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hu-HU" sz="2200" b="1" dirty="0">
                <a:latin typeface="Arial" charset="0"/>
              </a:rPr>
              <a:t>Applications</a:t>
            </a:r>
            <a:r>
              <a:rPr lang="hu-HU" sz="2200" dirty="0">
                <a:latin typeface="Arial" charset="0"/>
              </a:rPr>
              <a:t>: Cohesion Policy impact studies for the European Commission (DG Regio) and the Hungarian government; FP6 impact study</a:t>
            </a:r>
            <a:endParaRPr lang="en-US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94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Arial" charset="0"/>
                <a:cs typeface="Arial" charset="0"/>
              </a:rPr>
              <a:t>Structure of GMR models</a:t>
            </a:r>
            <a:endParaRPr lang="en-US" dirty="0"/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a </a:t>
            </a:r>
            <a:r>
              <a:rPr lang="hu-HU" dirty="0">
                <a:latin typeface="Arial" charset="0"/>
                <a:cs typeface="Arial" charset="0"/>
              </a:rPr>
              <a:t>regional </a:t>
            </a:r>
            <a:r>
              <a:rPr lang="hu-HU" dirty="0" smtClean="0">
                <a:latin typeface="Arial" charset="0"/>
                <a:cs typeface="Arial" charset="0"/>
              </a:rPr>
              <a:t>Total Factor Productivity (</a:t>
            </a:r>
            <a:r>
              <a:rPr lang="en-US" dirty="0" smtClean="0">
                <a:latin typeface="Arial" charset="0"/>
                <a:cs typeface="Arial" charset="0"/>
              </a:rPr>
              <a:t>TFP</a:t>
            </a:r>
            <a:r>
              <a:rPr lang="hu-HU" dirty="0" smtClean="0">
                <a:latin typeface="Arial" charset="0"/>
                <a:cs typeface="Arial" charset="0"/>
              </a:rPr>
              <a:t>)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hu-HU" dirty="0" smtClean="0">
                <a:latin typeface="Arial" charset="0"/>
                <a:cs typeface="Arial" charset="0"/>
              </a:rPr>
              <a:t>block</a:t>
            </a:r>
            <a:endParaRPr lang="hu-HU" dirty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  <a:cs typeface="Arial" charset="0"/>
              </a:rPr>
              <a:t>a </a:t>
            </a:r>
            <a:r>
              <a:rPr lang="hu-HU" dirty="0">
                <a:latin typeface="Arial" charset="0"/>
                <a:cs typeface="Arial" charset="0"/>
              </a:rPr>
              <a:t>regional Spatial Computable General Equilibrium (SCGE)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hu-HU" dirty="0" smtClean="0">
                <a:latin typeface="Arial" charset="0"/>
                <a:cs typeface="Arial" charset="0"/>
              </a:rPr>
              <a:t>block </a:t>
            </a:r>
            <a:endParaRPr lang="hu-HU" dirty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  <a:cs typeface="Arial" charset="0"/>
              </a:rPr>
              <a:t>a </a:t>
            </a:r>
            <a:r>
              <a:rPr lang="en-US" dirty="0" smtClean="0">
                <a:latin typeface="Arial" charset="0"/>
                <a:cs typeface="Arial" charset="0"/>
              </a:rPr>
              <a:t>macroeconomic (MACRO) block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75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Reflections to challenges in the GMR-Europe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Step 1: Modeling policy impact on technological progress  (TFP block)</a:t>
            </a:r>
          </a:p>
          <a:p>
            <a:pPr lvl="1"/>
            <a:r>
              <a:rPr lang="en-US" dirty="0" err="1" smtClean="0"/>
              <a:t>Spatialised</a:t>
            </a:r>
            <a:r>
              <a:rPr lang="en-US" dirty="0" smtClean="0"/>
              <a:t> </a:t>
            </a:r>
            <a:r>
              <a:rPr lang="en-US" dirty="0" smtClean="0"/>
              <a:t>extension of the </a:t>
            </a:r>
            <a:r>
              <a:rPr lang="en-US" dirty="0" err="1" smtClean="0"/>
              <a:t>Romer</a:t>
            </a:r>
            <a:r>
              <a:rPr lang="en-US" dirty="0" smtClean="0"/>
              <a:t> 1990 knowledge production model incorporating several elements of the findings in the geography of innovation literature (Varga et al 2013, </a:t>
            </a:r>
            <a:r>
              <a:rPr lang="en-US" dirty="0" err="1" smtClean="0"/>
              <a:t>Sebestyén</a:t>
            </a:r>
            <a:r>
              <a:rPr lang="en-US" dirty="0" smtClean="0"/>
              <a:t>, Varga 2013</a:t>
            </a:r>
            <a:r>
              <a:rPr lang="en-US" dirty="0" smtClean="0"/>
              <a:t>):</a:t>
            </a:r>
            <a:endParaRPr lang="en-US" dirty="0" smtClean="0"/>
          </a:p>
          <a:p>
            <a:pPr lvl="2"/>
            <a:r>
              <a:rPr lang="en-US" dirty="0" smtClean="0"/>
              <a:t>Dynamic agglomeration effects</a:t>
            </a:r>
          </a:p>
          <a:p>
            <a:pPr lvl="2"/>
            <a:r>
              <a:rPr lang="en-US" dirty="0" smtClean="0"/>
              <a:t>Interregional knowledge flows (</a:t>
            </a:r>
            <a:r>
              <a:rPr lang="en-US" dirty="0" smtClean="0"/>
              <a:t>co-patenting</a:t>
            </a:r>
            <a:r>
              <a:rPr lang="en-US" dirty="0" smtClean="0"/>
              <a:t>, </a:t>
            </a:r>
            <a:r>
              <a:rPr lang="en-US" dirty="0" smtClean="0"/>
              <a:t>co-publication </a:t>
            </a:r>
            <a:r>
              <a:rPr lang="en-US" dirty="0" smtClean="0"/>
              <a:t>network effects)</a:t>
            </a:r>
          </a:p>
          <a:p>
            <a:pPr lvl="2"/>
            <a:r>
              <a:rPr lang="en-US" dirty="0" smtClean="0"/>
              <a:t>Interregional spillovers – with no specific mechanisms identified (spatial econometrics)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97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75" y="554300"/>
            <a:ext cx="8622491" cy="580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05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Reflections to challenges in the GMR-Europe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2. Modeling the transmission of the technology impact to economic variables (TFP block)</a:t>
            </a:r>
          </a:p>
          <a:p>
            <a:pPr lvl="1"/>
            <a:r>
              <a:rPr lang="en-US" dirty="0" smtClean="0"/>
              <a:t>Technological ideas channeled through their TFP effects: </a:t>
            </a:r>
          </a:p>
          <a:p>
            <a:pPr lvl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84" y="4794758"/>
            <a:ext cx="7924190" cy="61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22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Reflections to challenges in the GMR-Europe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Steps 3 and 4: Modeling spatiotemporal dynamics of economic growth and macro impact integration (SCGE and MACRO blocks)</a:t>
            </a:r>
          </a:p>
          <a:p>
            <a:pPr lvl="1"/>
            <a:r>
              <a:rPr lang="en-US" dirty="0"/>
              <a:t>Step 3a: Short run </a:t>
            </a:r>
            <a:r>
              <a:rPr lang="en-US" dirty="0" smtClean="0"/>
              <a:t>regional equilibrium (given K and L, no migration) – system of regional CGE models</a:t>
            </a:r>
          </a:p>
          <a:p>
            <a:pPr lvl="1"/>
            <a:r>
              <a:rPr lang="en-US" dirty="0"/>
              <a:t>Step 3b: Spatial dynamics </a:t>
            </a:r>
            <a:r>
              <a:rPr lang="en-US" dirty="0" smtClean="0"/>
              <a:t>via migration  and altered regional TFP – in the system of regional CGE models</a:t>
            </a:r>
          </a:p>
          <a:p>
            <a:pPr lvl="1"/>
            <a:r>
              <a:rPr lang="en-US" dirty="0"/>
              <a:t>Step 3c: Dynamic </a:t>
            </a:r>
            <a:r>
              <a:rPr lang="en-US" dirty="0" smtClean="0"/>
              <a:t>aggregate impacts on K and L: the macro model</a:t>
            </a:r>
          </a:p>
          <a:p>
            <a:pPr lvl="1"/>
            <a:r>
              <a:rPr lang="en-US" dirty="0" smtClean="0"/>
              <a:t>Step 4: </a:t>
            </a:r>
            <a:r>
              <a:rPr lang="en-US" dirty="0"/>
              <a:t>A</a:t>
            </a:r>
            <a:r>
              <a:rPr lang="en-US" dirty="0" smtClean="0"/>
              <a:t>ggregated impacts distributed over regions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79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48" y="582158"/>
            <a:ext cx="8497482" cy="577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757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1214"/>
              </p:ext>
            </p:extLst>
          </p:nvPr>
        </p:nvGraphicFramePr>
        <p:xfrm>
          <a:off x="275393" y="967639"/>
          <a:ext cx="8585776" cy="472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Document" r:id="rId3" imgW="5727700" imgH="3149600" progId="Word.Document.12">
                  <p:embed/>
                </p:oleObj>
              </mc:Choice>
              <mc:Fallback>
                <p:oleObj name="Document" r:id="rId3" imgW="5727700" imgH="314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5393" y="967639"/>
                        <a:ext cx="8585776" cy="4721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1613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100" y="114300"/>
            <a:ext cx="57658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9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28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100" y="0"/>
            <a:ext cx="5765800" cy="684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305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Space-neutral or place-based?</a:t>
            </a:r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“The </a:t>
            </a:r>
            <a:r>
              <a:rPr lang="en-US" dirty="0"/>
              <a:t>debate, then, is not whether policies should be spatially-blind or place-based, rather how to ensure these policies enhance each other, are well </a:t>
            </a:r>
            <a:r>
              <a:rPr lang="en-US" dirty="0" err="1"/>
              <a:t>synchronised</a:t>
            </a:r>
            <a:r>
              <a:rPr lang="en-US" dirty="0"/>
              <a:t>, and do not work against each other</a:t>
            </a:r>
            <a:r>
              <a:rPr lang="en-US" dirty="0" smtClean="0"/>
              <a:t>.” Oliveira et al (2014)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40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aspects of policy assessment: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Overall policy </a:t>
            </a:r>
            <a:r>
              <a:rPr lang="en-US" b="1" dirty="0" smtClean="0"/>
              <a:t>impact</a:t>
            </a:r>
            <a:r>
              <a:rPr lang="en-US" dirty="0" smtClean="0"/>
              <a:t> of a certain policy budget (at the national and supranational level) depends not only on </a:t>
            </a:r>
            <a:r>
              <a:rPr lang="en-US" dirty="0"/>
              <a:t>the specific </a:t>
            </a:r>
            <a:r>
              <a:rPr lang="en-US" b="1" dirty="0"/>
              <a:t>instruments</a:t>
            </a:r>
            <a:r>
              <a:rPr lang="en-US" dirty="0"/>
              <a:t> applied </a:t>
            </a:r>
            <a:r>
              <a:rPr lang="en-US" dirty="0" smtClean="0"/>
              <a:t>but </a:t>
            </a:r>
            <a:r>
              <a:rPr lang="en-US" dirty="0"/>
              <a:t>also on the concrete </a:t>
            </a:r>
            <a:r>
              <a:rPr lang="en-US" b="1" dirty="0" smtClean="0"/>
              <a:t>geographic patterns </a:t>
            </a:r>
            <a:r>
              <a:rPr lang="en-US" dirty="0"/>
              <a:t>in which </a:t>
            </a:r>
            <a:r>
              <a:rPr lang="en-US" dirty="0" smtClean="0"/>
              <a:t>these instruments </a:t>
            </a:r>
            <a:r>
              <a:rPr lang="en-US" dirty="0"/>
              <a:t>are deployed </a:t>
            </a:r>
            <a:r>
              <a:rPr lang="en-US" dirty="0" smtClean="0"/>
              <a:t>regionally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36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29613" cy="15113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>
                <a:latin typeface="Arial" charset="0"/>
                <a:cs typeface="Arial" charset="0"/>
              </a:rPr>
              <a:t>Introduction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hu-HU" sz="1800" dirty="0">
              <a:latin typeface="Arial" charset="0"/>
              <a:cs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 smtClean="0">
                <a:latin typeface="Arial" charset="0"/>
                <a:cs typeface="Arial" charset="0"/>
              </a:rPr>
              <a:t>The role of geography in policy effectiveness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Arial" charset="0"/>
                <a:cs typeface="Arial" charset="0"/>
              </a:rPr>
              <a:t>	1. Interventions happen at a certain </a:t>
            </a:r>
            <a:r>
              <a:rPr lang="en-US" sz="1800" i="1" dirty="0">
                <a:latin typeface="Arial" charset="0"/>
                <a:cs typeface="Arial" charset="0"/>
              </a:rPr>
              <a:t>point in space</a:t>
            </a:r>
            <a:r>
              <a:rPr lang="en-US" sz="1800" dirty="0">
                <a:latin typeface="Arial" charset="0"/>
                <a:cs typeface="Arial" charset="0"/>
              </a:rPr>
              <a:t> and </a:t>
            </a:r>
            <a:r>
              <a:rPr lang="en-US" sz="1800" dirty="0" smtClean="0">
                <a:latin typeface="Arial" charset="0"/>
                <a:cs typeface="Arial" charset="0"/>
              </a:rPr>
              <a:t>their impacts are related to </a:t>
            </a:r>
            <a:r>
              <a:rPr lang="en-US" sz="1800" i="1" dirty="0" smtClean="0">
                <a:latin typeface="Arial" charset="0"/>
                <a:cs typeface="Arial" charset="0"/>
              </a:rPr>
              <a:t>regional structural features </a:t>
            </a:r>
            <a:r>
              <a:rPr lang="en-US" sz="1800" dirty="0" smtClean="0">
                <a:latin typeface="Arial" charset="0"/>
                <a:cs typeface="Arial" charset="0"/>
              </a:rPr>
              <a:t>(industrial specialization, factor endowment, agglomeration effects, institutional development).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	2. </a:t>
            </a:r>
            <a:r>
              <a:rPr lang="en-US" sz="1800" dirty="0">
                <a:latin typeface="Arial" charset="0"/>
                <a:cs typeface="Arial" charset="0"/>
              </a:rPr>
              <a:t>R</a:t>
            </a:r>
            <a:r>
              <a:rPr lang="en-US" sz="1800" dirty="0" smtClean="0">
                <a:latin typeface="Arial" charset="0"/>
                <a:cs typeface="Arial" charset="0"/>
              </a:rPr>
              <a:t>egional impacts </a:t>
            </a:r>
            <a:r>
              <a:rPr lang="hu-HU" sz="1800" dirty="0" smtClean="0">
                <a:latin typeface="Arial" charset="0"/>
                <a:cs typeface="Arial" charset="0"/>
              </a:rPr>
              <a:t>influence other</a:t>
            </a:r>
            <a:r>
              <a:rPr lang="en-US" sz="1800" dirty="0" smtClean="0">
                <a:latin typeface="Arial" charset="0"/>
                <a:cs typeface="Arial" charset="0"/>
              </a:rPr>
              <a:t> locations </a:t>
            </a:r>
            <a:r>
              <a:rPr lang="en-US" sz="1800" i="1" dirty="0" smtClean="0">
                <a:latin typeface="Arial" charset="0"/>
                <a:cs typeface="Arial" charset="0"/>
              </a:rPr>
              <a:t>(</a:t>
            </a:r>
            <a:r>
              <a:rPr lang="en-US" sz="1800" dirty="0" smtClean="0">
                <a:latin typeface="Arial" charset="0"/>
                <a:cs typeface="Arial" charset="0"/>
              </a:rPr>
              <a:t>through </a:t>
            </a:r>
            <a:r>
              <a:rPr lang="en-US" sz="1800" i="1" dirty="0" smtClean="0">
                <a:latin typeface="Arial" charset="0"/>
                <a:cs typeface="Arial" charset="0"/>
              </a:rPr>
              <a:t>proximity and interregional network effects, interregional trade</a:t>
            </a:r>
            <a:r>
              <a:rPr lang="en-US" sz="1800" dirty="0" smtClean="0">
                <a:latin typeface="Arial" charset="0"/>
                <a:cs typeface="Arial" charset="0"/>
              </a:rPr>
              <a:t>). 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Arial" charset="0"/>
                <a:cs typeface="Arial" charset="0"/>
              </a:rPr>
              <a:t>	3</a:t>
            </a:r>
            <a:r>
              <a:rPr lang="en-US" sz="1800" dirty="0" smtClean="0">
                <a:latin typeface="Arial" charset="0"/>
                <a:cs typeface="Arial" charset="0"/>
              </a:rPr>
              <a:t>. </a:t>
            </a:r>
            <a:r>
              <a:rPr lang="en-US" sz="1800" i="1" dirty="0" smtClean="0">
                <a:latin typeface="Arial" charset="0"/>
                <a:cs typeface="Arial" charset="0"/>
              </a:rPr>
              <a:t>Interventions lead to a cumulative </a:t>
            </a:r>
            <a:r>
              <a:rPr lang="en-US" sz="1800" i="1" dirty="0">
                <a:latin typeface="Arial" charset="0"/>
                <a:cs typeface="Arial" charset="0"/>
              </a:rPr>
              <a:t>long run process</a:t>
            </a:r>
            <a:r>
              <a:rPr lang="en-US" sz="1800" dirty="0">
                <a:latin typeface="Arial" charset="0"/>
                <a:cs typeface="Arial" charset="0"/>
              </a:rPr>
              <a:t> </a:t>
            </a:r>
            <a:r>
              <a:rPr lang="en-US" sz="1800" dirty="0" smtClean="0">
                <a:latin typeface="Arial" charset="0"/>
                <a:cs typeface="Arial" charset="0"/>
              </a:rPr>
              <a:t>resulting </a:t>
            </a:r>
            <a:r>
              <a:rPr lang="en-US" sz="1800" dirty="0">
                <a:latin typeface="Arial" charset="0"/>
                <a:cs typeface="Arial" charset="0"/>
              </a:rPr>
              <a:t>from </a:t>
            </a:r>
            <a:r>
              <a:rPr lang="en-US" sz="1800" dirty="0" smtClean="0">
                <a:latin typeface="Arial" charset="0"/>
                <a:cs typeface="Arial" charset="0"/>
              </a:rPr>
              <a:t>labor and capital migration</a:t>
            </a:r>
            <a:r>
              <a:rPr lang="hu-HU" sz="1800" dirty="0">
                <a:latin typeface="Arial" charset="0"/>
                <a:cs typeface="Arial" charset="0"/>
              </a:rPr>
              <a:t> </a:t>
            </a:r>
            <a:r>
              <a:rPr lang="hu-HU" sz="1800" dirty="0" smtClean="0">
                <a:latin typeface="Arial" charset="0"/>
                <a:cs typeface="Arial" charset="0"/>
              </a:rPr>
              <a:t>which </a:t>
            </a:r>
            <a:r>
              <a:rPr lang="en-US" sz="1800" dirty="0" smtClean="0">
                <a:latin typeface="Arial" charset="0"/>
                <a:cs typeface="Arial" charset="0"/>
              </a:rPr>
              <a:t>further</a:t>
            </a:r>
            <a:r>
              <a:rPr lang="hu-HU" sz="1800" dirty="0" smtClean="0">
                <a:latin typeface="Arial" charset="0"/>
                <a:cs typeface="Arial" charset="0"/>
              </a:rPr>
              <a:t> </a:t>
            </a:r>
            <a:r>
              <a:rPr lang="en-US" sz="1800" dirty="0" smtClean="0">
                <a:latin typeface="Arial" charset="0"/>
                <a:cs typeface="Arial" charset="0"/>
              </a:rPr>
              <a:t>amplify/reduce the </a:t>
            </a:r>
            <a:r>
              <a:rPr lang="en-US" sz="1800" dirty="0">
                <a:latin typeface="Arial" charset="0"/>
                <a:cs typeface="Arial" charset="0"/>
              </a:rPr>
              <a:t>initial impacts in the </a:t>
            </a:r>
            <a:r>
              <a:rPr lang="en-US" sz="1800" dirty="0" smtClean="0">
                <a:latin typeface="Arial" charset="0"/>
                <a:cs typeface="Arial" charset="0"/>
              </a:rPr>
              <a:t>region and related other locations.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Arial" charset="0"/>
                <a:cs typeface="Arial" charset="0"/>
              </a:rPr>
              <a:t>	4</a:t>
            </a:r>
            <a:r>
              <a:rPr lang="en-US" sz="1800" dirty="0" smtClean="0">
                <a:latin typeface="Arial" charset="0"/>
                <a:cs typeface="Arial" charset="0"/>
              </a:rPr>
              <a:t>. </a:t>
            </a:r>
            <a:r>
              <a:rPr lang="en-US" sz="1800" i="1" dirty="0">
                <a:latin typeface="Arial" charset="0"/>
                <a:cs typeface="Arial" charset="0"/>
              </a:rPr>
              <a:t>Different spatial pattern</a:t>
            </a:r>
            <a:r>
              <a:rPr lang="hu-HU" sz="1800" i="1" dirty="0">
                <a:latin typeface="Arial" charset="0"/>
                <a:cs typeface="Arial" charset="0"/>
              </a:rPr>
              <a:t>s</a:t>
            </a:r>
            <a:r>
              <a:rPr lang="en-US" sz="1800" dirty="0">
                <a:latin typeface="Arial" charset="0"/>
                <a:cs typeface="Arial" charset="0"/>
              </a:rPr>
              <a:t> of interventions might result in significantly different growth and convergence/divergence patterns</a:t>
            </a:r>
            <a:r>
              <a:rPr lang="hu-HU" sz="1800" dirty="0">
                <a:latin typeface="Arial" charset="0"/>
                <a:cs typeface="Arial" charset="0"/>
              </a:rPr>
              <a:t>.</a:t>
            </a:r>
            <a:endParaRPr lang="en-US" sz="1800" dirty="0"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 pronounced need towards the incorporation of the role of geography in policy assessment: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“As </a:t>
            </a:r>
            <a:r>
              <a:rPr lang="en-US" dirty="0"/>
              <a:t>policy-makers have </a:t>
            </a:r>
            <a:r>
              <a:rPr lang="en-US" u="sng" dirty="0"/>
              <a:t>limited knowledge on how and where to intervene, the spatial effects of all national and supranational policies should be made explicit.</a:t>
            </a:r>
            <a:r>
              <a:rPr lang="en-US" dirty="0"/>
              <a:t> Because there are strong interdependencies between places, </a:t>
            </a:r>
            <a:r>
              <a:rPr lang="en-US" u="sng" dirty="0"/>
              <a:t>the spatial consequences of exogenous intervention need to be assessed and </a:t>
            </a:r>
            <a:r>
              <a:rPr lang="en-US" u="sng" dirty="0" smtClean="0"/>
              <a:t>compared</a:t>
            </a:r>
            <a:r>
              <a:rPr lang="en-US" dirty="0" smtClean="0"/>
              <a:t>.” (</a:t>
            </a:r>
            <a:r>
              <a:rPr lang="en-US" dirty="0" err="1" smtClean="0"/>
              <a:t>Barca</a:t>
            </a:r>
            <a:r>
              <a:rPr lang="en-US" dirty="0" smtClean="0"/>
              <a:t> 2009, p. 24)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related role of </a:t>
            </a:r>
            <a:r>
              <a:rPr lang="en-US" b="1" dirty="0" smtClean="0"/>
              <a:t>economic models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/>
              <a:t>Specially constructed economic models could </a:t>
            </a:r>
            <a:r>
              <a:rPr lang="en-US" dirty="0" smtClean="0"/>
              <a:t>provide information for policymakers in the </a:t>
            </a:r>
            <a:r>
              <a:rPr lang="en-US" b="1" dirty="0" smtClean="0"/>
              <a:t>assessment</a:t>
            </a:r>
            <a:r>
              <a:rPr lang="en-US" dirty="0" smtClean="0"/>
              <a:t> of the </a:t>
            </a:r>
            <a:r>
              <a:rPr lang="en-US" b="1" dirty="0" smtClean="0"/>
              <a:t>spatial consequences </a:t>
            </a:r>
            <a:r>
              <a:rPr lang="en-US" dirty="0" smtClean="0"/>
              <a:t>of various policy shocks.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These models could also provide information in </a:t>
            </a:r>
            <a:r>
              <a:rPr lang="en-US" b="1" dirty="0" smtClean="0"/>
              <a:t>comparing the effects </a:t>
            </a:r>
            <a:r>
              <a:rPr lang="en-US" dirty="0" smtClean="0"/>
              <a:t>of different projects following particular geographic </a:t>
            </a:r>
            <a:r>
              <a:rPr lang="en-US" dirty="0"/>
              <a:t>and instrumental </a:t>
            </a:r>
            <a:r>
              <a:rPr lang="en-US" dirty="0" smtClean="0"/>
              <a:t>combinations</a:t>
            </a:r>
            <a:r>
              <a:rPr lang="en-US" b="1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a set of instruments.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3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Economic impact models and modern development </a:t>
            </a:r>
            <a:r>
              <a:rPr lang="en-US" dirty="0" smtClean="0"/>
              <a:t>policy:</a:t>
            </a:r>
            <a:endParaRPr lang="en-US" dirty="0"/>
          </a:p>
          <a:p>
            <a:pPr lvl="1"/>
            <a:r>
              <a:rPr lang="en-US" dirty="0" smtClean="0"/>
              <a:t>Traditional macroeconomic models (econometric, CGE, DSGE)</a:t>
            </a:r>
          </a:p>
          <a:p>
            <a:pPr lvl="2"/>
            <a:r>
              <a:rPr lang="en-US" dirty="0" smtClean="0"/>
              <a:t>Do not reflect geographical effects (agglomeration, migration, interregional trade, spillovers, regional economic structures)</a:t>
            </a:r>
          </a:p>
          <a:p>
            <a:pPr lvl="1"/>
            <a:r>
              <a:rPr lang="en-US" dirty="0" smtClean="0"/>
              <a:t>Regional and interregional CGE models</a:t>
            </a:r>
          </a:p>
          <a:p>
            <a:pPr lvl="2"/>
            <a:r>
              <a:rPr lang="en-US" dirty="0" smtClean="0"/>
              <a:t>Do not reflect the influence of macroeconomic factors (macroeconomic conditions/policies) on the effectiveness of regional interventions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C1BE-EF13-4B45-BF5C-1667346AA1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52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for new modeling approaches (MASST, GMR-type models (GMR-Hungary, GMR-Europe, RHOMOLO), system dynamic approach)</a:t>
            </a:r>
          </a:p>
          <a:p>
            <a:r>
              <a:rPr lang="en-US" dirty="0" smtClean="0"/>
              <a:t>This presentation: </a:t>
            </a:r>
          </a:p>
          <a:p>
            <a:pPr lvl="1"/>
            <a:r>
              <a:rPr lang="en-US" dirty="0" smtClean="0"/>
              <a:t>classifies the challenges towards economic modeling;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llustrates a reflection to the challenges by the GMR- Europe model.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48EE-EB86-1D42-AB26-F068FDA9EA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31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1288</Words>
  <Application>Microsoft Macintosh PowerPoint</Application>
  <PresentationFormat>On-screen Show (4:3)</PresentationFormat>
  <Paragraphs>169</Paragraphs>
  <Slides>29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Document</vt:lpstr>
      <vt:lpstr>Economic impact modeling and the New EU Cohesion policy:  The case of the GMR-approach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Outline</vt:lpstr>
      <vt:lpstr>Modeling challenges</vt:lpstr>
      <vt:lpstr>Modeling challenges </vt:lpstr>
      <vt:lpstr>Modeling challenges</vt:lpstr>
      <vt:lpstr>Modeling challenges</vt:lpstr>
      <vt:lpstr>The GMR-approach</vt:lpstr>
      <vt:lpstr>PowerPoint Presentation</vt:lpstr>
      <vt:lpstr>Why “geographic”?</vt:lpstr>
      <vt:lpstr>Why „regional”?</vt:lpstr>
      <vt:lpstr>Why „macro”?</vt:lpstr>
      <vt:lpstr>The GMR approach:  Antecedens and applications</vt:lpstr>
      <vt:lpstr>Structure of GMR models</vt:lpstr>
      <vt:lpstr> Reflections to challenges in the GMR-Europe model</vt:lpstr>
      <vt:lpstr>PowerPoint Presentation</vt:lpstr>
      <vt:lpstr> Reflections to challenges in the GMR-Europe model</vt:lpstr>
      <vt:lpstr> Reflections to challenges in the GMR-Europe model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GMR approach</dc:title>
  <dc:creator>Varga Attila</dc:creator>
  <cp:lastModifiedBy>Varga Attila</cp:lastModifiedBy>
  <cp:revision>191</cp:revision>
  <dcterms:created xsi:type="dcterms:W3CDTF">2013-10-29T03:40:42Z</dcterms:created>
  <dcterms:modified xsi:type="dcterms:W3CDTF">2013-11-21T06:51:46Z</dcterms:modified>
</cp:coreProperties>
</file>