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4" r:id="rId2"/>
    <p:sldMasterId id="2147483748" r:id="rId3"/>
  </p:sldMasterIdLst>
  <p:notesMasterIdLst>
    <p:notesMasterId r:id="rId32"/>
  </p:notesMasterIdLst>
  <p:sldIdLst>
    <p:sldId id="271" r:id="rId4"/>
    <p:sldId id="504" r:id="rId5"/>
    <p:sldId id="487" r:id="rId6"/>
    <p:sldId id="498" r:id="rId7"/>
    <p:sldId id="389" r:id="rId8"/>
    <p:sldId id="430" r:id="rId9"/>
    <p:sldId id="496" r:id="rId10"/>
    <p:sldId id="486" r:id="rId11"/>
    <p:sldId id="488" r:id="rId12"/>
    <p:sldId id="506" r:id="rId13"/>
    <p:sldId id="507" r:id="rId14"/>
    <p:sldId id="508" r:id="rId15"/>
    <p:sldId id="509" r:id="rId16"/>
    <p:sldId id="510" r:id="rId17"/>
    <p:sldId id="513" r:id="rId18"/>
    <p:sldId id="514" r:id="rId19"/>
    <p:sldId id="515" r:id="rId20"/>
    <p:sldId id="517" r:id="rId21"/>
    <p:sldId id="516" r:id="rId22"/>
    <p:sldId id="518" r:id="rId23"/>
    <p:sldId id="519" r:id="rId24"/>
    <p:sldId id="520" r:id="rId25"/>
    <p:sldId id="525" r:id="rId26"/>
    <p:sldId id="523" r:id="rId27"/>
    <p:sldId id="484" r:id="rId28"/>
    <p:sldId id="500" r:id="rId29"/>
    <p:sldId id="502" r:id="rId30"/>
    <p:sldId id="269" r:id="rId31"/>
  </p:sldIdLst>
  <p:sldSz cx="9144000" cy="6858000" type="screen4x3"/>
  <p:notesSz cx="6797675" cy="9928225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48A54"/>
    <a:srgbClr val="FF5050"/>
    <a:srgbClr val="A6A6A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Közepesen sötét stílus 1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44" autoAdjust="0"/>
    <p:restoredTop sz="81441" autoAdjust="0"/>
  </p:normalViewPr>
  <p:slideViewPr>
    <p:cSldViewPr>
      <p:cViewPr>
        <p:scale>
          <a:sx n="75" d="100"/>
          <a:sy n="75" d="100"/>
        </p:scale>
        <p:origin x="-552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8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46B3F2F-8EC4-4FEA-A528-38849B212506}" type="datetimeFigureOut">
              <a:rPr lang="hu-HU"/>
              <a:pPr>
                <a:defRPr/>
              </a:pPr>
              <a:t>2013.11.21.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dirty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6795AF2-556C-457C-86F9-3846829AD84F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b="1" u="sng" smtClean="0">
                <a:latin typeface="Arial" charset="0"/>
              </a:rPr>
              <a:t>TÁBLÁZAT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endParaRPr lang="hu-HU" dirty="0" smtClean="0"/>
          </a:p>
          <a:p>
            <a:pPr>
              <a:defRPr/>
            </a:pPr>
            <a:r>
              <a:rPr lang="hu-HU" dirty="0" err="1" smtClean="0"/>
              <a:t>By</a:t>
            </a:r>
            <a:r>
              <a:rPr lang="hu-HU" dirty="0" smtClean="0"/>
              <a:t>: Zsuzsanna Drahos </a:t>
            </a:r>
            <a:r>
              <a:rPr lang="hu-HU" dirty="0" smtClean="0">
                <a:sym typeface="Wingdings" pitchFamily="2" charset="2"/>
              </a:rPr>
              <a:t></a:t>
            </a:r>
          </a:p>
          <a:p>
            <a:pPr>
              <a:defRPr/>
            </a:pPr>
            <a:endParaRPr lang="hu-HU" dirty="0" smtClean="0">
              <a:sym typeface="Wingdings" pitchFamily="2" charset="2"/>
            </a:endParaRPr>
          </a:p>
          <a:p>
            <a:pPr>
              <a:defRPr/>
            </a:pPr>
            <a:r>
              <a:rPr lang="en-GB" dirty="0" smtClean="0"/>
              <a:t>The </a:t>
            </a:r>
            <a:r>
              <a:rPr lang="en-GB" b="1" dirty="0" smtClean="0"/>
              <a:t>financial and economic crisis</a:t>
            </a:r>
            <a:r>
              <a:rPr lang="en-GB" dirty="0" smtClean="0"/>
              <a:t> from 2008 </a:t>
            </a:r>
            <a:r>
              <a:rPr lang="en-GB" b="1" dirty="0" smtClean="0"/>
              <a:t>with its complex challenges</a:t>
            </a:r>
            <a:r>
              <a:rPr lang="en-GB" dirty="0" smtClean="0"/>
              <a:t> </a:t>
            </a:r>
            <a:r>
              <a:rPr lang="hu-HU" dirty="0" err="1" smtClean="0"/>
              <a:t>resulted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en-GB" dirty="0" smtClean="0"/>
              <a:t>important changes in territorial structures through market forces. The impacts on various regions differ from each other</a:t>
            </a:r>
            <a:r>
              <a:rPr lang="hu-HU" dirty="0" smtClean="0"/>
              <a:t>,</a:t>
            </a:r>
            <a:r>
              <a:rPr lang="en-GB" dirty="0" smtClean="0"/>
              <a:t> as well as the time of the recovery</a:t>
            </a:r>
            <a:r>
              <a:rPr lang="hu-HU" dirty="0" smtClean="0"/>
              <a:t>.</a:t>
            </a:r>
          </a:p>
          <a:p>
            <a:pPr>
              <a:defRPr/>
            </a:pPr>
            <a:r>
              <a:rPr lang="en-GB" dirty="0" smtClean="0"/>
              <a:t>  </a:t>
            </a:r>
            <a:endParaRPr lang="hu-HU" dirty="0" smtClean="0"/>
          </a:p>
          <a:p>
            <a:pPr>
              <a:defRPr/>
            </a:pPr>
            <a:r>
              <a:rPr lang="hu-HU" dirty="0" smtClean="0"/>
              <a:t>W</a:t>
            </a:r>
            <a:r>
              <a:rPr lang="en-GB" dirty="0" smtClean="0"/>
              <a:t>e have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en-GB" dirty="0" smtClean="0"/>
              <a:t>better </a:t>
            </a:r>
            <a:r>
              <a:rPr lang="hu-HU" dirty="0" err="1" smtClean="0"/>
              <a:t>insights</a:t>
            </a:r>
            <a:r>
              <a:rPr lang="hu-HU" dirty="0" smtClean="0"/>
              <a:t> </a:t>
            </a:r>
            <a:r>
              <a:rPr lang="hu-HU" dirty="0" err="1" smtClean="0"/>
              <a:t>into</a:t>
            </a:r>
            <a:r>
              <a:rPr lang="hu-HU" dirty="0" smtClean="0"/>
              <a:t> </a:t>
            </a:r>
            <a:r>
              <a:rPr lang="en-GB" dirty="0" smtClean="0"/>
              <a:t>the </a:t>
            </a:r>
            <a:r>
              <a:rPr lang="en-GB" b="1" dirty="0" smtClean="0"/>
              <a:t>impacts of the </a:t>
            </a:r>
            <a:r>
              <a:rPr lang="hu-HU" b="1" dirty="0" err="1" smtClean="0"/>
              <a:t>enlargement</a:t>
            </a:r>
            <a:r>
              <a:rPr lang="hu-HU" b="1" dirty="0" smtClean="0"/>
              <a:t> of </a:t>
            </a:r>
            <a:r>
              <a:rPr lang="hu-HU" b="1" dirty="0" err="1" smtClean="0"/>
              <a:t>the</a:t>
            </a:r>
            <a:r>
              <a:rPr lang="hu-HU" b="1" dirty="0" smtClean="0"/>
              <a:t> EU. </a:t>
            </a:r>
            <a:r>
              <a:rPr lang="en-GB" dirty="0" smtClean="0"/>
              <a:t>Substantial changes have occurred in the interrelations of regions in new member states as well as old member states and between them. </a:t>
            </a:r>
            <a:endParaRPr lang="hu-HU" dirty="0" smtClean="0"/>
          </a:p>
          <a:p>
            <a:pPr>
              <a:defRPr/>
            </a:pPr>
            <a:r>
              <a:rPr lang="en-GB" dirty="0" smtClean="0"/>
              <a:t>Growing interdependences of territories and the issues of cross border and broader neighbourhood and the need of highly integrative approach at different levels are highlighted in the updated TSP. </a:t>
            </a:r>
            <a:endParaRPr lang="hu-HU" dirty="0" smtClean="0"/>
          </a:p>
          <a:p>
            <a:pPr>
              <a:defRPr/>
            </a:pPr>
            <a:r>
              <a:rPr lang="en-GB" dirty="0" smtClean="0"/>
              <a:t>The enlarged EU territory also faces more complex phenomena in demographic and social sense. </a:t>
            </a:r>
            <a:endParaRPr lang="hu-HU" dirty="0" smtClean="0"/>
          </a:p>
          <a:p>
            <a:pPr>
              <a:defRPr/>
            </a:pPr>
            <a:r>
              <a:rPr lang="en-GB" dirty="0" smtClean="0"/>
              <a:t> Some new challenges and problems have also emerged since 2007.  Among others </a:t>
            </a:r>
            <a:r>
              <a:rPr lang="hu-HU" b="1" dirty="0" err="1" smtClean="0"/>
              <a:t>energy</a:t>
            </a:r>
            <a:r>
              <a:rPr lang="hu-HU" b="1" dirty="0" smtClean="0"/>
              <a:t> </a:t>
            </a:r>
            <a:r>
              <a:rPr lang="hu-HU" b="1" dirty="0" err="1" smtClean="0"/>
              <a:t>security</a:t>
            </a:r>
            <a:r>
              <a:rPr lang="hu-HU" dirty="0" smtClean="0"/>
              <a:t>,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en-GB" b="1" dirty="0" smtClean="0"/>
              <a:t>segregation of Roma population</a:t>
            </a:r>
            <a:r>
              <a:rPr lang="hu-HU" b="1" dirty="0" smtClean="0"/>
              <a:t>, </a:t>
            </a:r>
            <a:r>
              <a:rPr lang="hu-HU" b="1" dirty="0" err="1" smtClean="0"/>
              <a:t>as</a:t>
            </a:r>
            <a:r>
              <a:rPr lang="hu-HU" b="1" dirty="0" smtClean="0"/>
              <a:t> </a:t>
            </a:r>
            <a:r>
              <a:rPr lang="hu-HU" b="1" dirty="0" err="1" smtClean="0"/>
              <a:t>well</a:t>
            </a:r>
            <a:r>
              <a:rPr lang="hu-HU" b="1" dirty="0" smtClean="0"/>
              <a:t> </a:t>
            </a:r>
            <a:r>
              <a:rPr lang="hu-HU" b="1" dirty="0" err="1" smtClean="0"/>
              <a:t>as</a:t>
            </a:r>
            <a:r>
              <a:rPr lang="en-GB" b="1" dirty="0" smtClean="0"/>
              <a:t> problems of internal peripheries</a:t>
            </a:r>
            <a:r>
              <a:rPr lang="en-GB" dirty="0" smtClean="0"/>
              <a:t> could be mentioned. </a:t>
            </a:r>
            <a:endParaRPr lang="hu-HU" dirty="0" smtClean="0"/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r>
              <a:rPr lang="hu-HU" dirty="0" err="1" smtClean="0"/>
              <a:t>Well</a:t>
            </a:r>
            <a:r>
              <a:rPr lang="hu-HU" dirty="0" smtClean="0"/>
              <a:t>, </a:t>
            </a:r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TSP update and </a:t>
            </a:r>
            <a:r>
              <a:rPr lang="hu-HU" dirty="0" err="1" smtClean="0"/>
              <a:t>the</a:t>
            </a:r>
            <a:r>
              <a:rPr lang="hu-HU" dirty="0" smtClean="0"/>
              <a:t> TA </a:t>
            </a:r>
            <a:r>
              <a:rPr lang="hu-HU" dirty="0" err="1" smtClean="0"/>
              <a:t>evaluation</a:t>
            </a:r>
            <a:r>
              <a:rPr lang="hu-HU" dirty="0" smtClean="0"/>
              <a:t> and </a:t>
            </a:r>
            <a:r>
              <a:rPr lang="hu-HU" dirty="0" err="1" smtClean="0"/>
              <a:t>revision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progressed</a:t>
            </a:r>
            <a:r>
              <a:rPr lang="hu-HU" dirty="0" smtClean="0"/>
              <a:t>,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turned</a:t>
            </a:r>
            <a:r>
              <a:rPr lang="hu-HU" dirty="0" smtClean="0"/>
              <a:t> out </a:t>
            </a:r>
            <a:r>
              <a:rPr lang="hu-HU" dirty="0" err="1" smtClean="0"/>
              <a:t>that</a:t>
            </a:r>
            <a:r>
              <a:rPr lang="hu-HU" dirty="0" smtClean="0"/>
              <a:t> t</a:t>
            </a:r>
            <a:r>
              <a:rPr lang="en-GB" dirty="0" smtClean="0"/>
              <a:t>his is the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right moment </a:t>
            </a:r>
            <a:r>
              <a:rPr lang="en-GB" dirty="0" smtClean="0"/>
              <a:t>to influence policy developments:</a:t>
            </a:r>
            <a:r>
              <a:rPr lang="hu-HU" dirty="0" smtClean="0"/>
              <a:t> f</a:t>
            </a:r>
            <a:r>
              <a:rPr lang="en-GB" dirty="0" err="1" smtClean="0"/>
              <a:t>uture</a:t>
            </a:r>
            <a:r>
              <a:rPr lang="en-GB" dirty="0" smtClean="0"/>
              <a:t> Cohesion Policy</a:t>
            </a:r>
            <a:r>
              <a:rPr lang="hu-HU" dirty="0" smtClean="0"/>
              <a:t>; i</a:t>
            </a:r>
            <a:r>
              <a:rPr lang="en-GB" dirty="0" err="1" smtClean="0"/>
              <a:t>mplementation</a:t>
            </a:r>
            <a:r>
              <a:rPr lang="en-GB" dirty="0" smtClean="0"/>
              <a:t> of the Europe 2020 Strategy</a:t>
            </a:r>
            <a:r>
              <a:rPr lang="hu-HU" dirty="0" smtClean="0"/>
              <a:t>; </a:t>
            </a:r>
            <a:r>
              <a:rPr lang="hu-HU" dirty="0" err="1" smtClean="0"/>
              <a:t>orientation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member</a:t>
            </a:r>
            <a:r>
              <a:rPr lang="hu-HU" dirty="0" smtClean="0"/>
              <a:t> </a:t>
            </a:r>
            <a:r>
              <a:rPr lang="hu-HU" dirty="0" err="1" smtClean="0"/>
              <a:t>sates</a:t>
            </a:r>
            <a:r>
              <a:rPr lang="hu-HU" dirty="0" smtClean="0"/>
              <a:t>.</a:t>
            </a:r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r>
              <a:rPr lang="hu-HU" dirty="0" err="1" smtClean="0"/>
              <a:t>Although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m</a:t>
            </a:r>
            <a:r>
              <a:rPr lang="en-GB" dirty="0" smtClean="0"/>
              <a:t>ain </a:t>
            </a:r>
            <a:r>
              <a:rPr lang="en-GB" b="1" dirty="0" smtClean="0">
                <a:solidFill>
                  <a:srgbClr val="FF0000"/>
                </a:solidFill>
              </a:rPr>
              <a:t>challenges are the same</a:t>
            </a:r>
            <a:r>
              <a:rPr lang="en-GB" dirty="0" smtClean="0"/>
              <a:t>; we ha</a:t>
            </a:r>
            <a:r>
              <a:rPr lang="hu-HU" dirty="0" smtClean="0"/>
              <a:t>d</a:t>
            </a:r>
            <a:r>
              <a:rPr lang="en-GB" dirty="0" smtClean="0"/>
              <a:t> to reflect to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en-GB" b="1" dirty="0" smtClean="0">
                <a:solidFill>
                  <a:srgbClr val="FF0000"/>
                </a:solidFill>
              </a:rPr>
              <a:t>changed circumstances</a:t>
            </a:r>
            <a:r>
              <a:rPr lang="en-GB" dirty="0" smtClean="0"/>
              <a:t>, especially in the light of the </a:t>
            </a:r>
            <a:r>
              <a:rPr lang="en-GB" b="1" dirty="0" smtClean="0">
                <a:solidFill>
                  <a:srgbClr val="FF0000"/>
                </a:solidFill>
              </a:rPr>
              <a:t>economic crisis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or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other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previously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mentioned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challeges</a:t>
            </a:r>
            <a:r>
              <a:rPr lang="hu-HU" dirty="0" smtClean="0">
                <a:solidFill>
                  <a:srgbClr val="FF0000"/>
                </a:solidFill>
              </a:rPr>
              <a:t>.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endParaRPr lang="hu-HU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hu-HU" dirty="0" err="1" smtClean="0">
                <a:solidFill>
                  <a:srgbClr val="FF0000"/>
                </a:solidFill>
              </a:rPr>
              <a:t>There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was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also</a:t>
            </a:r>
            <a:r>
              <a:rPr lang="hu-HU" dirty="0" smtClean="0">
                <a:solidFill>
                  <a:srgbClr val="FF0000"/>
                </a:solidFill>
              </a:rPr>
              <a:t> a </a:t>
            </a:r>
            <a:r>
              <a:rPr lang="hu-HU" dirty="0" err="1" smtClean="0">
                <a:solidFill>
                  <a:srgbClr val="FF0000"/>
                </a:solidFill>
              </a:rPr>
              <a:t>need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for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formulating</a:t>
            </a:r>
            <a:r>
              <a:rPr lang="hu-HU" b="1" dirty="0" smtClean="0">
                <a:solidFill>
                  <a:srgbClr val="FF0000"/>
                </a:solidFill>
              </a:rPr>
              <a:t> more </a:t>
            </a:r>
            <a:r>
              <a:rPr lang="hu-HU" b="1" dirty="0" err="1" smtClean="0">
                <a:solidFill>
                  <a:srgbClr val="FF0000"/>
                </a:solidFill>
              </a:rPr>
              <a:t>concrete</a:t>
            </a:r>
            <a:r>
              <a:rPr lang="hu-HU" b="1" dirty="0" smtClean="0">
                <a:solidFill>
                  <a:srgbClr val="FF0000"/>
                </a:solidFill>
              </a:rPr>
              <a:t> p</a:t>
            </a:r>
            <a:r>
              <a:rPr lang="en-GB" b="1" dirty="0" err="1" smtClean="0"/>
              <a:t>riorities</a:t>
            </a:r>
            <a:r>
              <a:rPr lang="en-GB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en-GB" dirty="0" smtClean="0"/>
              <a:t>reflect</a:t>
            </a:r>
            <a:r>
              <a:rPr lang="hu-HU" dirty="0" smtClean="0"/>
              <a:t> </a:t>
            </a:r>
            <a:r>
              <a:rPr lang="en-GB" dirty="0" smtClean="0"/>
              <a:t>the changed challenges and policy context.</a:t>
            </a:r>
            <a:endParaRPr lang="hu-HU" dirty="0" smtClean="0"/>
          </a:p>
          <a:p>
            <a:pPr>
              <a:defRPr/>
            </a:pPr>
            <a:endParaRPr lang="hu-HU" dirty="0" smtClean="0"/>
          </a:p>
          <a:p>
            <a:pPr>
              <a:buFont typeface="Arial" pitchFamily="34" charset="0"/>
              <a:buChar char="•"/>
              <a:defRPr/>
            </a:pPr>
            <a:endParaRPr lang="hu-HU" dirty="0" smtClean="0"/>
          </a:p>
          <a:p>
            <a:pPr>
              <a:buFont typeface="Arial" pitchFamily="34" charset="0"/>
              <a:buChar char="•"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A01D03-D08E-4B3C-918C-D4B66FF830BB}" type="slidenum">
              <a:rPr lang="hu-HU" smtClean="0"/>
              <a:pPr>
                <a:defRPr/>
              </a:pPr>
              <a:t>3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endParaRPr lang="hu-HU" dirty="0" smtClean="0"/>
          </a:p>
          <a:p>
            <a:pPr>
              <a:defRPr/>
            </a:pPr>
            <a:r>
              <a:rPr lang="hu-HU" dirty="0" err="1" smtClean="0"/>
              <a:t>By</a:t>
            </a:r>
            <a:r>
              <a:rPr lang="hu-HU" dirty="0" smtClean="0"/>
              <a:t>: Zsuzsanna Drahos </a:t>
            </a:r>
            <a:r>
              <a:rPr lang="hu-HU" dirty="0" smtClean="0">
                <a:sym typeface="Wingdings" pitchFamily="2" charset="2"/>
              </a:rPr>
              <a:t></a:t>
            </a:r>
          </a:p>
          <a:p>
            <a:pPr>
              <a:defRPr/>
            </a:pPr>
            <a:endParaRPr lang="hu-HU" dirty="0" smtClean="0">
              <a:sym typeface="Wingdings" pitchFamily="2" charset="2"/>
            </a:endParaRPr>
          </a:p>
          <a:p>
            <a:pPr>
              <a:defRPr/>
            </a:pPr>
            <a:r>
              <a:rPr lang="en-GB" dirty="0" smtClean="0"/>
              <a:t>The </a:t>
            </a:r>
            <a:r>
              <a:rPr lang="en-GB" b="1" dirty="0" smtClean="0"/>
              <a:t>financial and economic crisis</a:t>
            </a:r>
            <a:r>
              <a:rPr lang="en-GB" dirty="0" smtClean="0"/>
              <a:t> from 2008 </a:t>
            </a:r>
            <a:r>
              <a:rPr lang="en-GB" b="1" dirty="0" smtClean="0"/>
              <a:t>with its complex challenges</a:t>
            </a:r>
            <a:r>
              <a:rPr lang="en-GB" dirty="0" smtClean="0"/>
              <a:t> </a:t>
            </a:r>
            <a:r>
              <a:rPr lang="hu-HU" dirty="0" err="1" smtClean="0"/>
              <a:t>resulted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en-GB" dirty="0" smtClean="0"/>
              <a:t>important changes in territorial structures through market forces. The impacts on various regions differ from each other</a:t>
            </a:r>
            <a:r>
              <a:rPr lang="hu-HU" dirty="0" smtClean="0"/>
              <a:t>,</a:t>
            </a:r>
            <a:r>
              <a:rPr lang="en-GB" dirty="0" smtClean="0"/>
              <a:t> as well as the time of the recovery</a:t>
            </a:r>
            <a:r>
              <a:rPr lang="hu-HU" dirty="0" smtClean="0"/>
              <a:t>.</a:t>
            </a:r>
          </a:p>
          <a:p>
            <a:pPr>
              <a:defRPr/>
            </a:pPr>
            <a:r>
              <a:rPr lang="en-GB" dirty="0" smtClean="0"/>
              <a:t>  </a:t>
            </a:r>
            <a:endParaRPr lang="hu-HU" dirty="0" smtClean="0"/>
          </a:p>
          <a:p>
            <a:pPr>
              <a:defRPr/>
            </a:pPr>
            <a:r>
              <a:rPr lang="hu-HU" dirty="0" smtClean="0"/>
              <a:t>W</a:t>
            </a:r>
            <a:r>
              <a:rPr lang="en-GB" dirty="0" smtClean="0"/>
              <a:t>e have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en-GB" dirty="0" smtClean="0"/>
              <a:t>better </a:t>
            </a:r>
            <a:r>
              <a:rPr lang="hu-HU" dirty="0" err="1" smtClean="0"/>
              <a:t>insights</a:t>
            </a:r>
            <a:r>
              <a:rPr lang="hu-HU" dirty="0" smtClean="0"/>
              <a:t> </a:t>
            </a:r>
            <a:r>
              <a:rPr lang="hu-HU" dirty="0" err="1" smtClean="0"/>
              <a:t>into</a:t>
            </a:r>
            <a:r>
              <a:rPr lang="hu-HU" dirty="0" smtClean="0"/>
              <a:t> </a:t>
            </a:r>
            <a:r>
              <a:rPr lang="en-GB" dirty="0" smtClean="0"/>
              <a:t>the </a:t>
            </a:r>
            <a:r>
              <a:rPr lang="en-GB" b="1" dirty="0" smtClean="0"/>
              <a:t>impacts of the </a:t>
            </a:r>
            <a:r>
              <a:rPr lang="hu-HU" b="1" dirty="0" err="1" smtClean="0"/>
              <a:t>enlargement</a:t>
            </a:r>
            <a:r>
              <a:rPr lang="hu-HU" b="1" dirty="0" smtClean="0"/>
              <a:t> of </a:t>
            </a:r>
            <a:r>
              <a:rPr lang="hu-HU" b="1" dirty="0" err="1" smtClean="0"/>
              <a:t>the</a:t>
            </a:r>
            <a:r>
              <a:rPr lang="hu-HU" b="1" dirty="0" smtClean="0"/>
              <a:t> EU. </a:t>
            </a:r>
            <a:r>
              <a:rPr lang="en-GB" dirty="0" smtClean="0"/>
              <a:t>Substantial changes have occurred in the interrelations of regions in new member states as well as old member states and between them. </a:t>
            </a:r>
            <a:endParaRPr lang="hu-HU" dirty="0" smtClean="0"/>
          </a:p>
          <a:p>
            <a:pPr>
              <a:defRPr/>
            </a:pPr>
            <a:r>
              <a:rPr lang="en-GB" dirty="0" smtClean="0"/>
              <a:t>Growing interdependences of territories and the issues of cross border and broader neighbourhood and the need of highly integrative approach at different levels are highlighted in the updated TSP. </a:t>
            </a:r>
            <a:endParaRPr lang="hu-HU" dirty="0" smtClean="0"/>
          </a:p>
          <a:p>
            <a:pPr>
              <a:defRPr/>
            </a:pPr>
            <a:r>
              <a:rPr lang="en-GB" dirty="0" smtClean="0"/>
              <a:t>The enlarged EU territory also faces more complex phenomena in demographic and social sense. </a:t>
            </a:r>
            <a:endParaRPr lang="hu-HU" dirty="0" smtClean="0"/>
          </a:p>
          <a:p>
            <a:pPr>
              <a:defRPr/>
            </a:pPr>
            <a:r>
              <a:rPr lang="en-GB" dirty="0" smtClean="0"/>
              <a:t> Some new challenges and problems have also emerged since 2007.  Among others </a:t>
            </a:r>
            <a:r>
              <a:rPr lang="hu-HU" b="1" dirty="0" err="1" smtClean="0"/>
              <a:t>energy</a:t>
            </a:r>
            <a:r>
              <a:rPr lang="hu-HU" b="1" dirty="0" smtClean="0"/>
              <a:t> </a:t>
            </a:r>
            <a:r>
              <a:rPr lang="hu-HU" b="1" dirty="0" err="1" smtClean="0"/>
              <a:t>security</a:t>
            </a:r>
            <a:r>
              <a:rPr lang="hu-HU" dirty="0" smtClean="0"/>
              <a:t>,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en-GB" b="1" dirty="0" smtClean="0"/>
              <a:t>segregation of Roma population</a:t>
            </a:r>
            <a:r>
              <a:rPr lang="hu-HU" b="1" dirty="0" smtClean="0"/>
              <a:t>, </a:t>
            </a:r>
            <a:r>
              <a:rPr lang="hu-HU" b="1" dirty="0" err="1" smtClean="0"/>
              <a:t>as</a:t>
            </a:r>
            <a:r>
              <a:rPr lang="hu-HU" b="1" dirty="0" smtClean="0"/>
              <a:t> </a:t>
            </a:r>
            <a:r>
              <a:rPr lang="hu-HU" b="1" dirty="0" err="1" smtClean="0"/>
              <a:t>well</a:t>
            </a:r>
            <a:r>
              <a:rPr lang="hu-HU" b="1" dirty="0" smtClean="0"/>
              <a:t> </a:t>
            </a:r>
            <a:r>
              <a:rPr lang="hu-HU" b="1" dirty="0" err="1" smtClean="0"/>
              <a:t>as</a:t>
            </a:r>
            <a:r>
              <a:rPr lang="en-GB" b="1" dirty="0" smtClean="0"/>
              <a:t> problems of internal peripheries</a:t>
            </a:r>
            <a:r>
              <a:rPr lang="en-GB" dirty="0" smtClean="0"/>
              <a:t> could be mentioned. </a:t>
            </a:r>
            <a:endParaRPr lang="hu-HU" dirty="0" smtClean="0"/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r>
              <a:rPr lang="hu-HU" dirty="0" err="1" smtClean="0"/>
              <a:t>Well</a:t>
            </a:r>
            <a:r>
              <a:rPr lang="hu-HU" dirty="0" smtClean="0"/>
              <a:t>, </a:t>
            </a:r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TSP update and </a:t>
            </a:r>
            <a:r>
              <a:rPr lang="hu-HU" dirty="0" err="1" smtClean="0"/>
              <a:t>the</a:t>
            </a:r>
            <a:r>
              <a:rPr lang="hu-HU" dirty="0" smtClean="0"/>
              <a:t> TA </a:t>
            </a:r>
            <a:r>
              <a:rPr lang="hu-HU" dirty="0" err="1" smtClean="0"/>
              <a:t>evaluation</a:t>
            </a:r>
            <a:r>
              <a:rPr lang="hu-HU" dirty="0" smtClean="0"/>
              <a:t> and </a:t>
            </a:r>
            <a:r>
              <a:rPr lang="hu-HU" dirty="0" err="1" smtClean="0"/>
              <a:t>revision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progressed</a:t>
            </a:r>
            <a:r>
              <a:rPr lang="hu-HU" dirty="0" smtClean="0"/>
              <a:t>,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turned</a:t>
            </a:r>
            <a:r>
              <a:rPr lang="hu-HU" dirty="0" smtClean="0"/>
              <a:t> out </a:t>
            </a:r>
            <a:r>
              <a:rPr lang="hu-HU" dirty="0" err="1" smtClean="0"/>
              <a:t>that</a:t>
            </a:r>
            <a:r>
              <a:rPr lang="hu-HU" dirty="0" smtClean="0"/>
              <a:t> t</a:t>
            </a:r>
            <a:r>
              <a:rPr lang="en-GB" dirty="0" smtClean="0"/>
              <a:t>his is the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right moment </a:t>
            </a:r>
            <a:r>
              <a:rPr lang="en-GB" dirty="0" smtClean="0"/>
              <a:t>to influence policy developments:</a:t>
            </a:r>
            <a:r>
              <a:rPr lang="hu-HU" dirty="0" smtClean="0"/>
              <a:t> f</a:t>
            </a:r>
            <a:r>
              <a:rPr lang="en-GB" dirty="0" err="1" smtClean="0"/>
              <a:t>uture</a:t>
            </a:r>
            <a:r>
              <a:rPr lang="en-GB" dirty="0" smtClean="0"/>
              <a:t> Cohesion Policy</a:t>
            </a:r>
            <a:r>
              <a:rPr lang="hu-HU" dirty="0" smtClean="0"/>
              <a:t>; i</a:t>
            </a:r>
            <a:r>
              <a:rPr lang="en-GB" dirty="0" err="1" smtClean="0"/>
              <a:t>mplementation</a:t>
            </a:r>
            <a:r>
              <a:rPr lang="en-GB" dirty="0" smtClean="0"/>
              <a:t> of the Europe 2020 Strategy</a:t>
            </a:r>
            <a:r>
              <a:rPr lang="hu-HU" dirty="0" smtClean="0"/>
              <a:t>; </a:t>
            </a:r>
            <a:r>
              <a:rPr lang="hu-HU" dirty="0" err="1" smtClean="0"/>
              <a:t>orientation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member</a:t>
            </a:r>
            <a:r>
              <a:rPr lang="hu-HU" dirty="0" smtClean="0"/>
              <a:t> </a:t>
            </a:r>
            <a:r>
              <a:rPr lang="hu-HU" dirty="0" err="1" smtClean="0"/>
              <a:t>sates</a:t>
            </a:r>
            <a:r>
              <a:rPr lang="hu-HU" dirty="0" smtClean="0"/>
              <a:t>.</a:t>
            </a:r>
          </a:p>
          <a:p>
            <a:pPr>
              <a:defRPr/>
            </a:pPr>
            <a:endParaRPr lang="hu-HU" dirty="0" smtClean="0"/>
          </a:p>
          <a:p>
            <a:pPr>
              <a:defRPr/>
            </a:pPr>
            <a:r>
              <a:rPr lang="hu-HU" dirty="0" err="1" smtClean="0"/>
              <a:t>Although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m</a:t>
            </a:r>
            <a:r>
              <a:rPr lang="en-GB" dirty="0" smtClean="0"/>
              <a:t>ain </a:t>
            </a:r>
            <a:r>
              <a:rPr lang="en-GB" b="1" dirty="0" smtClean="0">
                <a:solidFill>
                  <a:srgbClr val="FF0000"/>
                </a:solidFill>
              </a:rPr>
              <a:t>challenges are the same</a:t>
            </a:r>
            <a:r>
              <a:rPr lang="en-GB" dirty="0" smtClean="0"/>
              <a:t>; we ha</a:t>
            </a:r>
            <a:r>
              <a:rPr lang="hu-HU" dirty="0" smtClean="0"/>
              <a:t>d</a:t>
            </a:r>
            <a:r>
              <a:rPr lang="en-GB" dirty="0" smtClean="0"/>
              <a:t> to reflect to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en-GB" b="1" dirty="0" smtClean="0">
                <a:solidFill>
                  <a:srgbClr val="FF0000"/>
                </a:solidFill>
              </a:rPr>
              <a:t>changed circumstances</a:t>
            </a:r>
            <a:r>
              <a:rPr lang="en-GB" dirty="0" smtClean="0"/>
              <a:t>, especially in the light of the </a:t>
            </a:r>
            <a:r>
              <a:rPr lang="en-GB" b="1" dirty="0" smtClean="0">
                <a:solidFill>
                  <a:srgbClr val="FF0000"/>
                </a:solidFill>
              </a:rPr>
              <a:t>economic crisis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or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other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previously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mentioned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challeges</a:t>
            </a:r>
            <a:r>
              <a:rPr lang="hu-HU" dirty="0" smtClean="0">
                <a:solidFill>
                  <a:srgbClr val="FF0000"/>
                </a:solidFill>
              </a:rPr>
              <a:t>.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endParaRPr lang="hu-HU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hu-HU" dirty="0" err="1" smtClean="0">
                <a:solidFill>
                  <a:srgbClr val="FF0000"/>
                </a:solidFill>
              </a:rPr>
              <a:t>There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was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also</a:t>
            </a:r>
            <a:r>
              <a:rPr lang="hu-HU" dirty="0" smtClean="0">
                <a:solidFill>
                  <a:srgbClr val="FF0000"/>
                </a:solidFill>
              </a:rPr>
              <a:t> a </a:t>
            </a:r>
            <a:r>
              <a:rPr lang="hu-HU" dirty="0" err="1" smtClean="0">
                <a:solidFill>
                  <a:srgbClr val="FF0000"/>
                </a:solidFill>
              </a:rPr>
              <a:t>need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for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formulating</a:t>
            </a:r>
            <a:r>
              <a:rPr lang="hu-HU" b="1" dirty="0" smtClean="0">
                <a:solidFill>
                  <a:srgbClr val="FF0000"/>
                </a:solidFill>
              </a:rPr>
              <a:t> more </a:t>
            </a:r>
            <a:r>
              <a:rPr lang="hu-HU" b="1" dirty="0" err="1" smtClean="0">
                <a:solidFill>
                  <a:srgbClr val="FF0000"/>
                </a:solidFill>
              </a:rPr>
              <a:t>concrete</a:t>
            </a:r>
            <a:r>
              <a:rPr lang="hu-HU" b="1" dirty="0" smtClean="0">
                <a:solidFill>
                  <a:srgbClr val="FF0000"/>
                </a:solidFill>
              </a:rPr>
              <a:t> p</a:t>
            </a:r>
            <a:r>
              <a:rPr lang="en-GB" b="1" dirty="0" err="1" smtClean="0"/>
              <a:t>riorities</a:t>
            </a:r>
            <a:r>
              <a:rPr lang="en-GB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en-GB" dirty="0" smtClean="0"/>
              <a:t>reflect</a:t>
            </a:r>
            <a:r>
              <a:rPr lang="hu-HU" dirty="0" smtClean="0"/>
              <a:t> </a:t>
            </a:r>
            <a:r>
              <a:rPr lang="en-GB" dirty="0" smtClean="0"/>
              <a:t>the changed challenges and policy context.</a:t>
            </a:r>
            <a:endParaRPr lang="hu-HU" dirty="0" smtClean="0"/>
          </a:p>
          <a:p>
            <a:pPr>
              <a:defRPr/>
            </a:pPr>
            <a:endParaRPr lang="hu-HU" dirty="0" smtClean="0"/>
          </a:p>
          <a:p>
            <a:pPr>
              <a:buFont typeface="Arial" pitchFamily="34" charset="0"/>
              <a:buChar char="•"/>
              <a:defRPr/>
            </a:pPr>
            <a:endParaRPr lang="hu-HU" dirty="0" smtClean="0"/>
          </a:p>
          <a:p>
            <a:pPr>
              <a:buFont typeface="Arial" pitchFamily="34" charset="0"/>
              <a:buChar char="•"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BF3DD8-F513-4095-8C2C-8BF666331B4E}" type="slidenum">
              <a:rPr lang="hu-HU" smtClean="0"/>
              <a:pPr>
                <a:defRPr/>
              </a:pPr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hu-HU" b="1" dirty="0" smtClean="0"/>
              <a:t>Hol áll az EU-s tervezési folyamat?</a:t>
            </a:r>
            <a:endParaRPr lang="hu-HU" dirty="0" smtClean="0"/>
          </a:p>
          <a:p>
            <a:pPr>
              <a:defRPr/>
            </a:pPr>
            <a:r>
              <a:rPr lang="hu-HU" dirty="0" smtClean="0"/>
              <a:t> </a:t>
            </a:r>
          </a:p>
          <a:p>
            <a:pPr>
              <a:defRPr/>
            </a:pPr>
            <a:r>
              <a:rPr lang="hu-HU" dirty="0" smtClean="0"/>
              <a:t>Az Európai Bizottság 2011. június 29-én, közleményben hozta nyilvánosságra</a:t>
            </a:r>
            <a:r>
              <a:rPr lang="hu-HU" b="1" dirty="0" smtClean="0"/>
              <a:t> a 2014-ben induló kezdődő új tervezési időszak többéves pénzügyi keretéről </a:t>
            </a:r>
            <a:r>
              <a:rPr lang="hu-HU" dirty="0" smtClean="0"/>
              <a:t>(</a:t>
            </a:r>
            <a:r>
              <a:rPr lang="hu-HU" i="1" dirty="0" err="1" smtClean="0"/>
              <a:t>Multiannual</a:t>
            </a:r>
            <a:r>
              <a:rPr lang="hu-HU" i="1" dirty="0" smtClean="0"/>
              <a:t> Financial Framework, MFF</a:t>
            </a:r>
            <a:r>
              <a:rPr lang="hu-HU" dirty="0" smtClean="0"/>
              <a:t>) szóló javaslatát. A többéves pénzügyi keretről szóló javaslat megtárgyalása várhatóan 12-18 hónapot vesz igénybe, míg valamennyi, a többéves pénzügyi keretből finanszírozandó többéves program és projekt jogalapjáról megállapodás születik.</a:t>
            </a:r>
          </a:p>
          <a:p>
            <a:pPr>
              <a:defRPr/>
            </a:pPr>
            <a:r>
              <a:rPr lang="hu-HU" b="1" dirty="0" smtClean="0"/>
              <a:t>A kohéziós politika rendelet-tervezeteit 2012. október 6-án az Európai Bizottság nyilvánossá tette</a:t>
            </a:r>
            <a:r>
              <a:rPr lang="hu-HU" dirty="0" smtClean="0"/>
              <a:t>, ezek véglegesítése 2013 elejére várható, de a főbb tervezéshez szükséges keretek már ismertek.</a:t>
            </a:r>
          </a:p>
          <a:p>
            <a:pPr>
              <a:defRPr/>
            </a:pPr>
            <a:r>
              <a:rPr lang="hu-HU" dirty="0" smtClean="0"/>
              <a:t>E szerint az Európai Unió szintjén kialakított </a:t>
            </a:r>
            <a:r>
              <a:rPr lang="hu-HU" b="1" dirty="0" smtClean="0"/>
              <a:t>Közös Stratégiai Keret</a:t>
            </a:r>
            <a:r>
              <a:rPr lang="hu-HU" dirty="0" smtClean="0"/>
              <a:t> (CSF) alapján a Bizottság és a tagállam között létrehozott </a:t>
            </a:r>
            <a:r>
              <a:rPr lang="hu-HU" b="1" dirty="0" smtClean="0"/>
              <a:t>Partnerségi Megállapodás</a:t>
            </a:r>
            <a:r>
              <a:rPr lang="hu-HU" dirty="0" smtClean="0"/>
              <a:t> fogja nemzeti és régiós szinten meghatározni a források felhasználásának célterületeit, amelyek az EU2020 Stratégia és a Tanács </a:t>
            </a:r>
            <a:r>
              <a:rPr lang="hu-HU" dirty="0" err="1" smtClean="0"/>
              <a:t>Országspecifikus</a:t>
            </a:r>
            <a:r>
              <a:rPr lang="hu-HU" dirty="0" smtClean="0"/>
              <a:t> Ajánlásaival lesznek összekapcsolva. A Partnerségi Megállapodás alapján készülnek el az </a:t>
            </a:r>
            <a:r>
              <a:rPr lang="hu-HU" b="1" dirty="0" smtClean="0"/>
              <a:t>operatív programok</a:t>
            </a:r>
            <a:r>
              <a:rPr lang="hu-HU" dirty="0" smtClean="0"/>
              <a:t>. A Partnerségi Megállapodás és az Operatív Programok véglegesítésének várható időpontja: 2013 vége.</a:t>
            </a:r>
          </a:p>
          <a:p>
            <a:pPr>
              <a:defRPr/>
            </a:pPr>
            <a:r>
              <a:rPr lang="hu-HU" b="1" dirty="0" smtClean="0"/>
              <a:t>A fejlesztési időszakra a nemzeti stratégiai célokat meghatározó </a:t>
            </a:r>
            <a:r>
              <a:rPr lang="hu-HU" dirty="0" smtClean="0"/>
              <a:t>Országos Fejlesztési Koncepció (OFK) és az Országos Területfejlesztési Koncepció (OTK) tervezése az NGM koordinációjában már megkezdődött, az OTK felülvizsgálatáról szóló kormány előterjesztés közigazgatási egyeztetése folyamatban van. A minisztériumok szakpolitikai ágazatai és a megyei önkormányzatok megküldték előzetes tervezési elképzeléseiket a két dokumentumhoz, feldolgozásuk folyamatban van.</a:t>
            </a:r>
          </a:p>
          <a:p>
            <a:pPr>
              <a:defRPr/>
            </a:pPr>
            <a:r>
              <a:rPr lang="hu-HU" b="1" i="1" dirty="0" smtClean="0"/>
              <a:t>2014-2020-as Partnerségi Megállapodás</a:t>
            </a:r>
            <a:r>
              <a:rPr lang="hu-HU" b="1" dirty="0" smtClean="0"/>
              <a:t>:</a:t>
            </a:r>
            <a:r>
              <a:rPr lang="hu-HU" dirty="0" smtClean="0"/>
              <a:t> az Európai Bizottság és Magyarország között létrejövő megállapodás, amely rögzíti az európai és nemzeti célok megvalósítására irányuló valamennyi, közösségi forrásból megvalósítandó kötelezettségvállalásunkat. Fő célja a Nemzeti Fejlesztési Stratégiában meghatározott azon célok megvalósítása, amelyek összhangban vannak az EU prioritásaival és ennek megfelelően támogathatóak közösségi forrásból.</a:t>
            </a:r>
          </a:p>
          <a:p>
            <a:pPr>
              <a:defRPr/>
            </a:pPr>
            <a:r>
              <a:rPr lang="hu-HU" dirty="0" smtClean="0"/>
              <a:t> </a:t>
            </a:r>
          </a:p>
          <a:p>
            <a:pPr>
              <a:defRPr/>
            </a:pPr>
            <a:r>
              <a:rPr lang="hu-HU" b="1" i="1" dirty="0" smtClean="0"/>
              <a:t>Operatív Program</a:t>
            </a:r>
            <a:r>
              <a:rPr lang="hu-HU" b="1" dirty="0" smtClean="0"/>
              <a:t>:</a:t>
            </a:r>
            <a:r>
              <a:rPr lang="hu-HU" dirty="0" smtClean="0"/>
              <a:t> az Európai Unió intelligens, fenntartható és inkluzív növekedésre vonatkozó stratégiájához való hozzájárulást meghatározó beavatkozási terv.</a:t>
            </a:r>
          </a:p>
          <a:p>
            <a:pPr>
              <a:defRPr/>
            </a:pPr>
            <a:r>
              <a:rPr lang="hu-HU" dirty="0" smtClean="0"/>
              <a:t> </a:t>
            </a:r>
          </a:p>
          <a:p>
            <a:pPr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B5F01F-0AB8-4067-9E4A-8EFE539A31C0}" type="slidenum">
              <a:rPr lang="hu-HU" smtClean="0"/>
              <a:pPr>
                <a:defRPr/>
              </a:pPr>
              <a:t>5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667D29-D325-4CCE-9C22-BDE88285DB94}" type="slidenum">
              <a:rPr lang="hu-HU" smtClean="0"/>
              <a:pPr>
                <a:defRPr/>
              </a:pPr>
              <a:t>6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71B58-7E43-472E-8BE0-300544AE14E7}" type="slidenum">
              <a:rPr lang="hu-HU" smtClean="0"/>
              <a:pPr>
                <a:defRPr/>
              </a:pPr>
              <a:t>8</a:t>
            </a:fld>
            <a:endParaRPr lang="hu-H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4100" name="Dia számának helye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3784F9A-12F2-4C09-93C8-DC47E86FAE6A}" type="slidenum">
              <a:rPr lang="hu-HU" sz="1200">
                <a:latin typeface="+mn-lt"/>
                <a:cs typeface="+mn-cs"/>
              </a:rPr>
              <a:pPr algn="r">
                <a:defRPr/>
              </a:pPr>
              <a:t>10</a:t>
            </a:fld>
            <a:endParaRPr lang="hu-HU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algn="just"/>
            <a:r>
              <a:rPr lang="hu-HU" sz="1600" smtClean="0"/>
              <a:t>A városoknak európai kontextusban, hálózatban kell érvényesülniük: térben kell gondolkodni!</a:t>
            </a:r>
            <a:endParaRPr lang="hu-HU" sz="2000" smtClean="0"/>
          </a:p>
          <a:p>
            <a:endParaRPr lang="hu-HU" smtClean="0"/>
          </a:p>
          <a:p>
            <a:r>
              <a:rPr lang="hu-HU" smtClean="0"/>
              <a:t>A térképen az ESPON MEGA projekt  keretében történt európai városbesorolás látható, az európai településhálózatban betöltött szerep alapján.</a:t>
            </a:r>
          </a:p>
        </p:txBody>
      </p:sp>
      <p:sp>
        <p:nvSpPr>
          <p:cNvPr id="4" name="Dia számának helye 3"/>
          <p:cNvSpPr txBox="1">
            <a:spLocks noGrp="1"/>
          </p:cNvSpPr>
          <p:nvPr/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7B4756-C51A-433D-B26B-5E2210546C0F}" type="slidenum">
              <a:rPr lang="hu-H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hu-HU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sz="1400" u="sng" smtClean="0">
                <a:latin typeface="Cambria" pitchFamily="18" charset="0"/>
              </a:rPr>
              <a:t>Globális felelősség:</a:t>
            </a:r>
          </a:p>
          <a:p>
            <a:r>
              <a:rPr lang="hu-HU" smtClean="0">
                <a:latin typeface="Cambria" pitchFamily="18" charset="0"/>
              </a:rPr>
              <a:t>A városok felelősek a globális energiafelhasználás és üvegházgáz-kibocsátás 60-80%-áért</a:t>
            </a:r>
          </a:p>
          <a:p>
            <a:r>
              <a:rPr lang="hu-HU" smtClean="0">
                <a:latin typeface="Cambria" pitchFamily="18" charset="0"/>
              </a:rPr>
              <a:t>Európában az üvegházgáz-kibocsátás ~70%-át a városok adják</a:t>
            </a:r>
          </a:p>
          <a:p>
            <a:r>
              <a:rPr lang="hu-HU" smtClean="0">
                <a:latin typeface="Cambria" pitchFamily="18" charset="0"/>
              </a:rPr>
              <a:t>A városok </a:t>
            </a:r>
            <a:r>
              <a:rPr lang="hu-HU" b="1" smtClean="0">
                <a:latin typeface="Cambria" pitchFamily="18" charset="0"/>
              </a:rPr>
              <a:t>a gazdasági élet és a fogyasztás </a:t>
            </a:r>
            <a:r>
              <a:rPr lang="hu-HU" smtClean="0">
                <a:latin typeface="Cambria" pitchFamily="18" charset="0"/>
              </a:rPr>
              <a:t>fő színterei, az itt zajló folyamatok meghatározzák a globális energia és áruforgalmat</a:t>
            </a:r>
          </a:p>
          <a:p>
            <a:endParaRPr lang="hu-HU" smtClean="0">
              <a:latin typeface="Cambria" pitchFamily="18" charset="0"/>
            </a:endParaRPr>
          </a:p>
          <a:p>
            <a:r>
              <a:rPr lang="hu-HU" smtClean="0">
                <a:latin typeface="Cambria" pitchFamily="18" charset="0"/>
              </a:rPr>
              <a:t>A fenntarthatóbb társadalom építését a városokban érdemes elkezdeni, itt érhető el a legnagyobb előrelépés. Szükség van tehát egy rendszerezett háttértudásra, a szak- és várospolitika számára is hasznosítható átgondolt javaslatrendszerre%</a:t>
            </a:r>
          </a:p>
          <a:p>
            <a:endParaRPr lang="hu-HU" smtClean="0"/>
          </a:p>
        </p:txBody>
      </p:sp>
      <p:sp>
        <p:nvSpPr>
          <p:cNvPr id="23556" name="Dia számának helye 3"/>
          <p:cNvSpPr txBox="1">
            <a:spLocks noGrp="1"/>
          </p:cNvSpPr>
          <p:nvPr/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C077D78-3388-42B5-8988-EC701C127342}" type="slidenum">
              <a:rPr lang="en-GB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en-GB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l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78759"/>
            <a:ext cx="7772400" cy="147002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A69765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86322"/>
            <a:ext cx="6400800" cy="135729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hu-HU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D4BDA-ED78-4267-B066-66CF214B82D9}" type="datetimeFigureOut">
              <a:rPr lang="hu-HU"/>
              <a:pPr>
                <a:defRPr/>
              </a:pPr>
              <a:t>2013.11.21.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40525" y="6089650"/>
            <a:ext cx="2133600" cy="365125"/>
          </a:xfrm>
        </p:spPr>
        <p:txBody>
          <a:bodyPr/>
          <a:lstStyle>
            <a:lvl1pPr>
              <a:defRPr sz="1000">
                <a:solidFill>
                  <a:srgbClr val="A69765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4A1BC60-073E-41AE-A9B1-5F2125678B1E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ső old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36"/>
            <a:ext cx="7772400" cy="1285884"/>
          </a:xfrm>
        </p:spPr>
        <p:txBody>
          <a:bodyPr anchor="t">
            <a:normAutofit/>
          </a:bodyPr>
          <a:lstStyle>
            <a:lvl1pPr>
              <a:defRPr sz="3000">
                <a:solidFill>
                  <a:srgbClr val="A69765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86058"/>
            <a:ext cx="6400800" cy="71438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hu-HU" dirty="0"/>
          </a:p>
        </p:txBody>
      </p:sp>
      <p:sp>
        <p:nvSpPr>
          <p:cNvPr id="8" name="Content Placeholder 4"/>
          <p:cNvSpPr>
            <a:spLocks noGrp="1"/>
          </p:cNvSpPr>
          <p:nvPr>
            <p:ph idx="13"/>
          </p:nvPr>
        </p:nvSpPr>
        <p:spPr bwMode="auto">
          <a:xfrm>
            <a:off x="785786" y="3571876"/>
            <a:ext cx="7572428" cy="1143008"/>
          </a:xfrm>
          <a:noFill/>
          <a:ln>
            <a:miter lim="800000"/>
            <a:headEnd/>
            <a:tailEnd/>
          </a:ln>
        </p:spPr>
        <p:txBody>
          <a:bodyPr>
            <a:normAutofit/>
          </a:bodyPr>
          <a:lstStyle>
            <a:lvl1pPr>
              <a:buNone/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endParaRPr lang="hu-HU" dirty="0" smtClean="0"/>
          </a:p>
        </p:txBody>
      </p:sp>
      <p:sp>
        <p:nvSpPr>
          <p:cNvPr id="9" name="Content Placeholder 4"/>
          <p:cNvSpPr>
            <a:spLocks noGrp="1"/>
          </p:cNvSpPr>
          <p:nvPr>
            <p:ph idx="14"/>
          </p:nvPr>
        </p:nvSpPr>
        <p:spPr bwMode="auto">
          <a:xfrm>
            <a:off x="785786" y="4786322"/>
            <a:ext cx="7572428" cy="1000132"/>
          </a:xfrm>
          <a:noFill/>
          <a:ln>
            <a:miter lim="800000"/>
            <a:headEnd/>
            <a:tailEnd/>
          </a:ln>
        </p:spPr>
        <p:txBody>
          <a:bodyPr>
            <a:normAutofit/>
          </a:bodyPr>
          <a:lstStyle>
            <a:lvl1pPr algn="l">
              <a:buFont typeface="+mj-lt"/>
              <a:buAutoNum type="arabicPeriod"/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endParaRPr lang="hu-HU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A4C9E-3F93-4F86-9DFF-3A5EF1E895B4}" type="datetimeFigureOut">
              <a:rPr lang="hu-HU"/>
              <a:pPr>
                <a:defRPr/>
              </a:pPr>
              <a:t>2013.11.21.</a:t>
            </a:fld>
            <a:endParaRPr lang="hu-H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ső old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1910" y="1285860"/>
            <a:ext cx="3471858" cy="857256"/>
          </a:xfrm>
        </p:spPr>
        <p:txBody>
          <a:bodyPr anchor="t">
            <a:normAutofit/>
          </a:bodyPr>
          <a:lstStyle>
            <a:lvl1pPr algn="l">
              <a:defRPr sz="1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8" name="Content Placeholder 4"/>
          <p:cNvSpPr>
            <a:spLocks noGrp="1"/>
          </p:cNvSpPr>
          <p:nvPr>
            <p:ph idx="14"/>
          </p:nvPr>
        </p:nvSpPr>
        <p:spPr bwMode="auto">
          <a:xfrm>
            <a:off x="3663561" y="2214554"/>
            <a:ext cx="4714908" cy="4000528"/>
          </a:xfrm>
          <a:noFill/>
          <a:ln>
            <a:miter lim="800000"/>
            <a:headEnd/>
            <a:tailEnd/>
          </a:ln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endParaRPr lang="hu-HU" dirty="0" smtClean="0"/>
          </a:p>
        </p:txBody>
      </p:sp>
      <p:sp>
        <p:nvSpPr>
          <p:cNvPr id="10" name="Tartalom helye 2"/>
          <p:cNvSpPr>
            <a:spLocks noGrp="1"/>
          </p:cNvSpPr>
          <p:nvPr>
            <p:ph idx="13"/>
          </p:nvPr>
        </p:nvSpPr>
        <p:spPr>
          <a:xfrm>
            <a:off x="908566" y="1376038"/>
            <a:ext cx="2651379" cy="4802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hu-HU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CC48E-D814-48DA-8A09-A7D1424FAC06}" type="datetimeFigureOut">
              <a:rPr lang="hu-HU"/>
              <a:pPr>
                <a:defRPr/>
              </a:pPr>
              <a:t>2013.11.21.</a:t>
            </a:fld>
            <a:endParaRPr lang="hu-H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ső old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281107"/>
            <a:ext cx="7772400" cy="504819"/>
          </a:xfrm>
        </p:spPr>
        <p:txBody>
          <a:bodyPr anchor="t">
            <a:normAutofit/>
          </a:bodyPr>
          <a:lstStyle>
            <a:lvl1pPr algn="ctr">
              <a:defRPr sz="1800" b="0"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hu-HU" dirty="0"/>
          </a:p>
        </p:txBody>
      </p:sp>
      <p:sp>
        <p:nvSpPr>
          <p:cNvPr id="8" name="Content Placeholder 4"/>
          <p:cNvSpPr>
            <a:spLocks noGrp="1"/>
          </p:cNvSpPr>
          <p:nvPr>
            <p:ph idx="13"/>
          </p:nvPr>
        </p:nvSpPr>
        <p:spPr bwMode="auto">
          <a:xfrm>
            <a:off x="785786" y="4786322"/>
            <a:ext cx="7572428" cy="1500198"/>
          </a:xfrm>
          <a:noFill/>
          <a:ln>
            <a:miter lim="800000"/>
            <a:headEnd/>
            <a:tailEnd/>
          </a:ln>
        </p:spPr>
        <p:txBody>
          <a:bodyPr>
            <a:normAutofit/>
          </a:bodyPr>
          <a:lstStyle>
            <a:lvl1pPr>
              <a:buNone/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endParaRPr lang="hu-HU" dirty="0" smtClean="0"/>
          </a:p>
        </p:txBody>
      </p:sp>
      <p:sp>
        <p:nvSpPr>
          <p:cNvPr id="9" name="Tartalom helye 2"/>
          <p:cNvSpPr>
            <a:spLocks noGrp="1"/>
          </p:cNvSpPr>
          <p:nvPr>
            <p:ph idx="14"/>
          </p:nvPr>
        </p:nvSpPr>
        <p:spPr>
          <a:xfrm>
            <a:off x="908566" y="1928803"/>
            <a:ext cx="3601290" cy="269646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hu-HU" dirty="0"/>
          </a:p>
        </p:txBody>
      </p:sp>
      <p:sp>
        <p:nvSpPr>
          <p:cNvPr id="12" name="Tartalom helye 2"/>
          <p:cNvSpPr>
            <a:spLocks noGrp="1"/>
          </p:cNvSpPr>
          <p:nvPr>
            <p:ph idx="15"/>
          </p:nvPr>
        </p:nvSpPr>
        <p:spPr>
          <a:xfrm>
            <a:off x="4643438" y="1928803"/>
            <a:ext cx="3601290" cy="269646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hu-HU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14BA1-FD6D-4D7F-ADB4-475871E1E8ED}" type="datetimeFigureOut">
              <a:rPr lang="hu-HU"/>
              <a:pPr>
                <a:defRPr/>
              </a:pPr>
              <a:t>2013.11.21.</a:t>
            </a:fld>
            <a:endParaRPr lang="hu-H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6740525" y="64214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A69765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94431F7-5C8E-43A9-BFC4-8862886C9DB9}" type="slidenum">
              <a:rPr lang="hu-HU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hu-HU" dirty="0" smtClean="0"/>
          </a:p>
        </p:txBody>
      </p:sp>
      <p:pic>
        <p:nvPicPr>
          <p:cNvPr id="5" name="Kép 6"/>
          <p:cNvPicPr>
            <a:picLocks noChangeAspect="1" noChangeArrowheads="1"/>
          </p:cNvPicPr>
          <p:nvPr userDrawn="1"/>
        </p:nvPicPr>
        <p:blipFill>
          <a:blip r:embed="rId2">
            <a:lum bright="52000" contrast="-48000"/>
          </a:blip>
          <a:srcRect/>
          <a:stretch>
            <a:fillRect/>
          </a:stretch>
        </p:blipFill>
        <p:spPr bwMode="auto">
          <a:xfrm>
            <a:off x="-4763" y="0"/>
            <a:ext cx="9148763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179388" y="260350"/>
            <a:ext cx="352901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E4445A2-E7AA-46C0-A98E-5C8DE8EFB9F3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EFDE-C7A8-49E5-BBED-D76BF9361ADA}" type="datetimeFigureOut">
              <a:rPr lang="hu-HU"/>
              <a:pPr>
                <a:defRPr/>
              </a:pPr>
              <a:t>2013.11.21.</a:t>
            </a:fld>
            <a:endParaRPr lang="hu-H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lső old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1910" y="1285860"/>
            <a:ext cx="3471858" cy="857256"/>
          </a:xfrm>
        </p:spPr>
        <p:txBody>
          <a:bodyPr anchor="t">
            <a:normAutofit/>
          </a:bodyPr>
          <a:lstStyle>
            <a:lvl1pPr algn="l">
              <a:defRPr sz="1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8" name="Content Placeholder 4"/>
          <p:cNvSpPr>
            <a:spLocks noGrp="1"/>
          </p:cNvSpPr>
          <p:nvPr>
            <p:ph idx="14"/>
          </p:nvPr>
        </p:nvSpPr>
        <p:spPr bwMode="auto">
          <a:xfrm>
            <a:off x="3663561" y="2214554"/>
            <a:ext cx="4714908" cy="4000528"/>
          </a:xfrm>
          <a:noFill/>
          <a:ln>
            <a:miter lim="800000"/>
            <a:headEnd/>
            <a:tailEnd/>
          </a:ln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endParaRPr lang="hu-HU" dirty="0" smtClean="0"/>
          </a:p>
        </p:txBody>
      </p:sp>
      <p:sp>
        <p:nvSpPr>
          <p:cNvPr id="10" name="Tartalom helye 2"/>
          <p:cNvSpPr>
            <a:spLocks noGrp="1"/>
          </p:cNvSpPr>
          <p:nvPr>
            <p:ph idx="13"/>
          </p:nvPr>
        </p:nvSpPr>
        <p:spPr>
          <a:xfrm>
            <a:off x="908566" y="1376038"/>
            <a:ext cx="2651379" cy="48028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hu-HU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3D8BA-1BFE-4D02-96B4-838E50FA8C3B}" type="datetimeFigureOut">
              <a:rPr lang="hu-HU"/>
              <a:pPr>
                <a:defRPr/>
              </a:pPr>
              <a:t>2013.11.21.</a:t>
            </a:fld>
            <a:endParaRPr lang="hu-H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hu-H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8313" y="27082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164B9D-1A2D-45EA-A10C-BF286BAC842D}" type="datetimeFigureOut">
              <a:rPr lang="hu-HU"/>
              <a:pPr>
                <a:defRPr/>
              </a:pPr>
              <a:t>2013.11.21.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4650" y="61436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A8F348-1455-449D-9138-B91AF2044D1C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9080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hu-HU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F91127-4631-438D-8085-9B75491C9E1A}" type="datetimeFigureOut">
              <a:rPr lang="hu-HU"/>
              <a:pPr>
                <a:defRPr/>
              </a:pPr>
              <a:t>2013.11.21.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740525" y="64214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A69765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E3D4CAE-F9B7-4C5C-8D63-3DE4FEE9CFE2}" type="slidenum">
              <a:rPr lang="hu-HU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hu-HU" dirty="0" smtClean="0"/>
          </a:p>
        </p:txBody>
      </p:sp>
      <p:pic>
        <p:nvPicPr>
          <p:cNvPr id="3079" name="Kép 6"/>
          <p:cNvPicPr>
            <a:picLocks noChangeAspect="1" noChangeArrowheads="1"/>
          </p:cNvPicPr>
          <p:nvPr userDrawn="1"/>
        </p:nvPicPr>
        <p:blipFill>
          <a:blip r:embed="rId7">
            <a:lum bright="52000" contrast="-48000"/>
          </a:blip>
          <a:srcRect/>
          <a:stretch>
            <a:fillRect/>
          </a:stretch>
        </p:blipFill>
        <p:spPr bwMode="auto">
          <a:xfrm>
            <a:off x="0" y="0"/>
            <a:ext cx="9148763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7235825" y="0"/>
            <a:ext cx="360363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179388" y="260350"/>
            <a:ext cx="352901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3" r:id="rId2"/>
    <p:sldLayoutId id="2147483752" r:id="rId3"/>
    <p:sldLayoutId id="2147483757" r:id="rId4"/>
    <p:sldLayoutId id="2147483751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9219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E7568E-C988-4BB7-A163-956FEBD3BD31}" type="datetimeFigureOut">
              <a:rPr lang="hu-HU"/>
              <a:pPr>
                <a:defRPr/>
              </a:pPr>
              <a:t>2013.11.21.</a:t>
            </a:fld>
            <a:endParaRPr lang="hu-H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0" descr="C:\Users\Akos\Desktop\nd0s55.jpg"/>
          <p:cNvPicPr>
            <a:picLocks noChangeAspect="1" noChangeArrowheads="1"/>
          </p:cNvPicPr>
          <p:nvPr/>
        </p:nvPicPr>
        <p:blipFill>
          <a:blip r:embed="rId2">
            <a:lum bright="34000" contrast="-32000"/>
          </a:blip>
          <a:srcRect b="21124"/>
          <a:stretch>
            <a:fillRect/>
          </a:stretch>
        </p:blipFill>
        <p:spPr bwMode="auto">
          <a:xfrm>
            <a:off x="0" y="942975"/>
            <a:ext cx="9144000" cy="59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0" y="1268413"/>
            <a:ext cx="9144000" cy="792162"/>
          </a:xfrm>
        </p:spPr>
        <p:txBody>
          <a:bodyPr/>
          <a:lstStyle/>
          <a:p>
            <a:pPr eaLnBrk="1" hangingPunct="1">
              <a:defRPr/>
            </a:pPr>
            <a:r>
              <a:rPr lang="hu-HU" sz="34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Térségek és városok a gazdasági növekedésért?</a:t>
            </a:r>
            <a:r>
              <a:rPr lang="hu-HU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br>
              <a:rPr lang="hu-HU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hu-HU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területi tervezés aktuális feladatai és kihívásai</a:t>
            </a:r>
            <a:r>
              <a:rPr lang="hu-HU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hu-HU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hu-HU" sz="2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hu-HU" sz="2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hu-HU" sz="2200" b="1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2290" name="Subtitle 2"/>
          <p:cNvSpPr txBox="1">
            <a:spLocks/>
          </p:cNvSpPr>
          <p:nvPr/>
        </p:nvSpPr>
        <p:spPr bwMode="auto">
          <a:xfrm>
            <a:off x="1763713" y="5949950"/>
            <a:ext cx="60499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1500" b="1">
                <a:effectLst>
                  <a:outerShdw blurRad="38100" dist="38100" dir="2700000" algn="tl">
                    <a:srgbClr val="C0C0C0"/>
                  </a:outerShdw>
                </a:effectLst>
              </a:rPr>
              <a:t>Magyar Regionális Tudományi Társaság XI. Vándorgyűlése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1500" b="1"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1500" b="1">
                <a:effectLst>
                  <a:outerShdw blurRad="38100" dist="38100" dir="2700000" algn="tl">
                    <a:srgbClr val="C0C0C0"/>
                  </a:outerShdw>
                </a:effectLst>
              </a:rPr>
              <a:t>Kaposvár, 2013. November 21-22.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979613" y="2205038"/>
            <a:ext cx="4608512" cy="792162"/>
          </a:xfrm>
        </p:spPr>
        <p:txBody>
          <a:bodyPr/>
          <a:lstStyle/>
          <a:p>
            <a:pPr>
              <a:defRPr/>
            </a:pPr>
            <a:r>
              <a:rPr lang="hu-HU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Salamin Géza</a:t>
            </a:r>
          </a:p>
          <a:p>
            <a:pPr>
              <a:defRPr/>
            </a:pPr>
            <a:endParaRPr lang="hu-HU" sz="2400" smtClean="0"/>
          </a:p>
          <a:p>
            <a:pPr eaLnBrk="1" hangingPunct="1">
              <a:defRPr/>
            </a:pPr>
            <a:endParaRPr lang="hu-HU" sz="2000" smtClean="0"/>
          </a:p>
        </p:txBody>
      </p:sp>
      <p:sp>
        <p:nvSpPr>
          <p:cNvPr id="12294" name="Text Box 36"/>
          <p:cNvSpPr txBox="1">
            <a:spLocks noChangeArrowheads="1"/>
          </p:cNvSpPr>
          <p:nvPr/>
        </p:nvSpPr>
        <p:spPr bwMode="auto">
          <a:xfrm>
            <a:off x="2700338" y="2924175"/>
            <a:ext cx="331311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alelnök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hu-H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Magyar Urbanisztikai Társaság</a:t>
            </a:r>
          </a:p>
        </p:txBody>
      </p:sp>
      <p:pic>
        <p:nvPicPr>
          <p:cNvPr id="2" name="Picture 38" descr="ow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3644900"/>
            <a:ext cx="5175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2484438" y="4724400"/>
            <a:ext cx="331311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hu-HU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főosztályvezető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hu-H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Magyar Nemzeti Bank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23850" y="1844675"/>
            <a:ext cx="8280400" cy="504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hu-HU" sz="1400" b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1. </a:t>
            </a:r>
            <a:r>
              <a:rPr lang="hu-HU" sz="1400" b="1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A gazdasági szereplők versenyképességének javítása és nemzetközi szerepvállalásuk fokozása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23850" y="2492375"/>
            <a:ext cx="8280400" cy="4333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hu-HU" sz="1400" b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2. </a:t>
            </a:r>
            <a:r>
              <a:rPr lang="hu-HU" sz="1400" b="1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A foglalkoztatás növelése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23850" y="3068638"/>
            <a:ext cx="8280400" cy="504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hu-HU" sz="1400" b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3. </a:t>
            </a:r>
            <a:r>
              <a:rPr lang="hu-HU" sz="1400" b="1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Az energia- és erőforrás hatékonyság növelése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23850" y="3789363"/>
            <a:ext cx="8280400" cy="5032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hu-HU" sz="1400" b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4. </a:t>
            </a:r>
            <a:r>
              <a:rPr lang="hu-HU" sz="1400" b="1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Társadalmi felzárkózási és népesedési kihívások kezelése és Jó Állam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323850" y="4437063"/>
            <a:ext cx="8280400" cy="504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hu-HU" sz="1400" b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5. </a:t>
            </a:r>
            <a:r>
              <a:rPr lang="hu-HU" sz="1400" b="1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A gazdasági növekedést segítő helyi és térségi fejlesztések megvalósítása</a:t>
            </a:r>
          </a:p>
        </p:txBody>
      </p:sp>
      <p:sp>
        <p:nvSpPr>
          <p:cNvPr id="2060" name="Szövegdoboz 11"/>
          <p:cNvSpPr txBox="1">
            <a:spLocks noChangeArrowheads="1"/>
          </p:cNvSpPr>
          <p:nvPr/>
        </p:nvSpPr>
        <p:spPr bwMode="auto">
          <a:xfrm>
            <a:off x="1619250" y="1196975"/>
            <a:ext cx="59769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5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  <a:sym typeface="Wingdings" pitchFamily="2" charset="2"/>
              </a:rPr>
              <a:t>Nemzeti Fejlesztési Prioritások</a:t>
            </a:r>
          </a:p>
        </p:txBody>
      </p:sp>
      <p:sp>
        <p:nvSpPr>
          <p:cNvPr id="15" name="Téglalap 14"/>
          <p:cNvSpPr/>
          <p:nvPr/>
        </p:nvSpPr>
        <p:spPr>
          <a:xfrm>
            <a:off x="539750" y="5516563"/>
            <a:ext cx="8064500" cy="3667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800" b="1">
                <a:latin typeface="Cambria" pitchFamily="18" charset="0"/>
                <a:cs typeface="Times New Roman" pitchFamily="18" charset="0"/>
              </a:rPr>
              <a:t> A </a:t>
            </a:r>
            <a:r>
              <a:rPr lang="hu-HU" sz="1800" b="1" u="sng">
                <a:latin typeface="Cambria" pitchFamily="18" charset="0"/>
                <a:cs typeface="Times New Roman" pitchFamily="18" charset="0"/>
              </a:rPr>
              <a:t>HELYI-TERÜLETI SZINTNEK</a:t>
            </a:r>
            <a:r>
              <a:rPr lang="hu-HU" sz="1800" b="1">
                <a:latin typeface="Cambria" pitchFamily="18" charset="0"/>
                <a:cs typeface="Times New Roman" pitchFamily="18" charset="0"/>
              </a:rPr>
              <a:t> IS FELADATA VAN!</a:t>
            </a:r>
            <a:endParaRPr lang="hu-H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 t="2835"/>
          <a:stretch>
            <a:fillRect/>
          </a:stretch>
        </p:blipFill>
        <p:spPr>
          <a:xfrm>
            <a:off x="179388" y="1628775"/>
            <a:ext cx="4198937" cy="4679950"/>
          </a:xfrm>
        </p:spPr>
      </p:pic>
      <p:sp>
        <p:nvSpPr>
          <p:cNvPr id="6" name="Téglalap 5"/>
          <p:cNvSpPr/>
          <p:nvPr/>
        </p:nvSpPr>
        <p:spPr>
          <a:xfrm>
            <a:off x="4356100" y="1700213"/>
            <a:ext cx="4572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  <a:sym typeface="Wingdings" pitchFamily="2" charset="2"/>
              </a:rPr>
              <a:t>A városok globális-regionális hálózatokat alkotnak  HÁLÓZATBAN és TÉRBEN kell </a:t>
            </a:r>
          </a:p>
          <a:p>
            <a:pPr>
              <a:defRPr/>
            </a:pP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  <a:sym typeface="Wingdings" pitchFamily="2" charset="2"/>
              </a:rPr>
              <a:t>gondolkodni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52513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hu-HU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A városok, mint a fejlődés motorjai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Cambria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9700" name="Szövegdoboz 6"/>
          <p:cNvSpPr txBox="1">
            <a:spLocks noChangeArrowheads="1"/>
          </p:cNvSpPr>
          <p:nvPr/>
        </p:nvSpPr>
        <p:spPr bwMode="auto">
          <a:xfrm>
            <a:off x="4716463" y="2852738"/>
            <a:ext cx="3959225" cy="2170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u="sng">
                <a:latin typeface="Tw Cen MT Condensed" pitchFamily="34" charset="-18"/>
                <a:sym typeface="Wingdings" pitchFamily="2" charset="2"/>
              </a:rPr>
              <a:t>Városok a településhálózatban: </a:t>
            </a:r>
            <a:endParaRPr lang="hu-HU" sz="1800">
              <a:latin typeface="Tw Cen MT Condensed" pitchFamily="34" charset="-18"/>
              <a:sym typeface="Wingdings" pitchFamily="2" charset="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hu-HU" sz="1800">
                <a:latin typeface="Tw Cen MT Condensed" pitchFamily="34" charset="-18"/>
                <a:sym typeface="Wingdings" pitchFamily="2" charset="2"/>
              </a:rPr>
              <a:t> Magas hozzáadott értékű tevékenységek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hu-HU" sz="1800">
                <a:latin typeface="Tw Cen MT Condensed" pitchFamily="34" charset="-18"/>
                <a:sym typeface="Wingdings" pitchFamily="2" charset="2"/>
              </a:rPr>
              <a:t> Képzett, kreatív munkaerő koncentrációja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hu-HU" sz="1800">
                <a:latin typeface="Tw Cen MT Condensed" pitchFamily="34" charset="-18"/>
                <a:sym typeface="Wingdings" pitchFamily="2" charset="2"/>
              </a:rPr>
              <a:t> Társadalmi, gazdasági és politikai súlypontok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hu-HU" sz="1800">
                <a:latin typeface="Tw Cen MT Condensed" pitchFamily="34" charset="-18"/>
                <a:sym typeface="Wingdings" pitchFamily="2" charset="2"/>
              </a:rPr>
              <a:t> Széles kulturális és egyéb szolgáltatás kínálat</a:t>
            </a:r>
            <a:endParaRPr lang="hu-HU" sz="180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algn="ctr">
              <a:defRPr/>
            </a:pPr>
            <a:r>
              <a:rPr lang="hu-HU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1.</a:t>
            </a:r>
          </a:p>
          <a:p>
            <a:pPr algn="ctr">
              <a:defRPr/>
            </a:pP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A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gazdasági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szereplők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versenyképességének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javítása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 és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nemzetközi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szerepvállalásuk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fokozása</a:t>
            </a:r>
            <a:endParaRPr lang="hu-HU" sz="2800" b="1" dirty="0">
              <a:solidFill>
                <a:schemeClr val="bg2">
                  <a:lumMod val="50000"/>
                </a:schemeClr>
              </a:solidFill>
              <a:latin typeface="Cambria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églalap 4"/>
          <p:cNvSpPr>
            <a:spLocks noChangeArrowheads="1"/>
          </p:cNvSpPr>
          <p:nvPr/>
        </p:nvSpPr>
        <p:spPr bwMode="auto">
          <a:xfrm>
            <a:off x="5795963" y="620713"/>
            <a:ext cx="2947987" cy="265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lvl="1" indent="-342900" eaLnBrk="0" hangingPunct="0">
              <a:lnSpc>
                <a:spcPct val="80000"/>
              </a:lnSpc>
              <a:spcBef>
                <a:spcPct val="20000"/>
              </a:spcBef>
            </a:pPr>
            <a:r>
              <a:rPr lang="hu-HU" sz="1400" b="1">
                <a:latin typeface="Cambria" pitchFamily="18" charset="0"/>
              </a:rPr>
              <a:t>KREATÍV ÉS INNOVATÍV VÁROSOK</a:t>
            </a:r>
          </a:p>
        </p:txBody>
      </p:sp>
      <p:sp>
        <p:nvSpPr>
          <p:cNvPr id="31746" name="Téglalap 5"/>
          <p:cNvSpPr>
            <a:spLocks noChangeArrowheads="1"/>
          </p:cNvSpPr>
          <p:nvPr/>
        </p:nvSpPr>
        <p:spPr bwMode="auto">
          <a:xfrm>
            <a:off x="4268788" y="2060575"/>
            <a:ext cx="48752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076325" lvl="2" indent="-161925">
              <a:buFont typeface="Arial" charset="0"/>
              <a:buChar char="•"/>
            </a:pPr>
            <a:r>
              <a:rPr lang="hu-HU" b="1">
                <a:latin typeface="Cambria" pitchFamily="18" charset="0"/>
              </a:rPr>
              <a:t>Pozitív üzleti környezet </a:t>
            </a:r>
            <a:r>
              <a:rPr lang="hu-HU">
                <a:latin typeface="Cambria" pitchFamily="18" charset="0"/>
              </a:rPr>
              <a:t>kialakítása</a:t>
            </a:r>
          </a:p>
          <a:p>
            <a:pPr marL="1076325" lvl="2" indent="-161925">
              <a:buFont typeface="Arial" charset="0"/>
              <a:buChar char="•"/>
            </a:pPr>
            <a:endParaRPr lang="hu-HU">
              <a:latin typeface="Cambria" pitchFamily="18" charset="0"/>
            </a:endParaRPr>
          </a:p>
          <a:p>
            <a:pPr marL="1076325" lvl="2" indent="-161925">
              <a:buFont typeface="Arial" charset="0"/>
              <a:buChar char="•"/>
            </a:pPr>
            <a:r>
              <a:rPr lang="hu-HU" b="1">
                <a:latin typeface="Cambria" pitchFamily="18" charset="0"/>
              </a:rPr>
              <a:t>Innovatív vállalkozások</a:t>
            </a:r>
            <a:r>
              <a:rPr lang="hu-HU">
                <a:latin typeface="Cambria" pitchFamily="18" charset="0"/>
              </a:rPr>
              <a:t>!</a:t>
            </a:r>
          </a:p>
          <a:p>
            <a:pPr marL="1076325" lvl="2" indent="-161925">
              <a:buFont typeface="Arial" charset="0"/>
              <a:buChar char="•"/>
            </a:pPr>
            <a:endParaRPr lang="hu-HU">
              <a:latin typeface="Cambria" pitchFamily="18" charset="0"/>
            </a:endParaRPr>
          </a:p>
          <a:p>
            <a:pPr marL="1076325" lvl="2" indent="-161925">
              <a:buFont typeface="Arial" charset="0"/>
              <a:buChar char="•"/>
            </a:pPr>
            <a:r>
              <a:rPr lang="hu-HU" b="1">
                <a:latin typeface="Cambria" pitchFamily="18" charset="0"/>
              </a:rPr>
              <a:t>Munkahelyek elérhetőségének </a:t>
            </a:r>
            <a:r>
              <a:rPr lang="hu-HU">
                <a:latin typeface="Cambria" pitchFamily="18" charset="0"/>
              </a:rPr>
              <a:t>javítása</a:t>
            </a:r>
          </a:p>
        </p:txBody>
      </p:sp>
      <p:sp>
        <p:nvSpPr>
          <p:cNvPr id="7" name="Téglalap 6"/>
          <p:cNvSpPr/>
          <p:nvPr/>
        </p:nvSpPr>
        <p:spPr>
          <a:xfrm>
            <a:off x="179388" y="188913"/>
            <a:ext cx="3563937" cy="830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spAutoFit/>
          </a:bodyPr>
          <a:lstStyle/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L E H E T S É G E S</a:t>
            </a:r>
          </a:p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V Á L A S Z!</a:t>
            </a:r>
          </a:p>
        </p:txBody>
      </p:sp>
      <p:pic>
        <p:nvPicPr>
          <p:cNvPr id="31748" name="Picture 2" descr="C:\Users\vajasa\Desktop\Gyógyszeripari innovációs kp_-Debrecen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68413"/>
            <a:ext cx="413702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 descr="C:\Users\vajasa\Desktop\image13236841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3933825"/>
            <a:ext cx="31686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" descr="C:\Users\vajasa\Desktop\innovaci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789363"/>
            <a:ext cx="38576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G:\NGM\ÚJ MAPPARENDSZER\TÉRKÉPEK\MAGYAR\Munkaerő-piaci vonzáskörzetek és a vonzáskörzetben foglalkoztatottak száma.jpg"/>
          <p:cNvPicPr>
            <a:picLocks noChangeAspect="1" noChangeArrowheads="1"/>
          </p:cNvPicPr>
          <p:nvPr/>
        </p:nvPicPr>
        <p:blipFill>
          <a:blip r:embed="rId2"/>
          <a:srcRect l="2090" t="5907" r="1778" b="2567"/>
          <a:stretch>
            <a:fillRect/>
          </a:stretch>
        </p:blipFill>
        <p:spPr bwMode="auto">
          <a:xfrm>
            <a:off x="684213" y="1196975"/>
            <a:ext cx="7704137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Szövegdoboz 2"/>
          <p:cNvSpPr txBox="1">
            <a:spLocks noChangeArrowheads="1"/>
          </p:cNvSpPr>
          <p:nvPr/>
        </p:nvSpPr>
        <p:spPr bwMode="auto">
          <a:xfrm>
            <a:off x="395288" y="1196975"/>
            <a:ext cx="5472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latin typeface="Cambria" pitchFamily="18" charset="0"/>
              </a:rPr>
              <a:t>Munkaerő-piaci vonzáskörzetek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hu-HU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2. </a:t>
            </a:r>
          </a:p>
          <a:p>
            <a:pPr algn="ctr">
              <a:defRPr/>
            </a:pPr>
            <a:r>
              <a:rPr lang="hu-HU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A foglalkoztatás növelése</a:t>
            </a:r>
            <a:endParaRPr lang="hu-HU" sz="2800" b="1" dirty="0">
              <a:solidFill>
                <a:schemeClr val="bg2">
                  <a:lumMod val="50000"/>
                </a:schemeClr>
              </a:solidFill>
              <a:latin typeface="Cambria" pitchFamily="18" charset="0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G:\NGM\MUNKAANYAGOK\NEMZETGAZDASÁGI ATLASZ\JAVÍTOTT TÉRKÉPEK _ ÁBRÁK\rokkantnyugdijas_JAV_ákos.tif"/>
          <p:cNvPicPr>
            <a:picLocks noChangeAspect="1" noChangeArrowheads="1"/>
          </p:cNvPicPr>
          <p:nvPr/>
        </p:nvPicPr>
        <p:blipFill>
          <a:blip r:embed="rId2"/>
          <a:srcRect l="3922" t="6934" b="2939"/>
          <a:stretch>
            <a:fillRect/>
          </a:stretch>
        </p:blipFill>
        <p:spPr bwMode="auto">
          <a:xfrm>
            <a:off x="684213" y="1484313"/>
            <a:ext cx="7416800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Szövegdoboz 6"/>
          <p:cNvSpPr txBox="1">
            <a:spLocks noChangeArrowheads="1"/>
          </p:cNvSpPr>
          <p:nvPr/>
        </p:nvSpPr>
        <p:spPr bwMode="auto">
          <a:xfrm>
            <a:off x="395288" y="1196975"/>
            <a:ext cx="5472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latin typeface="Cambria" pitchFamily="18" charset="0"/>
              </a:rPr>
              <a:t>Rokkantsági nyugdíjban részesülők aránya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23850" y="1341438"/>
            <a:ext cx="81359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9750" lvl="1" indent="-514350"/>
            <a:r>
              <a:rPr lang="hu-HU" sz="3000" b="1">
                <a:solidFill>
                  <a:srgbClr val="948A54"/>
                </a:solidFill>
                <a:latin typeface="Garamond" pitchFamily="18" charset="0"/>
              </a:rPr>
              <a:t>Sport</a:t>
            </a:r>
            <a:r>
              <a:rPr lang="hu-HU" sz="3000" b="1">
                <a:solidFill>
                  <a:srgbClr val="948A54"/>
                </a:solidFill>
              </a:rPr>
              <a:t>-</a:t>
            </a:r>
            <a:r>
              <a:rPr lang="hu-HU" sz="3000" b="1">
                <a:solidFill>
                  <a:srgbClr val="948A54"/>
                </a:solidFill>
                <a:latin typeface="Garamond" pitchFamily="18" charset="0"/>
              </a:rPr>
              <a:t> szabadidős városi és városkörnyéki terek</a:t>
            </a:r>
          </a:p>
        </p:txBody>
      </p:sp>
      <p:pic>
        <p:nvPicPr>
          <p:cNvPr id="34818" name="Picture 9" descr="http://www.fokert.hu/uploads/jatszoterek/msz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1989138"/>
            <a:ext cx="2519362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19" descr="http://plimg.no.publicus.com/storyimage/PL/20110903/ARTIKLER/709039900/AR/0/AR-709039900.jpg&amp;MaxW=630&amp;MaxH=420&amp;Q=100&amp;Border=0"/>
          <p:cNvPicPr>
            <a:picLocks noChangeAspect="1" noChangeArrowheads="1"/>
          </p:cNvPicPr>
          <p:nvPr/>
        </p:nvPicPr>
        <p:blipFill>
          <a:blip r:embed="rId3"/>
          <a:srcRect t="22493"/>
          <a:stretch>
            <a:fillRect/>
          </a:stretch>
        </p:blipFill>
        <p:spPr bwMode="auto">
          <a:xfrm>
            <a:off x="5580063" y="1989138"/>
            <a:ext cx="287972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989138"/>
            <a:ext cx="2449512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6" descr="http://epiteszforum.hu/files/imagelist/797_207jmz_Cap_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3933825"/>
            <a:ext cx="25193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4" descr="http://epiteszforum.hu/files/imagelist/800_dymcg7_Cap_01.jpg"/>
          <p:cNvPicPr>
            <a:picLocks noChangeAspect="1" noChangeArrowheads="1"/>
          </p:cNvPicPr>
          <p:nvPr/>
        </p:nvPicPr>
        <p:blipFill>
          <a:blip r:embed="rId6"/>
          <a:srcRect t="3572" r="6277"/>
          <a:stretch>
            <a:fillRect/>
          </a:stretch>
        </p:blipFill>
        <p:spPr bwMode="auto">
          <a:xfrm>
            <a:off x="323850" y="3933825"/>
            <a:ext cx="25193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2" descr="C:\Users\vajasa\Desktop\ov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063" y="3644900"/>
            <a:ext cx="28797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églalap 15"/>
          <p:cNvSpPr>
            <a:spLocks noChangeArrowheads="1"/>
          </p:cNvSpPr>
          <p:nvPr/>
        </p:nvSpPr>
        <p:spPr bwMode="auto">
          <a:xfrm>
            <a:off x="6588125" y="620713"/>
            <a:ext cx="2190750" cy="265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lvl="1" indent="-342900" eaLnBrk="0" hangingPunct="0">
              <a:lnSpc>
                <a:spcPct val="80000"/>
              </a:lnSpc>
              <a:spcBef>
                <a:spcPct val="20000"/>
              </a:spcBef>
            </a:pPr>
            <a:r>
              <a:rPr lang="hu-HU" sz="1400" b="1">
                <a:latin typeface="Cambria" pitchFamily="18" charset="0"/>
              </a:rPr>
              <a:t>VONZÓ – ÉLHETŐ VÁROS</a:t>
            </a:r>
          </a:p>
        </p:txBody>
      </p:sp>
      <p:sp>
        <p:nvSpPr>
          <p:cNvPr id="17" name="Téglalap 16"/>
          <p:cNvSpPr/>
          <p:nvPr/>
        </p:nvSpPr>
        <p:spPr>
          <a:xfrm>
            <a:off x="179388" y="188913"/>
            <a:ext cx="3563937" cy="830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spAutoFit/>
          </a:bodyPr>
          <a:lstStyle/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L E H E T S É G E S</a:t>
            </a:r>
          </a:p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V Á L A S Z!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2588" y="1146175"/>
            <a:ext cx="8145462" cy="4684713"/>
          </a:xfrm>
        </p:spPr>
        <p:txBody>
          <a:bodyPr/>
          <a:lstStyle/>
          <a:p>
            <a:pPr marL="425450" indent="-425450" eaLnBrk="1" hangingPunct="1"/>
            <a:endParaRPr lang="hu-HU" sz="2300" smtClean="0">
              <a:solidFill>
                <a:srgbClr val="008080"/>
              </a:solidFill>
            </a:endParaRPr>
          </a:p>
          <a:p>
            <a:pPr marL="425450" indent="-425450" eaLnBrk="1" hangingPunct="1"/>
            <a:endParaRPr lang="hu-HU" sz="2300" smtClean="0">
              <a:solidFill>
                <a:srgbClr val="008080"/>
              </a:solidFill>
            </a:endParaRPr>
          </a:p>
        </p:txBody>
      </p:sp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3"/>
          <a:srcRect l="2380" t="5980"/>
          <a:stretch>
            <a:fillRect/>
          </a:stretch>
        </p:blipFill>
        <p:spPr bwMode="auto">
          <a:xfrm>
            <a:off x="395288" y="1196975"/>
            <a:ext cx="2232025" cy="18208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2231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2771775" y="2708275"/>
            <a:ext cx="2879725" cy="1582738"/>
          </a:xfrm>
        </p:spPr>
        <p:txBody>
          <a:bodyPr/>
          <a:lstStyle/>
          <a:p>
            <a:pPr eaLnBrk="1" hangingPunct="1">
              <a:defRPr/>
            </a:pPr>
            <a:r>
              <a:rPr lang="hu-HU" sz="2800" b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Klímaváltozás</a:t>
            </a:r>
            <a:endParaRPr lang="en-GB" sz="2800" b="1" dirty="0" smtClean="0">
              <a:solidFill>
                <a:schemeClr val="bg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5844" name="Picture 27"/>
          <p:cNvPicPr>
            <a:picLocks noChangeAspect="1" noChangeArrowheads="1"/>
          </p:cNvPicPr>
          <p:nvPr/>
        </p:nvPicPr>
        <p:blipFill>
          <a:blip r:embed="rId4"/>
          <a:srcRect b="14490"/>
          <a:stretch>
            <a:fillRect/>
          </a:stretch>
        </p:blipFill>
        <p:spPr bwMode="auto">
          <a:xfrm>
            <a:off x="395288" y="4724400"/>
            <a:ext cx="22320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/>
          <a:srcRect r="4671" b="4349"/>
          <a:stretch>
            <a:fillRect/>
          </a:stretch>
        </p:blipFill>
        <p:spPr bwMode="auto">
          <a:xfrm>
            <a:off x="395288" y="3068638"/>
            <a:ext cx="22320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3" descr="C:\Users\vajasa\Desktop\klimabarat-varosok-kony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063" y="1268413"/>
            <a:ext cx="3408362" cy="489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hu-HU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3. </a:t>
            </a:r>
          </a:p>
          <a:p>
            <a:pPr algn="ctr">
              <a:defRPr/>
            </a:pPr>
            <a:r>
              <a:rPr lang="hu-HU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Energia- és </a:t>
            </a:r>
            <a:r>
              <a:rPr lang="hu-HU" sz="2800" b="1" dirty="0" err="1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erőforráshatékonyság</a:t>
            </a:r>
            <a:endParaRPr lang="hu-HU" sz="2800" b="1" dirty="0">
              <a:solidFill>
                <a:schemeClr val="bg2">
                  <a:lumMod val="50000"/>
                </a:schemeClr>
              </a:solidFill>
              <a:latin typeface="Cambria" pitchFamily="18" charset="0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églalap 3"/>
          <p:cNvSpPr>
            <a:spLocks noChangeArrowheads="1"/>
          </p:cNvSpPr>
          <p:nvPr/>
        </p:nvSpPr>
        <p:spPr bwMode="auto">
          <a:xfrm>
            <a:off x="3924300" y="2060575"/>
            <a:ext cx="4824413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300" b="1">
                <a:latin typeface="Cambria" pitchFamily="18" charset="0"/>
              </a:rPr>
              <a:t>Hatékony és takarékos épületenergetikai megoldások </a:t>
            </a:r>
            <a:r>
              <a:rPr lang="hu-HU" sz="1300">
                <a:latin typeface="Cambria" pitchFamily="18" charset="0"/>
              </a:rPr>
              <a:t>(passzív ház, hőszigetelés, természetes szellőzés, világítás, hűtés)</a:t>
            </a:r>
          </a:p>
          <a:p>
            <a:endParaRPr lang="hu-HU" sz="1300">
              <a:latin typeface="Cambria" pitchFamily="18" charset="0"/>
            </a:endParaRPr>
          </a:p>
          <a:p>
            <a:r>
              <a:rPr lang="hu-HU" sz="1300" b="1">
                <a:latin typeface="Cambria" pitchFamily="18" charset="0"/>
              </a:rPr>
              <a:t>Megújuló energiaforrások </a:t>
            </a:r>
            <a:r>
              <a:rPr lang="hu-HU" sz="1300">
                <a:latin typeface="Cambria" pitchFamily="18" charset="0"/>
              </a:rPr>
              <a:t>alkalmazása az egyéni lakások szintjén is!</a:t>
            </a:r>
          </a:p>
          <a:p>
            <a:endParaRPr lang="hu-HU" sz="1300">
              <a:latin typeface="Cambria" pitchFamily="18" charset="0"/>
            </a:endParaRPr>
          </a:p>
          <a:p>
            <a:r>
              <a:rPr lang="hu-HU" sz="1300" b="1">
                <a:latin typeface="Cambria" pitchFamily="18" charset="0"/>
              </a:rPr>
              <a:t>Víztakarékos épületgépészeti megoldások</a:t>
            </a:r>
            <a:r>
              <a:rPr lang="hu-HU" sz="1300">
                <a:latin typeface="Cambria" pitchFamily="18" charset="0"/>
              </a:rPr>
              <a:t>,</a:t>
            </a:r>
          </a:p>
          <a:p>
            <a:endParaRPr lang="hu-HU" sz="1300">
              <a:latin typeface="Cambria" pitchFamily="18" charset="0"/>
            </a:endParaRPr>
          </a:p>
          <a:p>
            <a:r>
              <a:rPr lang="hu-HU" sz="1300" b="1">
                <a:latin typeface="Cambria" pitchFamily="18" charset="0"/>
              </a:rPr>
              <a:t>Átfogó,</a:t>
            </a:r>
            <a:r>
              <a:rPr lang="hu-HU" sz="1300">
                <a:latin typeface="Cambria" pitchFamily="18" charset="0"/>
              </a:rPr>
              <a:t> az épület teljes életciklusára (építőanyag és épületgépészet) vonatkozó </a:t>
            </a:r>
            <a:r>
              <a:rPr lang="hu-HU" sz="1300" b="1">
                <a:latin typeface="Cambria" pitchFamily="18" charset="0"/>
              </a:rPr>
              <a:t>energia, költség és kibocsátás elemzése, értékelése</a:t>
            </a:r>
          </a:p>
        </p:txBody>
      </p:sp>
      <p:sp>
        <p:nvSpPr>
          <p:cNvPr id="5" name="Cím 1"/>
          <p:cNvSpPr txBox="1">
            <a:spLocks/>
          </p:cNvSpPr>
          <p:nvPr/>
        </p:nvSpPr>
        <p:spPr bwMode="auto">
          <a:xfrm>
            <a:off x="4140200" y="1268413"/>
            <a:ext cx="40671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hu-HU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Klímabarát </a:t>
            </a:r>
          </a:p>
          <a:p>
            <a:pPr algn="ctr" eaLnBrk="0" hangingPunct="0">
              <a:defRPr/>
            </a:pPr>
            <a:r>
              <a:rPr lang="hu-HU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építészeti megoldások</a:t>
            </a:r>
          </a:p>
        </p:txBody>
      </p:sp>
      <p:pic>
        <p:nvPicPr>
          <p:cNvPr id="37891" name="Picture 5" descr="C:\Users\vajasa\Desktop\recup-1755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268413"/>
            <a:ext cx="3455987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7" descr="C:\Users\vajasa\Desktop\energetikai_tanusitvany.jpg"/>
          <p:cNvPicPr>
            <a:picLocks noChangeAspect="1" noChangeArrowheads="1"/>
          </p:cNvPicPr>
          <p:nvPr/>
        </p:nvPicPr>
        <p:blipFill>
          <a:blip r:embed="rId3"/>
          <a:srcRect r="9853"/>
          <a:stretch>
            <a:fillRect/>
          </a:stretch>
        </p:blipFill>
        <p:spPr bwMode="auto">
          <a:xfrm>
            <a:off x="3851275" y="4437063"/>
            <a:ext cx="2632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C:\Users\vajasa\Desktop\DMA Green Roof Photo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436562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églalap 9"/>
          <p:cNvSpPr>
            <a:spLocks noChangeArrowheads="1"/>
          </p:cNvSpPr>
          <p:nvPr/>
        </p:nvSpPr>
        <p:spPr bwMode="auto">
          <a:xfrm>
            <a:off x="5508625" y="620713"/>
            <a:ext cx="3305175" cy="265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lvl="1" indent="-342900" eaLnBrk="0" hangingPunct="0">
              <a:lnSpc>
                <a:spcPct val="80000"/>
              </a:lnSpc>
              <a:spcBef>
                <a:spcPct val="20000"/>
              </a:spcBef>
            </a:pPr>
            <a:r>
              <a:rPr lang="hu-HU" sz="1400" b="1">
                <a:latin typeface="Cambria" pitchFamily="18" charset="0"/>
              </a:rPr>
              <a:t>KLÍMABARÁT, FENNTARTHATÓ VÁROS</a:t>
            </a:r>
          </a:p>
        </p:txBody>
      </p:sp>
      <p:sp>
        <p:nvSpPr>
          <p:cNvPr id="9" name="Téglalap 8"/>
          <p:cNvSpPr/>
          <p:nvPr/>
        </p:nvSpPr>
        <p:spPr>
          <a:xfrm>
            <a:off x="179388" y="188913"/>
            <a:ext cx="3563937" cy="830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spAutoFit/>
          </a:bodyPr>
          <a:lstStyle/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L E H E T S É G E S</a:t>
            </a:r>
          </a:p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V Á L A S Z!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ím 1"/>
          <p:cNvSpPr>
            <a:spLocks noGrp="1"/>
          </p:cNvSpPr>
          <p:nvPr>
            <p:ph type="title" idx="4294967295"/>
          </p:nvPr>
        </p:nvSpPr>
        <p:spPr>
          <a:xfrm>
            <a:off x="4787900" y="1844675"/>
            <a:ext cx="4176713" cy="1368425"/>
          </a:xfrm>
        </p:spPr>
        <p:txBody>
          <a:bodyPr/>
          <a:lstStyle/>
          <a:p>
            <a:pPr algn="l"/>
            <a:r>
              <a:rPr lang="hu-HU" sz="1300" b="1" smtClean="0">
                <a:latin typeface="Cambria" pitchFamily="18" charset="0"/>
              </a:rPr>
              <a:t>Alacsony CO2 közlekedési rendszerek</a:t>
            </a:r>
            <a:r>
              <a:rPr lang="hu-HU" sz="1300" smtClean="0">
                <a:latin typeface="Cambria" pitchFamily="18" charset="0"/>
              </a:rPr>
              <a:t/>
            </a:r>
            <a:br>
              <a:rPr lang="hu-HU" sz="1300" smtClean="0">
                <a:latin typeface="Cambria" pitchFamily="18" charset="0"/>
              </a:rPr>
            </a:br>
            <a:r>
              <a:rPr lang="hu-HU" sz="1300" smtClean="0">
                <a:latin typeface="Cambria" pitchFamily="18" charset="0"/>
              </a:rPr>
              <a:t>– </a:t>
            </a:r>
            <a:r>
              <a:rPr lang="hu-HU" sz="1300" i="1" smtClean="0">
                <a:latin typeface="Cambria" pitchFamily="18" charset="0"/>
              </a:rPr>
              <a:t>intermodalitás</a:t>
            </a:r>
            <a:r>
              <a:rPr lang="hu-HU" sz="1300" smtClean="0">
                <a:latin typeface="Cambria" pitchFamily="18" charset="0"/>
              </a:rPr>
              <a:t>,</a:t>
            </a:r>
            <a:br>
              <a:rPr lang="hu-HU" sz="1300" smtClean="0">
                <a:latin typeface="Cambria" pitchFamily="18" charset="0"/>
              </a:rPr>
            </a:br>
            <a:r>
              <a:rPr lang="hu-HU" sz="1300" smtClean="0">
                <a:latin typeface="Cambria" pitchFamily="18" charset="0"/>
              </a:rPr>
              <a:t>– </a:t>
            </a:r>
            <a:r>
              <a:rPr lang="hu-HU" sz="1300" i="1" smtClean="0">
                <a:latin typeface="Cambria" pitchFamily="18" charset="0"/>
              </a:rPr>
              <a:t>vonzó közösségi közlekedés</a:t>
            </a:r>
            <a:r>
              <a:rPr lang="hu-HU" sz="1300" smtClean="0">
                <a:latin typeface="Cambria" pitchFamily="18" charset="0"/>
              </a:rPr>
              <a:t/>
            </a:r>
            <a:br>
              <a:rPr lang="hu-HU" sz="1300" smtClean="0">
                <a:latin typeface="Cambria" pitchFamily="18" charset="0"/>
              </a:rPr>
            </a:br>
            <a:r>
              <a:rPr lang="hu-HU" sz="1300" smtClean="0">
                <a:latin typeface="Cambria" pitchFamily="18" charset="0"/>
              </a:rPr>
              <a:t>– </a:t>
            </a:r>
            <a:r>
              <a:rPr lang="hu-HU" sz="1300" i="1" smtClean="0">
                <a:latin typeface="Cambria" pitchFamily="18" charset="0"/>
              </a:rPr>
              <a:t>gyalogos</a:t>
            </a:r>
            <a:r>
              <a:rPr lang="hu-HU" sz="1300" smtClean="0">
                <a:latin typeface="Cambria" pitchFamily="18" charset="0"/>
              </a:rPr>
              <a:t> és </a:t>
            </a:r>
            <a:r>
              <a:rPr lang="hu-HU" sz="1300" i="1" smtClean="0">
                <a:latin typeface="Cambria" pitchFamily="18" charset="0"/>
              </a:rPr>
              <a:t>kerékpáros közlekedés </a:t>
            </a:r>
            <a:br>
              <a:rPr lang="hu-HU" sz="1300" i="1" smtClean="0">
                <a:latin typeface="Cambria" pitchFamily="18" charset="0"/>
              </a:rPr>
            </a:br>
            <a:r>
              <a:rPr lang="hu-HU" sz="1300" smtClean="0">
                <a:latin typeface="Cambria" pitchFamily="18" charset="0"/>
              </a:rPr>
              <a:t/>
            </a:r>
            <a:br>
              <a:rPr lang="hu-HU" sz="1300" smtClean="0">
                <a:latin typeface="Cambria" pitchFamily="18" charset="0"/>
              </a:rPr>
            </a:br>
            <a:r>
              <a:rPr lang="hu-HU" sz="1300" b="1" smtClean="0">
                <a:latin typeface="Cambria" pitchFamily="18" charset="0"/>
              </a:rPr>
              <a:t>Kis kibocsátású technológiák</a:t>
            </a:r>
            <a:r>
              <a:rPr lang="hu-HU" sz="1300" smtClean="0">
                <a:latin typeface="Cambria" pitchFamily="18" charset="0"/>
              </a:rPr>
              <a:t> </a:t>
            </a:r>
            <a:br>
              <a:rPr lang="hu-HU" sz="1300" smtClean="0">
                <a:latin typeface="Cambria" pitchFamily="18" charset="0"/>
              </a:rPr>
            </a:br>
            <a:r>
              <a:rPr lang="hu-HU" sz="1300" smtClean="0">
                <a:latin typeface="Cambria" pitchFamily="18" charset="0"/>
              </a:rPr>
              <a:t>(hibrid és elektromos járművek)</a:t>
            </a:r>
            <a:br>
              <a:rPr lang="hu-HU" sz="1300" smtClean="0">
                <a:latin typeface="Cambria" pitchFamily="18" charset="0"/>
              </a:rPr>
            </a:br>
            <a:endParaRPr lang="hu-HU" sz="1300" smtClean="0">
              <a:latin typeface="Cambria" pitchFamily="18" charset="0"/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 bwMode="auto">
          <a:xfrm>
            <a:off x="4427538" y="1196975"/>
            <a:ext cx="43926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hu-HU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Klímabarát közlekedés</a:t>
            </a:r>
          </a:p>
        </p:txBody>
      </p:sp>
      <p:pic>
        <p:nvPicPr>
          <p:cNvPr id="38915" name="Picture 4" descr="C:\Users\vajasa\Desktop\701tram.jpg"/>
          <p:cNvPicPr>
            <a:picLocks noChangeAspect="1" noChangeArrowheads="1"/>
          </p:cNvPicPr>
          <p:nvPr/>
        </p:nvPicPr>
        <p:blipFill>
          <a:blip r:embed="rId2"/>
          <a:srcRect l="5110" b="10255"/>
          <a:stretch>
            <a:fillRect/>
          </a:stretch>
        </p:blipFill>
        <p:spPr bwMode="auto">
          <a:xfrm>
            <a:off x="323850" y="1196975"/>
            <a:ext cx="401161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C:\Users\vajasa\Desktop\379afe638bgbikes82.jpg"/>
          <p:cNvPicPr>
            <a:picLocks noChangeAspect="1" noChangeArrowheads="1"/>
          </p:cNvPicPr>
          <p:nvPr/>
        </p:nvPicPr>
        <p:blipFill>
          <a:blip r:embed="rId3"/>
          <a:srcRect b="12195"/>
          <a:stretch>
            <a:fillRect/>
          </a:stretch>
        </p:blipFill>
        <p:spPr bwMode="auto">
          <a:xfrm>
            <a:off x="323850" y="3933825"/>
            <a:ext cx="403225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7" descr="C:\Users\vajasa\Desktop\elmű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357563"/>
            <a:ext cx="3887788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églalap 9"/>
          <p:cNvSpPr>
            <a:spLocks noChangeArrowheads="1"/>
          </p:cNvSpPr>
          <p:nvPr/>
        </p:nvSpPr>
        <p:spPr bwMode="auto">
          <a:xfrm>
            <a:off x="5508625" y="620713"/>
            <a:ext cx="3305175" cy="265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lvl="1" indent="-342900" eaLnBrk="0" hangingPunct="0">
              <a:lnSpc>
                <a:spcPct val="80000"/>
              </a:lnSpc>
              <a:spcBef>
                <a:spcPct val="20000"/>
              </a:spcBef>
            </a:pPr>
            <a:r>
              <a:rPr lang="hu-HU" sz="1400" b="1">
                <a:latin typeface="Cambria" pitchFamily="18" charset="0"/>
              </a:rPr>
              <a:t>KLÍMABARÁT, FENNTARTHATÓ VÁROS</a:t>
            </a:r>
          </a:p>
        </p:txBody>
      </p:sp>
      <p:sp>
        <p:nvSpPr>
          <p:cNvPr id="9" name="Téglalap 8"/>
          <p:cNvSpPr/>
          <p:nvPr/>
        </p:nvSpPr>
        <p:spPr>
          <a:xfrm>
            <a:off x="179388" y="188913"/>
            <a:ext cx="3563937" cy="830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spAutoFit/>
          </a:bodyPr>
          <a:lstStyle/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L E H E T S É G E S</a:t>
            </a:r>
          </a:p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V Á L A S Z!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067175" y="1125538"/>
            <a:ext cx="4176713" cy="1143000"/>
          </a:xfrm>
        </p:spPr>
        <p:txBody>
          <a:bodyPr/>
          <a:lstStyle/>
          <a:p>
            <a:pPr>
              <a:defRPr/>
            </a:pPr>
            <a:r>
              <a:rPr lang="hu-HU" sz="2800" b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Klímabarát energetika</a:t>
            </a:r>
          </a:p>
        </p:txBody>
      </p:sp>
      <p:sp>
        <p:nvSpPr>
          <p:cNvPr id="39938" name="Téglalap 3"/>
          <p:cNvSpPr>
            <a:spLocks noChangeArrowheads="1"/>
          </p:cNvSpPr>
          <p:nvPr/>
        </p:nvSpPr>
        <p:spPr bwMode="auto">
          <a:xfrm>
            <a:off x="3492500" y="2133600"/>
            <a:ext cx="5976938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2300" lvl="1" indent="-165100">
              <a:lnSpc>
                <a:spcPct val="150000"/>
              </a:lnSpc>
            </a:pPr>
            <a:r>
              <a:rPr lang="hu-HU" sz="1300" b="1">
                <a:latin typeface="Cambria" pitchFamily="18" charset="0"/>
              </a:rPr>
              <a:t>Megújuló energiaforrások</a:t>
            </a:r>
            <a:endParaRPr lang="hu-HU" sz="1300">
              <a:latin typeface="Cambria" pitchFamily="18" charset="0"/>
            </a:endParaRPr>
          </a:p>
          <a:p>
            <a:pPr marL="622300" lvl="1" indent="-165100">
              <a:lnSpc>
                <a:spcPct val="150000"/>
              </a:lnSpc>
            </a:pPr>
            <a:r>
              <a:rPr lang="hu-HU" sz="1300" b="1">
                <a:latin typeface="Cambria" pitchFamily="18" charset="0"/>
              </a:rPr>
              <a:t>Üvegházhatású gázok kibocsátásának csökkentése</a:t>
            </a:r>
            <a:endParaRPr lang="hu-HU" sz="1300">
              <a:latin typeface="Cambria" pitchFamily="18" charset="0"/>
            </a:endParaRPr>
          </a:p>
          <a:p>
            <a:pPr marL="622300" lvl="1" indent="-165100">
              <a:lnSpc>
                <a:spcPct val="150000"/>
              </a:lnSpc>
            </a:pPr>
            <a:r>
              <a:rPr lang="hu-HU" sz="1300">
                <a:latin typeface="Cambria" pitchFamily="18" charset="0"/>
              </a:rPr>
              <a:t>Az </a:t>
            </a:r>
            <a:r>
              <a:rPr lang="hu-HU" sz="1300" b="1">
                <a:latin typeface="Cambria" pitchFamily="18" charset="0"/>
              </a:rPr>
              <a:t>energiahatékonyság és az energiatakarékosság </a:t>
            </a:r>
            <a:r>
              <a:rPr lang="hu-HU" sz="1300">
                <a:latin typeface="Cambria" pitchFamily="18" charset="0"/>
              </a:rPr>
              <a:t>növelése,</a:t>
            </a:r>
          </a:p>
          <a:p>
            <a:pPr marL="622300" lvl="1" indent="-165100">
              <a:lnSpc>
                <a:spcPct val="150000"/>
              </a:lnSpc>
            </a:pPr>
            <a:r>
              <a:rPr lang="hu-HU" sz="1300" b="1">
                <a:latin typeface="Cambria" pitchFamily="18" charset="0"/>
              </a:rPr>
              <a:t>Autonóm települési energetikai rendszer</a:t>
            </a:r>
            <a:endParaRPr lang="hu-HU" sz="1300">
              <a:latin typeface="Cambria" pitchFamily="18" charset="0"/>
            </a:endParaRPr>
          </a:p>
          <a:p>
            <a:pPr marL="622300" lvl="1" indent="-165100">
              <a:lnSpc>
                <a:spcPct val="150000"/>
              </a:lnSpc>
            </a:pPr>
            <a:r>
              <a:rPr lang="hu-HU" sz="1300" b="1">
                <a:latin typeface="Cambria" pitchFamily="18" charset="0"/>
              </a:rPr>
              <a:t>Passzív energiahasznosítás </a:t>
            </a:r>
            <a:r>
              <a:rPr lang="hu-HU" sz="1300">
                <a:latin typeface="Cambria" pitchFamily="18" charset="0"/>
              </a:rPr>
              <a:t>és – megtakarítás ösztönzése,</a:t>
            </a:r>
          </a:p>
          <a:p>
            <a:pPr marL="622300" lvl="1" indent="-165100">
              <a:lnSpc>
                <a:spcPct val="150000"/>
              </a:lnSpc>
            </a:pPr>
            <a:r>
              <a:rPr lang="hu-HU" sz="1300" b="1">
                <a:latin typeface="Cambria" pitchFamily="18" charset="0"/>
              </a:rPr>
              <a:t>Intelligens elektromos hálózat </a:t>
            </a:r>
            <a:r>
              <a:rPr lang="hu-HU" sz="1300">
                <a:latin typeface="Cambria" pitchFamily="18" charset="0"/>
              </a:rPr>
              <a:t>kialakítása.</a:t>
            </a:r>
          </a:p>
        </p:txBody>
      </p:sp>
      <p:pic>
        <p:nvPicPr>
          <p:cNvPr id="39939" name="Picture 4" descr="C:\Users\vajasa\Desktop\passzivha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213100"/>
            <a:ext cx="33782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C:\Users\vajasa\Desktop\napkollekt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96975"/>
            <a:ext cx="338455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églalap 8"/>
          <p:cNvSpPr>
            <a:spLocks noChangeArrowheads="1"/>
          </p:cNvSpPr>
          <p:nvPr/>
        </p:nvSpPr>
        <p:spPr bwMode="auto">
          <a:xfrm>
            <a:off x="5508625" y="620713"/>
            <a:ext cx="3305175" cy="265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lvl="1" indent="-342900" eaLnBrk="0" hangingPunct="0">
              <a:lnSpc>
                <a:spcPct val="80000"/>
              </a:lnSpc>
              <a:spcBef>
                <a:spcPct val="20000"/>
              </a:spcBef>
            </a:pPr>
            <a:r>
              <a:rPr lang="hu-HU" sz="1400" b="1">
                <a:latin typeface="Cambria" pitchFamily="18" charset="0"/>
              </a:rPr>
              <a:t>KLÍMABARÁT, FENNTARTHATÓ VÁROS</a:t>
            </a:r>
          </a:p>
        </p:txBody>
      </p:sp>
      <p:sp>
        <p:nvSpPr>
          <p:cNvPr id="8" name="Téglalap 7"/>
          <p:cNvSpPr/>
          <p:nvPr/>
        </p:nvSpPr>
        <p:spPr>
          <a:xfrm>
            <a:off x="179388" y="188913"/>
            <a:ext cx="3563937" cy="830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spAutoFit/>
          </a:bodyPr>
          <a:lstStyle/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L E H E T S É G E S</a:t>
            </a:r>
          </a:p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V Á L A S Z!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 txBox="1">
            <a:spLocks noChangeArrowheads="1"/>
          </p:cNvSpPr>
          <p:nvPr/>
        </p:nvSpPr>
        <p:spPr bwMode="auto">
          <a:xfrm>
            <a:off x="1624013" y="1350963"/>
            <a:ext cx="5929312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0850" indent="-450850" algn="ctr">
              <a:spcBef>
                <a:spcPct val="20000"/>
              </a:spcBef>
            </a:pPr>
            <a:r>
              <a:rPr lang="hu-HU" sz="2800" b="1">
                <a:solidFill>
                  <a:srgbClr val="948A54"/>
                </a:solidFill>
                <a:cs typeface="Times New Roman" pitchFamily="18" charset="0"/>
              </a:rPr>
              <a:t>Helyi szint új szerepben</a:t>
            </a:r>
            <a:r>
              <a:rPr lang="hu-HU" sz="2800" b="1">
                <a:solidFill>
                  <a:srgbClr val="948A54"/>
                </a:solidFill>
                <a:latin typeface="Garamond" pitchFamily="18" charset="0"/>
                <a:cs typeface="Times New Roman" pitchFamily="18" charset="0"/>
              </a:rPr>
              <a:t> 2004-2013</a:t>
            </a:r>
            <a:r>
              <a:rPr lang="hu-HU" sz="2800" b="1">
                <a:solidFill>
                  <a:srgbClr val="948A54"/>
                </a:solidFill>
                <a:cs typeface="Times New Roman" pitchFamily="18" charset="0"/>
              </a:rPr>
              <a:t>: Lehetőség és kihívás</a:t>
            </a:r>
            <a:endParaRPr lang="hu-HU" sz="2800">
              <a:solidFill>
                <a:srgbClr val="948A54"/>
              </a:solidFill>
              <a:cs typeface="Times New Roman" pitchFamily="18" charset="0"/>
            </a:endParaRPr>
          </a:p>
          <a:p>
            <a:pPr marL="450850" indent="-450850" algn="ctr">
              <a:spcBef>
                <a:spcPct val="20000"/>
              </a:spcBef>
              <a:buFontTx/>
              <a:buAutoNum type="arabicParenR"/>
            </a:pPr>
            <a:endParaRPr lang="hu-HU" sz="280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Szövegdoboz 9"/>
          <p:cNvSpPr txBox="1">
            <a:spLocks noChangeArrowheads="1"/>
          </p:cNvSpPr>
          <p:nvPr/>
        </p:nvSpPr>
        <p:spPr bwMode="auto">
          <a:xfrm>
            <a:off x="684213" y="2565400"/>
            <a:ext cx="755967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spcAft>
                <a:spcPts val="600"/>
              </a:spcAft>
              <a:buSzPct val="130000"/>
              <a:buFont typeface="Wingdings" pitchFamily="2" charset="2"/>
              <a:buChar char="§"/>
            </a:pPr>
            <a:endParaRPr lang="hu-HU" sz="1800">
              <a:latin typeface="Garamond" pitchFamily="18" charset="0"/>
            </a:endParaRPr>
          </a:p>
          <a:p>
            <a:pPr marL="361950" indent="-361950">
              <a:spcAft>
                <a:spcPts val="600"/>
              </a:spcAft>
              <a:buSzPct val="130000"/>
              <a:buFont typeface="Arial" charset="0"/>
              <a:buChar char="•"/>
            </a:pPr>
            <a:r>
              <a:rPr lang="hu-HU" sz="2400" b="1"/>
              <a:t>Területfejlesztés új fókusza</a:t>
            </a:r>
          </a:p>
          <a:p>
            <a:pPr marL="361950" indent="-361950">
              <a:spcAft>
                <a:spcPts val="600"/>
              </a:spcAft>
              <a:buSzPct val="130000"/>
              <a:buFont typeface="Arial" charset="0"/>
              <a:buChar char="•"/>
            </a:pPr>
            <a:r>
              <a:rPr lang="hu-HU" sz="2400" b="1">
                <a:cs typeface="Times New Roman" pitchFamily="18" charset="0"/>
              </a:rPr>
              <a:t>Területfejlesztés decentralizációja</a:t>
            </a:r>
          </a:p>
          <a:p>
            <a:pPr marL="361950" indent="-361950">
              <a:spcAft>
                <a:spcPts val="600"/>
              </a:spcAft>
              <a:buSzPct val="130000"/>
              <a:buFont typeface="Arial" charset="0"/>
              <a:buChar char="•"/>
            </a:pPr>
            <a:r>
              <a:rPr lang="hu-HU" sz="2400" b="1">
                <a:cs typeface="Times New Roman" pitchFamily="18" charset="0"/>
              </a:rPr>
              <a:t>Programozási keretek </a:t>
            </a:r>
          </a:p>
          <a:p>
            <a:pPr marL="361950" indent="-361950">
              <a:spcAft>
                <a:spcPts val="600"/>
              </a:spcAft>
              <a:buSzPct val="130000"/>
              <a:buFont typeface="Arial" charset="0"/>
              <a:buChar char="•"/>
            </a:pPr>
            <a:r>
              <a:rPr lang="hu-HU" sz="2400" b="1">
                <a:cs typeface="Times New Roman" pitchFamily="18" charset="0"/>
              </a:rPr>
              <a:t>Felkészültség</a:t>
            </a:r>
          </a:p>
          <a:p>
            <a:pPr marL="361950" indent="-361950">
              <a:spcAft>
                <a:spcPts val="600"/>
              </a:spcAft>
              <a:buSzPct val="130000"/>
              <a:buFont typeface="Arial" charset="0"/>
              <a:buChar char="•"/>
            </a:pPr>
            <a:r>
              <a:rPr lang="hu-HU" sz="2400" b="1">
                <a:cs typeface="Times New Roman" pitchFamily="18" charset="0"/>
              </a:rPr>
              <a:t>Idő</a:t>
            </a:r>
          </a:p>
          <a:p>
            <a:pPr marL="361950" indent="-361950">
              <a:spcAft>
                <a:spcPts val="600"/>
              </a:spcAft>
              <a:buSzPct val="130000"/>
              <a:buFont typeface="Arial" charset="0"/>
              <a:buChar char="•"/>
            </a:pPr>
            <a:endParaRPr lang="hu-HU" sz="2400" b="1">
              <a:cs typeface="Times New Roman" pitchFamily="18" charset="0"/>
            </a:endParaRPr>
          </a:p>
          <a:p>
            <a:pPr marL="361950" indent="-361950">
              <a:spcAft>
                <a:spcPts val="600"/>
              </a:spcAft>
              <a:buSzPct val="130000"/>
              <a:buFont typeface="Arial" charset="0"/>
              <a:buChar char="•"/>
            </a:pPr>
            <a:endParaRPr lang="hu-HU" sz="2400"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13315" name="Picture 6" descr="doroghaza0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47244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0" y="5084763"/>
            <a:ext cx="91440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85888"/>
            <a:ext cx="4029075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églalap 6"/>
          <p:cNvSpPr/>
          <p:nvPr/>
        </p:nvSpPr>
        <p:spPr>
          <a:xfrm>
            <a:off x="2195513" y="4292600"/>
            <a:ext cx="1512887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pic>
        <p:nvPicPr>
          <p:cNvPr id="4096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3573463"/>
            <a:ext cx="47529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Szövegdoboz 14"/>
          <p:cNvSpPr txBox="1">
            <a:spLocks noChangeArrowheads="1"/>
          </p:cNvSpPr>
          <p:nvPr/>
        </p:nvSpPr>
        <p:spPr bwMode="auto">
          <a:xfrm>
            <a:off x="4067175" y="1916113"/>
            <a:ext cx="30464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b="1">
                <a:latin typeface="Cambria" pitchFamily="18" charset="0"/>
              </a:rPr>
              <a:t>Szülőképes korú nők </a:t>
            </a:r>
          </a:p>
          <a:p>
            <a:r>
              <a:rPr lang="hu-HU" sz="1400" b="1">
                <a:latin typeface="Cambria" pitchFamily="18" charset="0"/>
              </a:rPr>
              <a:t>számának drasztikus lecsökkenése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algn="ctr">
              <a:defRPr/>
            </a:pPr>
            <a:r>
              <a:rPr lang="hu-HU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4.</a:t>
            </a:r>
          </a:p>
          <a:p>
            <a:pPr algn="ctr">
              <a:defRPr/>
            </a:pPr>
            <a:r>
              <a:rPr lang="hu-HU" sz="2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+mj-ea"/>
                <a:cs typeface="Times New Roman" pitchFamily="18" charset="0"/>
              </a:rPr>
              <a:t>A társadalmi felzárkózási és népesedési kihívások kezelése és Jó állam</a:t>
            </a:r>
            <a:endParaRPr lang="hu-HU" sz="2800" b="1" dirty="0">
              <a:solidFill>
                <a:schemeClr val="bg2">
                  <a:lumMod val="50000"/>
                </a:schemeClr>
              </a:solidFill>
              <a:latin typeface="Cambria" pitchFamily="18" charset="0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 sz="1800">
              <a:latin typeface="Calibri" pitchFamily="34" charset="0"/>
            </a:endParaRPr>
          </a:p>
        </p:txBody>
      </p:sp>
      <p:pic>
        <p:nvPicPr>
          <p:cNvPr id="41986" name="Picture 5" descr="G:\NGM\MUNKAANYAGOK\NEMZETGAZDASÁGI ATLASZ\JAVÍTOTT TÉRKÉPEK _ ÁBRÁK\prognozis_nepvalt_JAV_ákos.tif"/>
          <p:cNvPicPr>
            <a:picLocks noChangeAspect="1" noChangeArrowheads="1"/>
          </p:cNvPicPr>
          <p:nvPr/>
        </p:nvPicPr>
        <p:blipFill>
          <a:blip r:embed="rId2"/>
          <a:srcRect l="3981" t="7037" b="7101"/>
          <a:stretch>
            <a:fillRect/>
          </a:stretch>
        </p:blipFill>
        <p:spPr bwMode="auto">
          <a:xfrm>
            <a:off x="395288" y="1196975"/>
            <a:ext cx="828040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Szövegdoboz 14"/>
          <p:cNvSpPr txBox="1">
            <a:spLocks noChangeArrowheads="1"/>
          </p:cNvSpPr>
          <p:nvPr/>
        </p:nvSpPr>
        <p:spPr bwMode="auto">
          <a:xfrm>
            <a:off x="395288" y="692150"/>
            <a:ext cx="33575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>
                <a:latin typeface="Cambria" pitchFamily="18" charset="0"/>
              </a:rPr>
              <a:t>Demográfiai prognózis (2010-2021)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Csoportba foglalás 24"/>
          <p:cNvGrpSpPr>
            <a:grpSpLocks/>
          </p:cNvGrpSpPr>
          <p:nvPr/>
        </p:nvGrpSpPr>
        <p:grpSpPr bwMode="auto">
          <a:xfrm>
            <a:off x="1692275" y="1196975"/>
            <a:ext cx="5403850" cy="5172075"/>
            <a:chOff x="1600200" y="1143000"/>
            <a:chExt cx="5403850" cy="5172075"/>
          </a:xfrm>
        </p:grpSpPr>
        <p:sp>
          <p:nvSpPr>
            <p:cNvPr id="43023" name="Freeform 2"/>
            <p:cNvSpPr>
              <a:spLocks/>
            </p:cNvSpPr>
            <p:nvPr/>
          </p:nvSpPr>
          <p:spPr bwMode="auto">
            <a:xfrm>
              <a:off x="3366752" y="2745202"/>
              <a:ext cx="1829700" cy="1967671"/>
            </a:xfrm>
            <a:custGeom>
              <a:avLst/>
              <a:gdLst>
                <a:gd name="T0" fmla="*/ 2147483647 w 1690"/>
                <a:gd name="T1" fmla="*/ 2147483647 h 1862"/>
                <a:gd name="T2" fmla="*/ 2147483647 w 1690"/>
                <a:gd name="T3" fmla="*/ 2147483647 h 1862"/>
                <a:gd name="T4" fmla="*/ 2147483647 w 1690"/>
                <a:gd name="T5" fmla="*/ 2147483647 h 1862"/>
                <a:gd name="T6" fmla="*/ 2147483647 w 1690"/>
                <a:gd name="T7" fmla="*/ 2147483647 h 1862"/>
                <a:gd name="T8" fmla="*/ 2147483647 w 1690"/>
                <a:gd name="T9" fmla="*/ 0 h 1862"/>
                <a:gd name="T10" fmla="*/ 2147483647 w 1690"/>
                <a:gd name="T11" fmla="*/ 2147483647 h 1862"/>
                <a:gd name="T12" fmla="*/ 2147483647 w 1690"/>
                <a:gd name="T13" fmla="*/ 2147483647 h 1862"/>
                <a:gd name="T14" fmla="*/ 2147483647 w 1690"/>
                <a:gd name="T15" fmla="*/ 2147483647 h 1862"/>
                <a:gd name="T16" fmla="*/ 2147483647 w 1690"/>
                <a:gd name="T17" fmla="*/ 2147483647 h 1862"/>
                <a:gd name="T18" fmla="*/ 2147483647 w 1690"/>
                <a:gd name="T19" fmla="*/ 2147483647 h 1862"/>
                <a:gd name="T20" fmla="*/ 2147483647 w 1690"/>
                <a:gd name="T21" fmla="*/ 2147483647 h 1862"/>
                <a:gd name="T22" fmla="*/ 2147483647 w 1690"/>
                <a:gd name="T23" fmla="*/ 2147483647 h 1862"/>
                <a:gd name="T24" fmla="*/ 2147483647 w 1690"/>
                <a:gd name="T25" fmla="*/ 2147483647 h 1862"/>
                <a:gd name="T26" fmla="*/ 2147483647 w 1690"/>
                <a:gd name="T27" fmla="*/ 2147483647 h 1862"/>
                <a:gd name="T28" fmla="*/ 0 w 1690"/>
                <a:gd name="T29" fmla="*/ 2147483647 h 1862"/>
                <a:gd name="T30" fmla="*/ 2147483647 w 1690"/>
                <a:gd name="T31" fmla="*/ 2147483647 h 1862"/>
                <a:gd name="T32" fmla="*/ 2147483647 w 1690"/>
                <a:gd name="T33" fmla="*/ 2147483647 h 1862"/>
                <a:gd name="T34" fmla="*/ 2147483647 w 1690"/>
                <a:gd name="T35" fmla="*/ 2147483647 h 1862"/>
                <a:gd name="T36" fmla="*/ 2147483647 w 1690"/>
                <a:gd name="T37" fmla="*/ 2147483647 h 1862"/>
                <a:gd name="T38" fmla="*/ 2147483647 w 1690"/>
                <a:gd name="T39" fmla="*/ 2147483647 h 1862"/>
                <a:gd name="T40" fmla="*/ 2147483647 w 1690"/>
                <a:gd name="T41" fmla="*/ 2147483647 h 1862"/>
                <a:gd name="T42" fmla="*/ 2147483647 w 1690"/>
                <a:gd name="T43" fmla="*/ 2147483647 h 1862"/>
                <a:gd name="T44" fmla="*/ 2147483647 w 1690"/>
                <a:gd name="T45" fmla="*/ 2147483647 h 1862"/>
                <a:gd name="T46" fmla="*/ 2147483647 w 1690"/>
                <a:gd name="T47" fmla="*/ 2147483647 h 1862"/>
                <a:gd name="T48" fmla="*/ 2147483647 w 1690"/>
                <a:gd name="T49" fmla="*/ 2147483647 h 1862"/>
                <a:gd name="T50" fmla="*/ 2147483647 w 1690"/>
                <a:gd name="T51" fmla="*/ 2147483647 h 1862"/>
                <a:gd name="T52" fmla="*/ 2147483647 w 1690"/>
                <a:gd name="T53" fmla="*/ 2147483647 h 1862"/>
                <a:gd name="T54" fmla="*/ 2147483647 w 1690"/>
                <a:gd name="T55" fmla="*/ 2147483647 h 1862"/>
                <a:gd name="T56" fmla="*/ 2147483647 w 1690"/>
                <a:gd name="T57" fmla="*/ 2147483647 h 1862"/>
                <a:gd name="T58" fmla="*/ 2147483647 w 1690"/>
                <a:gd name="T59" fmla="*/ 2147483647 h 1862"/>
                <a:gd name="T60" fmla="*/ 2147483647 w 1690"/>
                <a:gd name="T61" fmla="*/ 2147483647 h 1862"/>
                <a:gd name="T62" fmla="*/ 2147483647 w 1690"/>
                <a:gd name="T63" fmla="*/ 2147483647 h 1862"/>
                <a:gd name="T64" fmla="*/ 2147483647 w 1690"/>
                <a:gd name="T65" fmla="*/ 2147483647 h 1862"/>
                <a:gd name="T66" fmla="*/ 2147483647 w 1690"/>
                <a:gd name="T67" fmla="*/ 2147483647 h 1862"/>
                <a:gd name="T68" fmla="*/ 2147483647 w 1690"/>
                <a:gd name="T69" fmla="*/ 2147483647 h 1862"/>
                <a:gd name="T70" fmla="*/ 2147483647 w 1690"/>
                <a:gd name="T71" fmla="*/ 2147483647 h 1862"/>
                <a:gd name="T72" fmla="*/ 2147483647 w 1690"/>
                <a:gd name="T73" fmla="*/ 2147483647 h 1862"/>
                <a:gd name="T74" fmla="*/ 2147483647 w 1690"/>
                <a:gd name="T75" fmla="*/ 2147483647 h 1862"/>
                <a:gd name="T76" fmla="*/ 2147483647 w 1690"/>
                <a:gd name="T77" fmla="*/ 2147483647 h 1862"/>
                <a:gd name="T78" fmla="*/ 2147483647 w 1690"/>
                <a:gd name="T79" fmla="*/ 2147483647 h 1862"/>
                <a:gd name="T80" fmla="*/ 2147483647 w 1690"/>
                <a:gd name="T81" fmla="*/ 2147483647 h 1862"/>
                <a:gd name="T82" fmla="*/ 2147483647 w 1690"/>
                <a:gd name="T83" fmla="*/ 2147483647 h 1862"/>
                <a:gd name="T84" fmla="*/ 2147483647 w 1690"/>
                <a:gd name="T85" fmla="*/ 2147483647 h 1862"/>
                <a:gd name="T86" fmla="*/ 2147483647 w 1690"/>
                <a:gd name="T87" fmla="*/ 2147483647 h 1862"/>
                <a:gd name="T88" fmla="*/ 2147483647 w 1690"/>
                <a:gd name="T89" fmla="*/ 2147483647 h 1862"/>
                <a:gd name="T90" fmla="*/ 2147483647 w 1690"/>
                <a:gd name="T91" fmla="*/ 2147483647 h 1862"/>
                <a:gd name="T92" fmla="*/ 2147483647 w 1690"/>
                <a:gd name="T93" fmla="*/ 2147483647 h 1862"/>
                <a:gd name="T94" fmla="*/ 2147483647 w 1690"/>
                <a:gd name="T95" fmla="*/ 2147483647 h 1862"/>
                <a:gd name="T96" fmla="*/ 2147483647 w 1690"/>
                <a:gd name="T97" fmla="*/ 2147483647 h 1862"/>
                <a:gd name="T98" fmla="*/ 2147483647 w 1690"/>
                <a:gd name="T99" fmla="*/ 2147483647 h 1862"/>
                <a:gd name="T100" fmla="*/ 2147483647 w 1690"/>
                <a:gd name="T101" fmla="*/ 2147483647 h 1862"/>
                <a:gd name="T102" fmla="*/ 2147483647 w 1690"/>
                <a:gd name="T103" fmla="*/ 2147483647 h 1862"/>
                <a:gd name="T104" fmla="*/ 2147483647 w 1690"/>
                <a:gd name="T105" fmla="*/ 2147483647 h 1862"/>
                <a:gd name="T106" fmla="*/ 2147483647 w 1690"/>
                <a:gd name="T107" fmla="*/ 2147483647 h 1862"/>
                <a:gd name="T108" fmla="*/ 2147483647 w 1690"/>
                <a:gd name="T109" fmla="*/ 2147483647 h 1862"/>
                <a:gd name="T110" fmla="*/ 2147483647 w 1690"/>
                <a:gd name="T111" fmla="*/ 2147483647 h 18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90"/>
                <a:gd name="T169" fmla="*/ 0 h 1862"/>
                <a:gd name="T170" fmla="*/ 1690 w 1690"/>
                <a:gd name="T171" fmla="*/ 1862 h 18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90" h="1862">
                  <a:moveTo>
                    <a:pt x="982" y="242"/>
                  </a:moveTo>
                  <a:lnTo>
                    <a:pt x="982" y="242"/>
                  </a:lnTo>
                  <a:lnTo>
                    <a:pt x="960" y="236"/>
                  </a:lnTo>
                  <a:lnTo>
                    <a:pt x="936" y="224"/>
                  </a:lnTo>
                  <a:lnTo>
                    <a:pt x="926" y="218"/>
                  </a:lnTo>
                  <a:lnTo>
                    <a:pt x="918" y="212"/>
                  </a:lnTo>
                  <a:lnTo>
                    <a:pt x="912" y="202"/>
                  </a:lnTo>
                  <a:lnTo>
                    <a:pt x="910" y="194"/>
                  </a:lnTo>
                  <a:lnTo>
                    <a:pt x="912" y="182"/>
                  </a:lnTo>
                  <a:lnTo>
                    <a:pt x="914" y="172"/>
                  </a:lnTo>
                  <a:lnTo>
                    <a:pt x="918" y="164"/>
                  </a:lnTo>
                  <a:lnTo>
                    <a:pt x="922" y="158"/>
                  </a:lnTo>
                  <a:lnTo>
                    <a:pt x="936" y="146"/>
                  </a:lnTo>
                  <a:lnTo>
                    <a:pt x="950" y="138"/>
                  </a:lnTo>
                  <a:lnTo>
                    <a:pt x="964" y="130"/>
                  </a:lnTo>
                  <a:lnTo>
                    <a:pt x="978" y="120"/>
                  </a:lnTo>
                  <a:lnTo>
                    <a:pt x="982" y="112"/>
                  </a:lnTo>
                  <a:lnTo>
                    <a:pt x="986" y="104"/>
                  </a:lnTo>
                  <a:lnTo>
                    <a:pt x="990" y="96"/>
                  </a:lnTo>
                  <a:lnTo>
                    <a:pt x="990" y="84"/>
                  </a:lnTo>
                  <a:lnTo>
                    <a:pt x="990" y="72"/>
                  </a:lnTo>
                  <a:lnTo>
                    <a:pt x="986" y="62"/>
                  </a:lnTo>
                  <a:lnTo>
                    <a:pt x="982" y="54"/>
                  </a:lnTo>
                  <a:lnTo>
                    <a:pt x="974" y="44"/>
                  </a:lnTo>
                  <a:lnTo>
                    <a:pt x="966" y="36"/>
                  </a:lnTo>
                  <a:lnTo>
                    <a:pt x="958" y="30"/>
                  </a:lnTo>
                  <a:lnTo>
                    <a:pt x="936" y="18"/>
                  </a:lnTo>
                  <a:lnTo>
                    <a:pt x="912" y="10"/>
                  </a:lnTo>
                  <a:lnTo>
                    <a:pt x="888" y="4"/>
                  </a:lnTo>
                  <a:lnTo>
                    <a:pt x="866" y="0"/>
                  </a:lnTo>
                  <a:lnTo>
                    <a:pt x="846" y="0"/>
                  </a:lnTo>
                  <a:lnTo>
                    <a:pt x="828" y="0"/>
                  </a:lnTo>
                  <a:lnTo>
                    <a:pt x="804" y="4"/>
                  </a:lnTo>
                  <a:lnTo>
                    <a:pt x="780" y="10"/>
                  </a:lnTo>
                  <a:lnTo>
                    <a:pt x="756" y="18"/>
                  </a:lnTo>
                  <a:lnTo>
                    <a:pt x="736" y="30"/>
                  </a:lnTo>
                  <a:lnTo>
                    <a:pt x="726" y="36"/>
                  </a:lnTo>
                  <a:lnTo>
                    <a:pt x="718" y="44"/>
                  </a:lnTo>
                  <a:lnTo>
                    <a:pt x="712" y="54"/>
                  </a:lnTo>
                  <a:lnTo>
                    <a:pt x="706" y="62"/>
                  </a:lnTo>
                  <a:lnTo>
                    <a:pt x="704" y="72"/>
                  </a:lnTo>
                  <a:lnTo>
                    <a:pt x="702" y="84"/>
                  </a:lnTo>
                  <a:lnTo>
                    <a:pt x="704" y="96"/>
                  </a:lnTo>
                  <a:lnTo>
                    <a:pt x="706" y="104"/>
                  </a:lnTo>
                  <a:lnTo>
                    <a:pt x="710" y="112"/>
                  </a:lnTo>
                  <a:lnTo>
                    <a:pt x="716" y="120"/>
                  </a:lnTo>
                  <a:lnTo>
                    <a:pt x="728" y="130"/>
                  </a:lnTo>
                  <a:lnTo>
                    <a:pt x="742" y="138"/>
                  </a:lnTo>
                  <a:lnTo>
                    <a:pt x="758" y="146"/>
                  </a:lnTo>
                  <a:lnTo>
                    <a:pt x="770" y="158"/>
                  </a:lnTo>
                  <a:lnTo>
                    <a:pt x="776" y="164"/>
                  </a:lnTo>
                  <a:lnTo>
                    <a:pt x="778" y="172"/>
                  </a:lnTo>
                  <a:lnTo>
                    <a:pt x="782" y="182"/>
                  </a:lnTo>
                  <a:lnTo>
                    <a:pt x="782" y="194"/>
                  </a:lnTo>
                  <a:lnTo>
                    <a:pt x="780" y="202"/>
                  </a:lnTo>
                  <a:lnTo>
                    <a:pt x="774" y="212"/>
                  </a:lnTo>
                  <a:lnTo>
                    <a:pt x="766" y="218"/>
                  </a:lnTo>
                  <a:lnTo>
                    <a:pt x="756" y="224"/>
                  </a:lnTo>
                  <a:lnTo>
                    <a:pt x="734" y="236"/>
                  </a:lnTo>
                  <a:lnTo>
                    <a:pt x="712" y="242"/>
                  </a:lnTo>
                  <a:lnTo>
                    <a:pt x="446" y="238"/>
                  </a:lnTo>
                  <a:lnTo>
                    <a:pt x="306" y="484"/>
                  </a:lnTo>
                  <a:lnTo>
                    <a:pt x="288" y="500"/>
                  </a:lnTo>
                  <a:lnTo>
                    <a:pt x="268" y="514"/>
                  </a:lnTo>
                  <a:lnTo>
                    <a:pt x="258" y="518"/>
                  </a:lnTo>
                  <a:lnTo>
                    <a:pt x="248" y="522"/>
                  </a:lnTo>
                  <a:lnTo>
                    <a:pt x="238" y="522"/>
                  </a:lnTo>
                  <a:lnTo>
                    <a:pt x="230" y="520"/>
                  </a:lnTo>
                  <a:lnTo>
                    <a:pt x="220" y="514"/>
                  </a:lnTo>
                  <a:lnTo>
                    <a:pt x="212" y="506"/>
                  </a:lnTo>
                  <a:lnTo>
                    <a:pt x="208" y="498"/>
                  </a:lnTo>
                  <a:lnTo>
                    <a:pt x="204" y="490"/>
                  </a:lnTo>
                  <a:lnTo>
                    <a:pt x="200" y="474"/>
                  </a:lnTo>
                  <a:lnTo>
                    <a:pt x="200" y="458"/>
                  </a:lnTo>
                  <a:lnTo>
                    <a:pt x="200" y="442"/>
                  </a:lnTo>
                  <a:lnTo>
                    <a:pt x="198" y="424"/>
                  </a:lnTo>
                  <a:lnTo>
                    <a:pt x="196" y="416"/>
                  </a:lnTo>
                  <a:lnTo>
                    <a:pt x="190" y="410"/>
                  </a:lnTo>
                  <a:lnTo>
                    <a:pt x="184" y="402"/>
                  </a:lnTo>
                  <a:lnTo>
                    <a:pt x="174" y="396"/>
                  </a:lnTo>
                  <a:lnTo>
                    <a:pt x="164" y="390"/>
                  </a:lnTo>
                  <a:lnTo>
                    <a:pt x="154" y="388"/>
                  </a:lnTo>
                  <a:lnTo>
                    <a:pt x="142" y="388"/>
                  </a:lnTo>
                  <a:lnTo>
                    <a:pt x="132" y="390"/>
                  </a:lnTo>
                  <a:lnTo>
                    <a:pt x="122" y="392"/>
                  </a:lnTo>
                  <a:lnTo>
                    <a:pt x="110" y="398"/>
                  </a:lnTo>
                  <a:lnTo>
                    <a:pt x="90" y="410"/>
                  </a:lnTo>
                  <a:lnTo>
                    <a:pt x="70" y="426"/>
                  </a:lnTo>
                  <a:lnTo>
                    <a:pt x="54" y="444"/>
                  </a:lnTo>
                  <a:lnTo>
                    <a:pt x="40" y="462"/>
                  </a:lnTo>
                  <a:lnTo>
                    <a:pt x="30" y="478"/>
                  </a:lnTo>
                  <a:lnTo>
                    <a:pt x="20" y="496"/>
                  </a:lnTo>
                  <a:lnTo>
                    <a:pt x="12" y="516"/>
                  </a:lnTo>
                  <a:lnTo>
                    <a:pt x="4" y="540"/>
                  </a:lnTo>
                  <a:lnTo>
                    <a:pt x="0" y="566"/>
                  </a:lnTo>
                  <a:lnTo>
                    <a:pt x="0" y="590"/>
                  </a:lnTo>
                  <a:lnTo>
                    <a:pt x="2" y="602"/>
                  </a:lnTo>
                  <a:lnTo>
                    <a:pt x="4" y="612"/>
                  </a:lnTo>
                  <a:lnTo>
                    <a:pt x="8" y="622"/>
                  </a:lnTo>
                  <a:lnTo>
                    <a:pt x="14" y="630"/>
                  </a:lnTo>
                  <a:lnTo>
                    <a:pt x="20" y="638"/>
                  </a:lnTo>
                  <a:lnTo>
                    <a:pt x="30" y="644"/>
                  </a:lnTo>
                  <a:lnTo>
                    <a:pt x="40" y="650"/>
                  </a:lnTo>
                  <a:lnTo>
                    <a:pt x="50" y="652"/>
                  </a:lnTo>
                  <a:lnTo>
                    <a:pt x="58" y="652"/>
                  </a:lnTo>
                  <a:lnTo>
                    <a:pt x="68" y="652"/>
                  </a:lnTo>
                  <a:lnTo>
                    <a:pt x="82" y="646"/>
                  </a:lnTo>
                  <a:lnTo>
                    <a:pt x="98" y="638"/>
                  </a:lnTo>
                  <a:lnTo>
                    <a:pt x="112" y="628"/>
                  </a:lnTo>
                  <a:lnTo>
                    <a:pt x="128" y="624"/>
                  </a:lnTo>
                  <a:lnTo>
                    <a:pt x="136" y="622"/>
                  </a:lnTo>
                  <a:lnTo>
                    <a:pt x="144" y="622"/>
                  </a:lnTo>
                  <a:lnTo>
                    <a:pt x="154" y="626"/>
                  </a:lnTo>
                  <a:lnTo>
                    <a:pt x="166" y="630"/>
                  </a:lnTo>
                  <a:lnTo>
                    <a:pt x="172" y="636"/>
                  </a:lnTo>
                  <a:lnTo>
                    <a:pt x="176" y="646"/>
                  </a:lnTo>
                  <a:lnTo>
                    <a:pt x="178" y="656"/>
                  </a:lnTo>
                  <a:lnTo>
                    <a:pt x="180" y="668"/>
                  </a:lnTo>
                  <a:lnTo>
                    <a:pt x="176" y="692"/>
                  </a:lnTo>
                  <a:lnTo>
                    <a:pt x="172" y="714"/>
                  </a:lnTo>
                  <a:lnTo>
                    <a:pt x="48" y="928"/>
                  </a:lnTo>
                  <a:lnTo>
                    <a:pt x="178" y="1152"/>
                  </a:lnTo>
                  <a:lnTo>
                    <a:pt x="184" y="1174"/>
                  </a:lnTo>
                  <a:lnTo>
                    <a:pt x="186" y="1200"/>
                  </a:lnTo>
                  <a:lnTo>
                    <a:pt x="186" y="1212"/>
                  </a:lnTo>
                  <a:lnTo>
                    <a:pt x="184" y="1222"/>
                  </a:lnTo>
                  <a:lnTo>
                    <a:pt x="178" y="1230"/>
                  </a:lnTo>
                  <a:lnTo>
                    <a:pt x="172" y="1236"/>
                  </a:lnTo>
                  <a:lnTo>
                    <a:pt x="162" y="1242"/>
                  </a:lnTo>
                  <a:lnTo>
                    <a:pt x="152" y="1244"/>
                  </a:lnTo>
                  <a:lnTo>
                    <a:pt x="142" y="1246"/>
                  </a:lnTo>
                  <a:lnTo>
                    <a:pt x="134" y="1244"/>
                  </a:lnTo>
                  <a:lnTo>
                    <a:pt x="118" y="1238"/>
                  </a:lnTo>
                  <a:lnTo>
                    <a:pt x="104" y="1230"/>
                  </a:lnTo>
                  <a:lnTo>
                    <a:pt x="90" y="1222"/>
                  </a:lnTo>
                  <a:lnTo>
                    <a:pt x="74" y="1216"/>
                  </a:lnTo>
                  <a:lnTo>
                    <a:pt x="66" y="1214"/>
                  </a:lnTo>
                  <a:lnTo>
                    <a:pt x="56" y="1216"/>
                  </a:lnTo>
                  <a:lnTo>
                    <a:pt x="48" y="1218"/>
                  </a:lnTo>
                  <a:lnTo>
                    <a:pt x="36" y="1222"/>
                  </a:lnTo>
                  <a:lnTo>
                    <a:pt x="28" y="1228"/>
                  </a:lnTo>
                  <a:lnTo>
                    <a:pt x="20" y="1236"/>
                  </a:lnTo>
                  <a:lnTo>
                    <a:pt x="14" y="1246"/>
                  </a:lnTo>
                  <a:lnTo>
                    <a:pt x="10" y="1256"/>
                  </a:lnTo>
                  <a:lnTo>
                    <a:pt x="8" y="1266"/>
                  </a:lnTo>
                  <a:lnTo>
                    <a:pt x="6" y="1278"/>
                  </a:lnTo>
                  <a:lnTo>
                    <a:pt x="6" y="1302"/>
                  </a:lnTo>
                  <a:lnTo>
                    <a:pt x="12" y="1328"/>
                  </a:lnTo>
                  <a:lnTo>
                    <a:pt x="18" y="1350"/>
                  </a:lnTo>
                  <a:lnTo>
                    <a:pt x="26" y="1372"/>
                  </a:lnTo>
                  <a:lnTo>
                    <a:pt x="36" y="1390"/>
                  </a:lnTo>
                  <a:lnTo>
                    <a:pt x="46" y="1406"/>
                  </a:lnTo>
                  <a:lnTo>
                    <a:pt x="60" y="1424"/>
                  </a:lnTo>
                  <a:lnTo>
                    <a:pt x="78" y="1442"/>
                  </a:lnTo>
                  <a:lnTo>
                    <a:pt x="96" y="1458"/>
                  </a:lnTo>
                  <a:lnTo>
                    <a:pt x="118" y="1470"/>
                  </a:lnTo>
                  <a:lnTo>
                    <a:pt x="128" y="1474"/>
                  </a:lnTo>
                  <a:lnTo>
                    <a:pt x="138" y="1478"/>
                  </a:lnTo>
                  <a:lnTo>
                    <a:pt x="150" y="1480"/>
                  </a:lnTo>
                  <a:lnTo>
                    <a:pt x="160" y="1480"/>
                  </a:lnTo>
                  <a:lnTo>
                    <a:pt x="170" y="1476"/>
                  </a:lnTo>
                  <a:lnTo>
                    <a:pt x="180" y="1472"/>
                  </a:lnTo>
                  <a:lnTo>
                    <a:pt x="190" y="1466"/>
                  </a:lnTo>
                  <a:lnTo>
                    <a:pt x="196" y="1458"/>
                  </a:lnTo>
                  <a:lnTo>
                    <a:pt x="202" y="1450"/>
                  </a:lnTo>
                  <a:lnTo>
                    <a:pt x="204" y="1442"/>
                  </a:lnTo>
                  <a:lnTo>
                    <a:pt x="208" y="1426"/>
                  </a:lnTo>
                  <a:lnTo>
                    <a:pt x="208" y="1410"/>
                  </a:lnTo>
                  <a:lnTo>
                    <a:pt x="208" y="1392"/>
                  </a:lnTo>
                  <a:lnTo>
                    <a:pt x="210" y="1376"/>
                  </a:lnTo>
                  <a:lnTo>
                    <a:pt x="214" y="1368"/>
                  </a:lnTo>
                  <a:lnTo>
                    <a:pt x="218" y="1362"/>
                  </a:lnTo>
                  <a:lnTo>
                    <a:pt x="226" y="1354"/>
                  </a:lnTo>
                  <a:lnTo>
                    <a:pt x="236" y="1348"/>
                  </a:lnTo>
                  <a:lnTo>
                    <a:pt x="244" y="1344"/>
                  </a:lnTo>
                  <a:lnTo>
                    <a:pt x="254" y="1346"/>
                  </a:lnTo>
                  <a:lnTo>
                    <a:pt x="264" y="1348"/>
                  </a:lnTo>
                  <a:lnTo>
                    <a:pt x="276" y="1354"/>
                  </a:lnTo>
                  <a:lnTo>
                    <a:pt x="296" y="1368"/>
                  </a:lnTo>
                  <a:lnTo>
                    <a:pt x="312" y="1384"/>
                  </a:lnTo>
                  <a:lnTo>
                    <a:pt x="448" y="1620"/>
                  </a:lnTo>
                  <a:lnTo>
                    <a:pt x="712" y="1620"/>
                  </a:lnTo>
                  <a:lnTo>
                    <a:pt x="734" y="1628"/>
                  </a:lnTo>
                  <a:lnTo>
                    <a:pt x="756" y="1638"/>
                  </a:lnTo>
                  <a:lnTo>
                    <a:pt x="766" y="1644"/>
                  </a:lnTo>
                  <a:lnTo>
                    <a:pt x="774" y="1652"/>
                  </a:lnTo>
                  <a:lnTo>
                    <a:pt x="780" y="1660"/>
                  </a:lnTo>
                  <a:lnTo>
                    <a:pt x="782" y="1668"/>
                  </a:lnTo>
                  <a:lnTo>
                    <a:pt x="782" y="1680"/>
                  </a:lnTo>
                  <a:lnTo>
                    <a:pt x="778" y="1690"/>
                  </a:lnTo>
                  <a:lnTo>
                    <a:pt x="776" y="1698"/>
                  </a:lnTo>
                  <a:lnTo>
                    <a:pt x="770" y="1704"/>
                  </a:lnTo>
                  <a:lnTo>
                    <a:pt x="758" y="1716"/>
                  </a:lnTo>
                  <a:lnTo>
                    <a:pt x="742" y="1724"/>
                  </a:lnTo>
                  <a:lnTo>
                    <a:pt x="728" y="1732"/>
                  </a:lnTo>
                  <a:lnTo>
                    <a:pt x="716" y="1742"/>
                  </a:lnTo>
                  <a:lnTo>
                    <a:pt x="710" y="1750"/>
                  </a:lnTo>
                  <a:lnTo>
                    <a:pt x="706" y="1758"/>
                  </a:lnTo>
                  <a:lnTo>
                    <a:pt x="704" y="1766"/>
                  </a:lnTo>
                  <a:lnTo>
                    <a:pt x="702" y="1778"/>
                  </a:lnTo>
                  <a:lnTo>
                    <a:pt x="704" y="1790"/>
                  </a:lnTo>
                  <a:lnTo>
                    <a:pt x="706" y="1800"/>
                  </a:lnTo>
                  <a:lnTo>
                    <a:pt x="712" y="1810"/>
                  </a:lnTo>
                  <a:lnTo>
                    <a:pt x="718" y="1818"/>
                  </a:lnTo>
                  <a:lnTo>
                    <a:pt x="726" y="1826"/>
                  </a:lnTo>
                  <a:lnTo>
                    <a:pt x="736" y="1832"/>
                  </a:lnTo>
                  <a:lnTo>
                    <a:pt x="756" y="1844"/>
                  </a:lnTo>
                  <a:lnTo>
                    <a:pt x="780" y="1852"/>
                  </a:lnTo>
                  <a:lnTo>
                    <a:pt x="804" y="1858"/>
                  </a:lnTo>
                  <a:lnTo>
                    <a:pt x="828" y="1862"/>
                  </a:lnTo>
                  <a:lnTo>
                    <a:pt x="846" y="1862"/>
                  </a:lnTo>
                  <a:lnTo>
                    <a:pt x="866" y="1862"/>
                  </a:lnTo>
                  <a:lnTo>
                    <a:pt x="888" y="1858"/>
                  </a:lnTo>
                  <a:lnTo>
                    <a:pt x="912" y="1852"/>
                  </a:lnTo>
                  <a:lnTo>
                    <a:pt x="936" y="1844"/>
                  </a:lnTo>
                  <a:lnTo>
                    <a:pt x="958" y="1832"/>
                  </a:lnTo>
                  <a:lnTo>
                    <a:pt x="966" y="1826"/>
                  </a:lnTo>
                  <a:lnTo>
                    <a:pt x="974" y="1818"/>
                  </a:lnTo>
                  <a:lnTo>
                    <a:pt x="982" y="1810"/>
                  </a:lnTo>
                  <a:lnTo>
                    <a:pt x="986" y="1800"/>
                  </a:lnTo>
                  <a:lnTo>
                    <a:pt x="990" y="1790"/>
                  </a:lnTo>
                  <a:lnTo>
                    <a:pt x="990" y="1778"/>
                  </a:lnTo>
                  <a:lnTo>
                    <a:pt x="990" y="1766"/>
                  </a:lnTo>
                  <a:lnTo>
                    <a:pt x="986" y="1758"/>
                  </a:lnTo>
                  <a:lnTo>
                    <a:pt x="982" y="1750"/>
                  </a:lnTo>
                  <a:lnTo>
                    <a:pt x="978" y="1742"/>
                  </a:lnTo>
                  <a:lnTo>
                    <a:pt x="964" y="1732"/>
                  </a:lnTo>
                  <a:lnTo>
                    <a:pt x="950" y="1724"/>
                  </a:lnTo>
                  <a:lnTo>
                    <a:pt x="936" y="1716"/>
                  </a:lnTo>
                  <a:lnTo>
                    <a:pt x="922" y="1704"/>
                  </a:lnTo>
                  <a:lnTo>
                    <a:pt x="918" y="1698"/>
                  </a:lnTo>
                  <a:lnTo>
                    <a:pt x="914" y="1690"/>
                  </a:lnTo>
                  <a:lnTo>
                    <a:pt x="912" y="1680"/>
                  </a:lnTo>
                  <a:lnTo>
                    <a:pt x="910" y="1668"/>
                  </a:lnTo>
                  <a:lnTo>
                    <a:pt x="912" y="1660"/>
                  </a:lnTo>
                  <a:lnTo>
                    <a:pt x="918" y="1652"/>
                  </a:lnTo>
                  <a:lnTo>
                    <a:pt x="926" y="1644"/>
                  </a:lnTo>
                  <a:lnTo>
                    <a:pt x="936" y="1638"/>
                  </a:lnTo>
                  <a:lnTo>
                    <a:pt x="960" y="1628"/>
                  </a:lnTo>
                  <a:lnTo>
                    <a:pt x="982" y="1620"/>
                  </a:lnTo>
                  <a:lnTo>
                    <a:pt x="1248" y="1620"/>
                  </a:lnTo>
                  <a:lnTo>
                    <a:pt x="1386" y="1380"/>
                  </a:lnTo>
                  <a:lnTo>
                    <a:pt x="1402" y="1366"/>
                  </a:lnTo>
                  <a:lnTo>
                    <a:pt x="1420" y="1354"/>
                  </a:lnTo>
                  <a:lnTo>
                    <a:pt x="1430" y="1350"/>
                  </a:lnTo>
                  <a:lnTo>
                    <a:pt x="1440" y="1348"/>
                  </a:lnTo>
                  <a:lnTo>
                    <a:pt x="1448" y="1348"/>
                  </a:lnTo>
                  <a:lnTo>
                    <a:pt x="1456" y="1350"/>
                  </a:lnTo>
                  <a:lnTo>
                    <a:pt x="1464" y="1356"/>
                  </a:lnTo>
                  <a:lnTo>
                    <a:pt x="1472" y="1364"/>
                  </a:lnTo>
                  <a:lnTo>
                    <a:pt x="1478" y="1372"/>
                  </a:lnTo>
                  <a:lnTo>
                    <a:pt x="1480" y="1380"/>
                  </a:lnTo>
                  <a:lnTo>
                    <a:pt x="1484" y="1396"/>
                  </a:lnTo>
                  <a:lnTo>
                    <a:pt x="1484" y="1412"/>
                  </a:lnTo>
                  <a:lnTo>
                    <a:pt x="1484" y="1430"/>
                  </a:lnTo>
                  <a:lnTo>
                    <a:pt x="1486" y="1446"/>
                  </a:lnTo>
                  <a:lnTo>
                    <a:pt x="1490" y="1454"/>
                  </a:lnTo>
                  <a:lnTo>
                    <a:pt x="1494" y="1460"/>
                  </a:lnTo>
                  <a:lnTo>
                    <a:pt x="1502" y="1468"/>
                  </a:lnTo>
                  <a:lnTo>
                    <a:pt x="1510" y="1474"/>
                  </a:lnTo>
                  <a:lnTo>
                    <a:pt x="1520" y="1480"/>
                  </a:lnTo>
                  <a:lnTo>
                    <a:pt x="1530" y="1482"/>
                  </a:lnTo>
                  <a:lnTo>
                    <a:pt x="1542" y="1482"/>
                  </a:lnTo>
                  <a:lnTo>
                    <a:pt x="1552" y="1480"/>
                  </a:lnTo>
                  <a:lnTo>
                    <a:pt x="1564" y="1478"/>
                  </a:lnTo>
                  <a:lnTo>
                    <a:pt x="1574" y="1474"/>
                  </a:lnTo>
                  <a:lnTo>
                    <a:pt x="1594" y="1460"/>
                  </a:lnTo>
                  <a:lnTo>
                    <a:pt x="1614" y="1444"/>
                  </a:lnTo>
                  <a:lnTo>
                    <a:pt x="1630" y="1426"/>
                  </a:lnTo>
                  <a:lnTo>
                    <a:pt x="1644" y="1408"/>
                  </a:lnTo>
                  <a:lnTo>
                    <a:pt x="1656" y="1392"/>
                  </a:lnTo>
                  <a:lnTo>
                    <a:pt x="1664" y="1374"/>
                  </a:lnTo>
                  <a:lnTo>
                    <a:pt x="1672" y="1354"/>
                  </a:lnTo>
                  <a:lnTo>
                    <a:pt x="1680" y="1330"/>
                  </a:lnTo>
                  <a:lnTo>
                    <a:pt x="1684" y="1306"/>
                  </a:lnTo>
                  <a:lnTo>
                    <a:pt x="1684" y="1280"/>
                  </a:lnTo>
                  <a:lnTo>
                    <a:pt x="1684" y="1270"/>
                  </a:lnTo>
                  <a:lnTo>
                    <a:pt x="1680" y="1258"/>
                  </a:lnTo>
                  <a:lnTo>
                    <a:pt x="1676" y="1248"/>
                  </a:lnTo>
                  <a:lnTo>
                    <a:pt x="1670" y="1240"/>
                  </a:lnTo>
                  <a:lnTo>
                    <a:pt x="1664" y="1232"/>
                  </a:lnTo>
                  <a:lnTo>
                    <a:pt x="1654" y="1226"/>
                  </a:lnTo>
                  <a:lnTo>
                    <a:pt x="1644" y="1220"/>
                  </a:lnTo>
                  <a:lnTo>
                    <a:pt x="1634" y="1218"/>
                  </a:lnTo>
                  <a:lnTo>
                    <a:pt x="1626" y="1218"/>
                  </a:lnTo>
                  <a:lnTo>
                    <a:pt x="1618" y="1218"/>
                  </a:lnTo>
                  <a:lnTo>
                    <a:pt x="1602" y="1224"/>
                  </a:lnTo>
                  <a:lnTo>
                    <a:pt x="1588" y="1234"/>
                  </a:lnTo>
                  <a:lnTo>
                    <a:pt x="1572" y="1242"/>
                  </a:lnTo>
                  <a:lnTo>
                    <a:pt x="1558" y="1248"/>
                  </a:lnTo>
                  <a:lnTo>
                    <a:pt x="1548" y="1248"/>
                  </a:lnTo>
                  <a:lnTo>
                    <a:pt x="1540" y="1248"/>
                  </a:lnTo>
                  <a:lnTo>
                    <a:pt x="1530" y="1244"/>
                  </a:lnTo>
                  <a:lnTo>
                    <a:pt x="1520" y="1240"/>
                  </a:lnTo>
                  <a:lnTo>
                    <a:pt x="1514" y="1234"/>
                  </a:lnTo>
                  <a:lnTo>
                    <a:pt x="1508" y="1226"/>
                  </a:lnTo>
                  <a:lnTo>
                    <a:pt x="1506" y="1218"/>
                  </a:lnTo>
                  <a:lnTo>
                    <a:pt x="1506" y="1208"/>
                  </a:lnTo>
                  <a:lnTo>
                    <a:pt x="1506" y="1186"/>
                  </a:lnTo>
                  <a:lnTo>
                    <a:pt x="1510" y="1164"/>
                  </a:lnTo>
                  <a:lnTo>
                    <a:pt x="1648" y="928"/>
                  </a:lnTo>
                  <a:lnTo>
                    <a:pt x="1516" y="700"/>
                  </a:lnTo>
                  <a:lnTo>
                    <a:pt x="1512" y="678"/>
                  </a:lnTo>
                  <a:lnTo>
                    <a:pt x="1510" y="656"/>
                  </a:lnTo>
                  <a:lnTo>
                    <a:pt x="1510" y="644"/>
                  </a:lnTo>
                  <a:lnTo>
                    <a:pt x="1512" y="634"/>
                  </a:lnTo>
                  <a:lnTo>
                    <a:pt x="1518" y="626"/>
                  </a:lnTo>
                  <a:lnTo>
                    <a:pt x="1524" y="620"/>
                  </a:lnTo>
                  <a:lnTo>
                    <a:pt x="1534" y="616"/>
                  </a:lnTo>
                  <a:lnTo>
                    <a:pt x="1544" y="612"/>
                  </a:lnTo>
                  <a:lnTo>
                    <a:pt x="1552" y="612"/>
                  </a:lnTo>
                  <a:lnTo>
                    <a:pt x="1562" y="612"/>
                  </a:lnTo>
                  <a:lnTo>
                    <a:pt x="1576" y="618"/>
                  </a:lnTo>
                  <a:lnTo>
                    <a:pt x="1592" y="626"/>
                  </a:lnTo>
                  <a:lnTo>
                    <a:pt x="1606" y="636"/>
                  </a:lnTo>
                  <a:lnTo>
                    <a:pt x="1622" y="642"/>
                  </a:lnTo>
                  <a:lnTo>
                    <a:pt x="1630" y="642"/>
                  </a:lnTo>
                  <a:lnTo>
                    <a:pt x="1638" y="642"/>
                  </a:lnTo>
                  <a:lnTo>
                    <a:pt x="1648" y="640"/>
                  </a:lnTo>
                  <a:lnTo>
                    <a:pt x="1658" y="634"/>
                  </a:lnTo>
                  <a:lnTo>
                    <a:pt x="1668" y="628"/>
                  </a:lnTo>
                  <a:lnTo>
                    <a:pt x="1676" y="620"/>
                  </a:lnTo>
                  <a:lnTo>
                    <a:pt x="1682" y="612"/>
                  </a:lnTo>
                  <a:lnTo>
                    <a:pt x="1686" y="602"/>
                  </a:lnTo>
                  <a:lnTo>
                    <a:pt x="1688" y="590"/>
                  </a:lnTo>
                  <a:lnTo>
                    <a:pt x="1690" y="580"/>
                  </a:lnTo>
                  <a:lnTo>
                    <a:pt x="1688" y="554"/>
                  </a:lnTo>
                  <a:lnTo>
                    <a:pt x="1684" y="530"/>
                  </a:lnTo>
                  <a:lnTo>
                    <a:pt x="1678" y="506"/>
                  </a:lnTo>
                  <a:lnTo>
                    <a:pt x="1668" y="486"/>
                  </a:lnTo>
                  <a:lnTo>
                    <a:pt x="1660" y="468"/>
                  </a:lnTo>
                  <a:lnTo>
                    <a:pt x="1650" y="452"/>
                  </a:lnTo>
                  <a:lnTo>
                    <a:pt x="1636" y="434"/>
                  </a:lnTo>
                  <a:lnTo>
                    <a:pt x="1618" y="416"/>
                  </a:lnTo>
                  <a:lnTo>
                    <a:pt x="1598" y="400"/>
                  </a:lnTo>
                  <a:lnTo>
                    <a:pt x="1578" y="386"/>
                  </a:lnTo>
                  <a:lnTo>
                    <a:pt x="1568" y="382"/>
                  </a:lnTo>
                  <a:lnTo>
                    <a:pt x="1556" y="378"/>
                  </a:lnTo>
                  <a:lnTo>
                    <a:pt x="1546" y="378"/>
                  </a:lnTo>
                  <a:lnTo>
                    <a:pt x="1536" y="378"/>
                  </a:lnTo>
                  <a:lnTo>
                    <a:pt x="1524" y="380"/>
                  </a:lnTo>
                  <a:lnTo>
                    <a:pt x="1514" y="386"/>
                  </a:lnTo>
                  <a:lnTo>
                    <a:pt x="1506" y="392"/>
                  </a:lnTo>
                  <a:lnTo>
                    <a:pt x="1498" y="400"/>
                  </a:lnTo>
                  <a:lnTo>
                    <a:pt x="1494" y="406"/>
                  </a:lnTo>
                  <a:lnTo>
                    <a:pt x="1490" y="414"/>
                  </a:lnTo>
                  <a:lnTo>
                    <a:pt x="1488" y="430"/>
                  </a:lnTo>
                  <a:lnTo>
                    <a:pt x="1488" y="448"/>
                  </a:lnTo>
                  <a:lnTo>
                    <a:pt x="1488" y="464"/>
                  </a:lnTo>
                  <a:lnTo>
                    <a:pt x="1486" y="480"/>
                  </a:lnTo>
                  <a:lnTo>
                    <a:pt x="1482" y="488"/>
                  </a:lnTo>
                  <a:lnTo>
                    <a:pt x="1476" y="496"/>
                  </a:lnTo>
                  <a:lnTo>
                    <a:pt x="1470" y="502"/>
                  </a:lnTo>
                  <a:lnTo>
                    <a:pt x="1460" y="510"/>
                  </a:lnTo>
                  <a:lnTo>
                    <a:pt x="1452" y="512"/>
                  </a:lnTo>
                  <a:lnTo>
                    <a:pt x="1442" y="512"/>
                  </a:lnTo>
                  <a:lnTo>
                    <a:pt x="1432" y="510"/>
                  </a:lnTo>
                  <a:lnTo>
                    <a:pt x="1422" y="504"/>
                  </a:lnTo>
                  <a:lnTo>
                    <a:pt x="1404" y="490"/>
                  </a:lnTo>
                  <a:lnTo>
                    <a:pt x="1386" y="476"/>
                  </a:lnTo>
                  <a:lnTo>
                    <a:pt x="1246" y="236"/>
                  </a:lnTo>
                  <a:lnTo>
                    <a:pt x="982" y="242"/>
                  </a:ln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0F294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Freeform 3"/>
            <p:cNvSpPr>
              <a:spLocks/>
            </p:cNvSpPr>
            <p:nvPr/>
          </p:nvSpPr>
          <p:spPr bwMode="auto">
            <a:xfrm>
              <a:off x="3373438" y="4849813"/>
              <a:ext cx="1765300" cy="1465262"/>
            </a:xfrm>
            <a:custGeom>
              <a:avLst/>
              <a:gdLst/>
              <a:ahLst/>
              <a:cxnLst>
                <a:cxn ang="0">
                  <a:pos x="1602" y="382"/>
                </a:cxn>
                <a:cxn ang="0">
                  <a:pos x="1624" y="360"/>
                </a:cxn>
                <a:cxn ang="0">
                  <a:pos x="1632" y="302"/>
                </a:cxn>
                <a:cxn ang="0">
                  <a:pos x="1602" y="216"/>
                </a:cxn>
                <a:cxn ang="0">
                  <a:pos x="1570" y="172"/>
                </a:cxn>
                <a:cxn ang="0">
                  <a:pos x="1504" y="128"/>
                </a:cxn>
                <a:cxn ang="0">
                  <a:pos x="1474" y="128"/>
                </a:cxn>
                <a:cxn ang="0">
                  <a:pos x="1444" y="148"/>
                </a:cxn>
                <a:cxn ang="0">
                  <a:pos x="1434" y="196"/>
                </a:cxn>
                <a:cxn ang="0">
                  <a:pos x="1422" y="244"/>
                </a:cxn>
                <a:cxn ang="0">
                  <a:pos x="1400" y="260"/>
                </a:cxn>
                <a:cxn ang="0">
                  <a:pos x="1376" y="258"/>
                </a:cxn>
                <a:cxn ang="0">
                  <a:pos x="1200" y="0"/>
                </a:cxn>
                <a:cxn ang="0">
                  <a:pos x="890" y="18"/>
                </a:cxn>
                <a:cxn ang="0">
                  <a:pos x="864" y="48"/>
                </a:cxn>
                <a:cxn ang="0">
                  <a:pos x="872" y="78"/>
                </a:cxn>
                <a:cxn ang="0">
                  <a:pos x="918" y="112"/>
                </a:cxn>
                <a:cxn ang="0">
                  <a:pos x="944" y="146"/>
                </a:cxn>
                <a:cxn ang="0">
                  <a:pos x="940" y="180"/>
                </a:cxn>
                <a:cxn ang="0">
                  <a:pos x="912" y="212"/>
                </a:cxn>
                <a:cxn ang="0">
                  <a:pos x="820" y="242"/>
                </a:cxn>
                <a:cxn ang="0">
                  <a:pos x="758" y="238"/>
                </a:cxn>
                <a:cxn ang="0">
                  <a:pos x="680" y="206"/>
                </a:cxn>
                <a:cxn ang="0">
                  <a:pos x="658" y="170"/>
                </a:cxn>
                <a:cxn ang="0">
                  <a:pos x="660" y="138"/>
                </a:cxn>
                <a:cxn ang="0">
                  <a:pos x="696" y="104"/>
                </a:cxn>
                <a:cxn ang="0">
                  <a:pos x="732" y="70"/>
                </a:cxn>
                <a:cxn ang="0">
                  <a:pos x="734" y="40"/>
                </a:cxn>
                <a:cxn ang="0">
                  <a:pos x="688" y="8"/>
                </a:cxn>
                <a:cxn ang="0">
                  <a:pos x="248" y="268"/>
                </a:cxn>
                <a:cxn ang="0">
                  <a:pos x="242" y="336"/>
                </a:cxn>
                <a:cxn ang="0">
                  <a:pos x="264" y="356"/>
                </a:cxn>
                <a:cxn ang="0">
                  <a:pos x="308" y="352"/>
                </a:cxn>
                <a:cxn ang="0">
                  <a:pos x="360" y="328"/>
                </a:cxn>
                <a:cxn ang="0">
                  <a:pos x="390" y="336"/>
                </a:cxn>
                <a:cxn ang="0">
                  <a:pos x="416" y="368"/>
                </a:cxn>
                <a:cxn ang="0">
                  <a:pos x="414" y="440"/>
                </a:cxn>
                <a:cxn ang="0">
                  <a:pos x="390" y="502"/>
                </a:cxn>
                <a:cxn ang="0">
                  <a:pos x="330" y="570"/>
                </a:cxn>
                <a:cxn ang="0">
                  <a:pos x="276" y="592"/>
                </a:cxn>
                <a:cxn ang="0">
                  <a:pos x="246" y="586"/>
                </a:cxn>
                <a:cxn ang="0">
                  <a:pos x="222" y="556"/>
                </a:cxn>
                <a:cxn ang="0">
                  <a:pos x="216" y="490"/>
                </a:cxn>
                <a:cxn ang="0">
                  <a:pos x="190" y="460"/>
                </a:cxn>
                <a:cxn ang="0">
                  <a:pos x="162" y="462"/>
                </a:cxn>
                <a:cxn ang="0">
                  <a:pos x="4" y="688"/>
                </a:cxn>
                <a:cxn ang="0">
                  <a:pos x="1200" y="1386"/>
                </a:cxn>
                <a:cxn ang="0">
                  <a:pos x="1458" y="448"/>
                </a:cxn>
                <a:cxn ang="0">
                  <a:pos x="1456" y="382"/>
                </a:cxn>
                <a:cxn ang="0">
                  <a:pos x="1482" y="362"/>
                </a:cxn>
                <a:cxn ang="0">
                  <a:pos x="1518" y="364"/>
                </a:cxn>
                <a:cxn ang="0">
                  <a:pos x="1576" y="390"/>
                </a:cxn>
              </a:cxnLst>
              <a:rect l="0" t="0" r="r" b="b"/>
              <a:pathLst>
                <a:path w="1632" h="1386">
                  <a:moveTo>
                    <a:pt x="1576" y="390"/>
                  </a:moveTo>
                  <a:lnTo>
                    <a:pt x="1576" y="390"/>
                  </a:lnTo>
                  <a:lnTo>
                    <a:pt x="1588" y="388"/>
                  </a:lnTo>
                  <a:lnTo>
                    <a:pt x="1602" y="382"/>
                  </a:lnTo>
                  <a:lnTo>
                    <a:pt x="1602" y="382"/>
                  </a:lnTo>
                  <a:lnTo>
                    <a:pt x="1610" y="376"/>
                  </a:lnTo>
                  <a:lnTo>
                    <a:pt x="1618" y="368"/>
                  </a:lnTo>
                  <a:lnTo>
                    <a:pt x="1624" y="360"/>
                  </a:lnTo>
                  <a:lnTo>
                    <a:pt x="1628" y="350"/>
                  </a:lnTo>
                  <a:lnTo>
                    <a:pt x="1630" y="338"/>
                  </a:lnTo>
                  <a:lnTo>
                    <a:pt x="1632" y="328"/>
                  </a:lnTo>
                  <a:lnTo>
                    <a:pt x="1632" y="302"/>
                  </a:lnTo>
                  <a:lnTo>
                    <a:pt x="1626" y="278"/>
                  </a:lnTo>
                  <a:lnTo>
                    <a:pt x="1620" y="254"/>
                  </a:lnTo>
                  <a:lnTo>
                    <a:pt x="1612" y="234"/>
                  </a:lnTo>
                  <a:lnTo>
                    <a:pt x="1602" y="216"/>
                  </a:lnTo>
                  <a:lnTo>
                    <a:pt x="1602" y="216"/>
                  </a:lnTo>
                  <a:lnTo>
                    <a:pt x="1594" y="202"/>
                  </a:lnTo>
                  <a:lnTo>
                    <a:pt x="1584" y="188"/>
                  </a:lnTo>
                  <a:lnTo>
                    <a:pt x="1570" y="172"/>
                  </a:lnTo>
                  <a:lnTo>
                    <a:pt x="1556" y="158"/>
                  </a:lnTo>
                  <a:lnTo>
                    <a:pt x="1540" y="146"/>
                  </a:lnTo>
                  <a:lnTo>
                    <a:pt x="1522" y="136"/>
                  </a:lnTo>
                  <a:lnTo>
                    <a:pt x="1504" y="128"/>
                  </a:lnTo>
                  <a:lnTo>
                    <a:pt x="1496" y="126"/>
                  </a:lnTo>
                  <a:lnTo>
                    <a:pt x="1486" y="126"/>
                  </a:lnTo>
                  <a:lnTo>
                    <a:pt x="1486" y="126"/>
                  </a:lnTo>
                  <a:lnTo>
                    <a:pt x="1474" y="128"/>
                  </a:lnTo>
                  <a:lnTo>
                    <a:pt x="1460" y="134"/>
                  </a:lnTo>
                  <a:lnTo>
                    <a:pt x="1460" y="134"/>
                  </a:lnTo>
                  <a:lnTo>
                    <a:pt x="1452" y="140"/>
                  </a:lnTo>
                  <a:lnTo>
                    <a:pt x="1444" y="148"/>
                  </a:lnTo>
                  <a:lnTo>
                    <a:pt x="1440" y="154"/>
                  </a:lnTo>
                  <a:lnTo>
                    <a:pt x="1436" y="162"/>
                  </a:lnTo>
                  <a:lnTo>
                    <a:pt x="1434" y="178"/>
                  </a:lnTo>
                  <a:lnTo>
                    <a:pt x="1434" y="196"/>
                  </a:lnTo>
                  <a:lnTo>
                    <a:pt x="1434" y="212"/>
                  </a:lnTo>
                  <a:lnTo>
                    <a:pt x="1432" y="228"/>
                  </a:lnTo>
                  <a:lnTo>
                    <a:pt x="1428" y="236"/>
                  </a:lnTo>
                  <a:lnTo>
                    <a:pt x="1422" y="244"/>
                  </a:lnTo>
                  <a:lnTo>
                    <a:pt x="1416" y="250"/>
                  </a:lnTo>
                  <a:lnTo>
                    <a:pt x="1406" y="258"/>
                  </a:lnTo>
                  <a:lnTo>
                    <a:pt x="1406" y="258"/>
                  </a:lnTo>
                  <a:lnTo>
                    <a:pt x="1400" y="260"/>
                  </a:lnTo>
                  <a:lnTo>
                    <a:pt x="1392" y="260"/>
                  </a:lnTo>
                  <a:lnTo>
                    <a:pt x="1392" y="260"/>
                  </a:lnTo>
                  <a:lnTo>
                    <a:pt x="1384" y="260"/>
                  </a:lnTo>
                  <a:lnTo>
                    <a:pt x="1376" y="258"/>
                  </a:lnTo>
                  <a:lnTo>
                    <a:pt x="1360" y="248"/>
                  </a:lnTo>
                  <a:lnTo>
                    <a:pt x="1344" y="236"/>
                  </a:lnTo>
                  <a:lnTo>
                    <a:pt x="1330" y="224"/>
                  </a:lnTo>
                  <a:lnTo>
                    <a:pt x="1200" y="0"/>
                  </a:lnTo>
                  <a:lnTo>
                    <a:pt x="936" y="0"/>
                  </a:lnTo>
                  <a:lnTo>
                    <a:pt x="936" y="0"/>
                  </a:lnTo>
                  <a:lnTo>
                    <a:pt x="914" y="8"/>
                  </a:lnTo>
                  <a:lnTo>
                    <a:pt x="890" y="18"/>
                  </a:lnTo>
                  <a:lnTo>
                    <a:pt x="880" y="24"/>
                  </a:lnTo>
                  <a:lnTo>
                    <a:pt x="872" y="32"/>
                  </a:lnTo>
                  <a:lnTo>
                    <a:pt x="866" y="40"/>
                  </a:lnTo>
                  <a:lnTo>
                    <a:pt x="864" y="48"/>
                  </a:lnTo>
                  <a:lnTo>
                    <a:pt x="864" y="48"/>
                  </a:lnTo>
                  <a:lnTo>
                    <a:pt x="866" y="60"/>
                  </a:lnTo>
                  <a:lnTo>
                    <a:pt x="868" y="70"/>
                  </a:lnTo>
                  <a:lnTo>
                    <a:pt x="872" y="78"/>
                  </a:lnTo>
                  <a:lnTo>
                    <a:pt x="876" y="84"/>
                  </a:lnTo>
                  <a:lnTo>
                    <a:pt x="890" y="96"/>
                  </a:lnTo>
                  <a:lnTo>
                    <a:pt x="904" y="104"/>
                  </a:lnTo>
                  <a:lnTo>
                    <a:pt x="918" y="112"/>
                  </a:lnTo>
                  <a:lnTo>
                    <a:pt x="932" y="122"/>
                  </a:lnTo>
                  <a:lnTo>
                    <a:pt x="936" y="130"/>
                  </a:lnTo>
                  <a:lnTo>
                    <a:pt x="940" y="138"/>
                  </a:lnTo>
                  <a:lnTo>
                    <a:pt x="944" y="146"/>
                  </a:lnTo>
                  <a:lnTo>
                    <a:pt x="944" y="158"/>
                  </a:lnTo>
                  <a:lnTo>
                    <a:pt x="944" y="158"/>
                  </a:lnTo>
                  <a:lnTo>
                    <a:pt x="944" y="170"/>
                  </a:lnTo>
                  <a:lnTo>
                    <a:pt x="940" y="180"/>
                  </a:lnTo>
                  <a:lnTo>
                    <a:pt x="936" y="190"/>
                  </a:lnTo>
                  <a:lnTo>
                    <a:pt x="928" y="198"/>
                  </a:lnTo>
                  <a:lnTo>
                    <a:pt x="920" y="206"/>
                  </a:lnTo>
                  <a:lnTo>
                    <a:pt x="912" y="212"/>
                  </a:lnTo>
                  <a:lnTo>
                    <a:pt x="890" y="224"/>
                  </a:lnTo>
                  <a:lnTo>
                    <a:pt x="866" y="232"/>
                  </a:lnTo>
                  <a:lnTo>
                    <a:pt x="842" y="238"/>
                  </a:lnTo>
                  <a:lnTo>
                    <a:pt x="820" y="242"/>
                  </a:lnTo>
                  <a:lnTo>
                    <a:pt x="800" y="242"/>
                  </a:lnTo>
                  <a:lnTo>
                    <a:pt x="800" y="242"/>
                  </a:lnTo>
                  <a:lnTo>
                    <a:pt x="782" y="242"/>
                  </a:lnTo>
                  <a:lnTo>
                    <a:pt x="758" y="238"/>
                  </a:lnTo>
                  <a:lnTo>
                    <a:pt x="734" y="232"/>
                  </a:lnTo>
                  <a:lnTo>
                    <a:pt x="710" y="224"/>
                  </a:lnTo>
                  <a:lnTo>
                    <a:pt x="690" y="212"/>
                  </a:lnTo>
                  <a:lnTo>
                    <a:pt x="680" y="206"/>
                  </a:lnTo>
                  <a:lnTo>
                    <a:pt x="672" y="198"/>
                  </a:lnTo>
                  <a:lnTo>
                    <a:pt x="666" y="190"/>
                  </a:lnTo>
                  <a:lnTo>
                    <a:pt x="660" y="180"/>
                  </a:lnTo>
                  <a:lnTo>
                    <a:pt x="658" y="170"/>
                  </a:lnTo>
                  <a:lnTo>
                    <a:pt x="656" y="158"/>
                  </a:lnTo>
                  <a:lnTo>
                    <a:pt x="656" y="158"/>
                  </a:lnTo>
                  <a:lnTo>
                    <a:pt x="658" y="146"/>
                  </a:lnTo>
                  <a:lnTo>
                    <a:pt x="660" y="138"/>
                  </a:lnTo>
                  <a:lnTo>
                    <a:pt x="664" y="130"/>
                  </a:lnTo>
                  <a:lnTo>
                    <a:pt x="670" y="122"/>
                  </a:lnTo>
                  <a:lnTo>
                    <a:pt x="682" y="112"/>
                  </a:lnTo>
                  <a:lnTo>
                    <a:pt x="696" y="104"/>
                  </a:lnTo>
                  <a:lnTo>
                    <a:pt x="712" y="96"/>
                  </a:lnTo>
                  <a:lnTo>
                    <a:pt x="724" y="84"/>
                  </a:lnTo>
                  <a:lnTo>
                    <a:pt x="730" y="78"/>
                  </a:lnTo>
                  <a:lnTo>
                    <a:pt x="732" y="70"/>
                  </a:lnTo>
                  <a:lnTo>
                    <a:pt x="736" y="60"/>
                  </a:lnTo>
                  <a:lnTo>
                    <a:pt x="736" y="48"/>
                  </a:lnTo>
                  <a:lnTo>
                    <a:pt x="736" y="48"/>
                  </a:lnTo>
                  <a:lnTo>
                    <a:pt x="734" y="40"/>
                  </a:lnTo>
                  <a:lnTo>
                    <a:pt x="728" y="32"/>
                  </a:lnTo>
                  <a:lnTo>
                    <a:pt x="720" y="24"/>
                  </a:lnTo>
                  <a:lnTo>
                    <a:pt x="710" y="18"/>
                  </a:lnTo>
                  <a:lnTo>
                    <a:pt x="688" y="8"/>
                  </a:lnTo>
                  <a:lnTo>
                    <a:pt x="666" y="0"/>
                  </a:lnTo>
                  <a:lnTo>
                    <a:pt x="402" y="0"/>
                  </a:lnTo>
                  <a:lnTo>
                    <a:pt x="248" y="268"/>
                  </a:lnTo>
                  <a:lnTo>
                    <a:pt x="248" y="268"/>
                  </a:lnTo>
                  <a:lnTo>
                    <a:pt x="242" y="290"/>
                  </a:lnTo>
                  <a:lnTo>
                    <a:pt x="240" y="314"/>
                  </a:lnTo>
                  <a:lnTo>
                    <a:pt x="240" y="326"/>
                  </a:lnTo>
                  <a:lnTo>
                    <a:pt x="242" y="336"/>
                  </a:lnTo>
                  <a:lnTo>
                    <a:pt x="248" y="344"/>
                  </a:lnTo>
                  <a:lnTo>
                    <a:pt x="254" y="350"/>
                  </a:lnTo>
                  <a:lnTo>
                    <a:pt x="254" y="350"/>
                  </a:lnTo>
                  <a:lnTo>
                    <a:pt x="264" y="356"/>
                  </a:lnTo>
                  <a:lnTo>
                    <a:pt x="274" y="358"/>
                  </a:lnTo>
                  <a:lnTo>
                    <a:pt x="284" y="358"/>
                  </a:lnTo>
                  <a:lnTo>
                    <a:pt x="292" y="358"/>
                  </a:lnTo>
                  <a:lnTo>
                    <a:pt x="308" y="352"/>
                  </a:lnTo>
                  <a:lnTo>
                    <a:pt x="322" y="344"/>
                  </a:lnTo>
                  <a:lnTo>
                    <a:pt x="336" y="336"/>
                  </a:lnTo>
                  <a:lnTo>
                    <a:pt x="352" y="330"/>
                  </a:lnTo>
                  <a:lnTo>
                    <a:pt x="360" y="328"/>
                  </a:lnTo>
                  <a:lnTo>
                    <a:pt x="370" y="328"/>
                  </a:lnTo>
                  <a:lnTo>
                    <a:pt x="378" y="332"/>
                  </a:lnTo>
                  <a:lnTo>
                    <a:pt x="390" y="336"/>
                  </a:lnTo>
                  <a:lnTo>
                    <a:pt x="390" y="336"/>
                  </a:lnTo>
                  <a:lnTo>
                    <a:pt x="398" y="342"/>
                  </a:lnTo>
                  <a:lnTo>
                    <a:pt x="406" y="350"/>
                  </a:lnTo>
                  <a:lnTo>
                    <a:pt x="412" y="358"/>
                  </a:lnTo>
                  <a:lnTo>
                    <a:pt x="416" y="368"/>
                  </a:lnTo>
                  <a:lnTo>
                    <a:pt x="418" y="380"/>
                  </a:lnTo>
                  <a:lnTo>
                    <a:pt x="420" y="392"/>
                  </a:lnTo>
                  <a:lnTo>
                    <a:pt x="418" y="416"/>
                  </a:lnTo>
                  <a:lnTo>
                    <a:pt x="414" y="440"/>
                  </a:lnTo>
                  <a:lnTo>
                    <a:pt x="408" y="464"/>
                  </a:lnTo>
                  <a:lnTo>
                    <a:pt x="400" y="486"/>
                  </a:lnTo>
                  <a:lnTo>
                    <a:pt x="390" y="502"/>
                  </a:lnTo>
                  <a:lnTo>
                    <a:pt x="390" y="502"/>
                  </a:lnTo>
                  <a:lnTo>
                    <a:pt x="380" y="518"/>
                  </a:lnTo>
                  <a:lnTo>
                    <a:pt x="366" y="536"/>
                  </a:lnTo>
                  <a:lnTo>
                    <a:pt x="348" y="554"/>
                  </a:lnTo>
                  <a:lnTo>
                    <a:pt x="330" y="570"/>
                  </a:lnTo>
                  <a:lnTo>
                    <a:pt x="308" y="584"/>
                  </a:lnTo>
                  <a:lnTo>
                    <a:pt x="298" y="588"/>
                  </a:lnTo>
                  <a:lnTo>
                    <a:pt x="288" y="592"/>
                  </a:lnTo>
                  <a:lnTo>
                    <a:pt x="276" y="592"/>
                  </a:lnTo>
                  <a:lnTo>
                    <a:pt x="266" y="592"/>
                  </a:lnTo>
                  <a:lnTo>
                    <a:pt x="256" y="590"/>
                  </a:lnTo>
                  <a:lnTo>
                    <a:pt x="246" y="586"/>
                  </a:lnTo>
                  <a:lnTo>
                    <a:pt x="246" y="586"/>
                  </a:lnTo>
                  <a:lnTo>
                    <a:pt x="236" y="578"/>
                  </a:lnTo>
                  <a:lnTo>
                    <a:pt x="230" y="572"/>
                  </a:lnTo>
                  <a:lnTo>
                    <a:pt x="224" y="564"/>
                  </a:lnTo>
                  <a:lnTo>
                    <a:pt x="222" y="556"/>
                  </a:lnTo>
                  <a:lnTo>
                    <a:pt x="218" y="540"/>
                  </a:lnTo>
                  <a:lnTo>
                    <a:pt x="218" y="522"/>
                  </a:lnTo>
                  <a:lnTo>
                    <a:pt x="218" y="506"/>
                  </a:lnTo>
                  <a:lnTo>
                    <a:pt x="216" y="490"/>
                  </a:lnTo>
                  <a:lnTo>
                    <a:pt x="212" y="482"/>
                  </a:lnTo>
                  <a:lnTo>
                    <a:pt x="206" y="474"/>
                  </a:lnTo>
                  <a:lnTo>
                    <a:pt x="200" y="468"/>
                  </a:lnTo>
                  <a:lnTo>
                    <a:pt x="190" y="460"/>
                  </a:lnTo>
                  <a:lnTo>
                    <a:pt x="190" y="460"/>
                  </a:lnTo>
                  <a:lnTo>
                    <a:pt x="182" y="458"/>
                  </a:lnTo>
                  <a:lnTo>
                    <a:pt x="172" y="458"/>
                  </a:lnTo>
                  <a:lnTo>
                    <a:pt x="162" y="462"/>
                  </a:lnTo>
                  <a:lnTo>
                    <a:pt x="152" y="466"/>
                  </a:lnTo>
                  <a:lnTo>
                    <a:pt x="132" y="480"/>
                  </a:lnTo>
                  <a:lnTo>
                    <a:pt x="116" y="496"/>
                  </a:lnTo>
                  <a:lnTo>
                    <a:pt x="4" y="688"/>
                  </a:lnTo>
                  <a:lnTo>
                    <a:pt x="2" y="688"/>
                  </a:lnTo>
                  <a:lnTo>
                    <a:pt x="0" y="694"/>
                  </a:lnTo>
                  <a:lnTo>
                    <a:pt x="400" y="1386"/>
                  </a:lnTo>
                  <a:lnTo>
                    <a:pt x="1200" y="1386"/>
                  </a:lnTo>
                  <a:lnTo>
                    <a:pt x="1600" y="694"/>
                  </a:lnTo>
                  <a:lnTo>
                    <a:pt x="1598" y="688"/>
                  </a:lnTo>
                  <a:lnTo>
                    <a:pt x="1458" y="448"/>
                  </a:lnTo>
                  <a:lnTo>
                    <a:pt x="1458" y="448"/>
                  </a:lnTo>
                  <a:lnTo>
                    <a:pt x="1454" y="426"/>
                  </a:lnTo>
                  <a:lnTo>
                    <a:pt x="1452" y="402"/>
                  </a:lnTo>
                  <a:lnTo>
                    <a:pt x="1454" y="392"/>
                  </a:lnTo>
                  <a:lnTo>
                    <a:pt x="1456" y="382"/>
                  </a:lnTo>
                  <a:lnTo>
                    <a:pt x="1460" y="374"/>
                  </a:lnTo>
                  <a:lnTo>
                    <a:pt x="1466" y="368"/>
                  </a:lnTo>
                  <a:lnTo>
                    <a:pt x="1466" y="368"/>
                  </a:lnTo>
                  <a:lnTo>
                    <a:pt x="1482" y="362"/>
                  </a:lnTo>
                  <a:lnTo>
                    <a:pt x="1496" y="360"/>
                  </a:lnTo>
                  <a:lnTo>
                    <a:pt x="1496" y="360"/>
                  </a:lnTo>
                  <a:lnTo>
                    <a:pt x="1508" y="360"/>
                  </a:lnTo>
                  <a:lnTo>
                    <a:pt x="1518" y="364"/>
                  </a:lnTo>
                  <a:lnTo>
                    <a:pt x="1536" y="374"/>
                  </a:lnTo>
                  <a:lnTo>
                    <a:pt x="1556" y="384"/>
                  </a:lnTo>
                  <a:lnTo>
                    <a:pt x="1566" y="388"/>
                  </a:lnTo>
                  <a:lnTo>
                    <a:pt x="1576" y="390"/>
                  </a:lnTo>
                  <a:lnTo>
                    <a:pt x="1576" y="3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8100" cap="flat" cmpd="sng">
              <a:solidFill>
                <a:srgbClr val="0F294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 sz="1800"/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600200" y="3783013"/>
              <a:ext cx="1747838" cy="1709737"/>
            </a:xfrm>
            <a:custGeom>
              <a:avLst/>
              <a:gdLst/>
              <a:ahLst/>
              <a:cxnLst>
                <a:cxn ang="0">
                  <a:pos x="1358" y="1392"/>
                </a:cxn>
                <a:cxn ang="0">
                  <a:pos x="1396" y="1398"/>
                </a:cxn>
                <a:cxn ang="0">
                  <a:pos x="1414" y="1452"/>
                </a:cxn>
                <a:cxn ang="0">
                  <a:pos x="1432" y="1508"/>
                </a:cxn>
                <a:cxn ang="0">
                  <a:pos x="1472" y="1522"/>
                </a:cxn>
                <a:cxn ang="0">
                  <a:pos x="1544" y="1484"/>
                </a:cxn>
                <a:cxn ang="0">
                  <a:pos x="1596" y="1416"/>
                </a:cxn>
                <a:cxn ang="0">
                  <a:pos x="1614" y="1310"/>
                </a:cxn>
                <a:cxn ang="0">
                  <a:pos x="1586" y="1266"/>
                </a:cxn>
                <a:cxn ang="0">
                  <a:pos x="1548" y="1260"/>
                </a:cxn>
                <a:cxn ang="0">
                  <a:pos x="1480" y="1288"/>
                </a:cxn>
                <a:cxn ang="0">
                  <a:pos x="1444" y="1274"/>
                </a:cxn>
                <a:cxn ang="0">
                  <a:pos x="1444" y="1198"/>
                </a:cxn>
                <a:cxn ang="0">
                  <a:pos x="1462" y="694"/>
                </a:cxn>
                <a:cxn ang="0">
                  <a:pos x="1394" y="654"/>
                </a:cxn>
                <a:cxn ang="0">
                  <a:pos x="1364" y="678"/>
                </a:cxn>
                <a:cxn ang="0">
                  <a:pos x="1354" y="752"/>
                </a:cxn>
                <a:cxn ang="0">
                  <a:pos x="1330" y="782"/>
                </a:cxn>
                <a:cxn ang="0">
                  <a:pos x="1278" y="784"/>
                </a:cxn>
                <a:cxn ang="0">
                  <a:pos x="1196" y="716"/>
                </a:cxn>
                <a:cxn ang="0">
                  <a:pos x="1162" y="638"/>
                </a:cxn>
                <a:cxn ang="0">
                  <a:pos x="1164" y="556"/>
                </a:cxn>
                <a:cxn ang="0">
                  <a:pos x="1198" y="528"/>
                </a:cxn>
                <a:cxn ang="0">
                  <a:pos x="1254" y="540"/>
                </a:cxn>
                <a:cxn ang="0">
                  <a:pos x="1312" y="552"/>
                </a:cxn>
                <a:cxn ang="0">
                  <a:pos x="1336" y="522"/>
                </a:cxn>
                <a:cxn ang="0">
                  <a:pos x="1198" y="238"/>
                </a:cxn>
                <a:cxn ang="0">
                  <a:pos x="902" y="230"/>
                </a:cxn>
                <a:cxn ang="0">
                  <a:pos x="896" y="226"/>
                </a:cxn>
                <a:cxn ang="0">
                  <a:pos x="890" y="224"/>
                </a:cxn>
                <a:cxn ang="0">
                  <a:pos x="886" y="220"/>
                </a:cxn>
                <a:cxn ang="0">
                  <a:pos x="880" y="216"/>
                </a:cxn>
                <a:cxn ang="0">
                  <a:pos x="876" y="212"/>
                </a:cxn>
                <a:cxn ang="0">
                  <a:pos x="874" y="208"/>
                </a:cxn>
                <a:cxn ang="0">
                  <a:pos x="872" y="206"/>
                </a:cxn>
                <a:cxn ang="0">
                  <a:pos x="868" y="200"/>
                </a:cxn>
                <a:cxn ang="0">
                  <a:pos x="868" y="194"/>
                </a:cxn>
                <a:cxn ang="0">
                  <a:pos x="868" y="194"/>
                </a:cxn>
                <a:cxn ang="0">
                  <a:pos x="894" y="148"/>
                </a:cxn>
                <a:cxn ang="0">
                  <a:pos x="944" y="106"/>
                </a:cxn>
                <a:cxn ang="0">
                  <a:pos x="944" y="64"/>
                </a:cxn>
                <a:cxn ang="0">
                  <a:pos x="894" y="18"/>
                </a:cxn>
                <a:cxn ang="0">
                  <a:pos x="804" y="0"/>
                </a:cxn>
                <a:cxn ang="0">
                  <a:pos x="694" y="30"/>
                </a:cxn>
                <a:cxn ang="0">
                  <a:pos x="662" y="74"/>
                </a:cxn>
                <a:cxn ang="0">
                  <a:pos x="668" y="114"/>
                </a:cxn>
                <a:cxn ang="0">
                  <a:pos x="728" y="158"/>
                </a:cxn>
                <a:cxn ang="0">
                  <a:pos x="740" y="194"/>
                </a:cxn>
                <a:cxn ang="0">
                  <a:pos x="740" y="194"/>
                </a:cxn>
                <a:cxn ang="0">
                  <a:pos x="740" y="202"/>
                </a:cxn>
                <a:cxn ang="0">
                  <a:pos x="738" y="206"/>
                </a:cxn>
                <a:cxn ang="0">
                  <a:pos x="734" y="210"/>
                </a:cxn>
                <a:cxn ang="0">
                  <a:pos x="732" y="212"/>
                </a:cxn>
                <a:cxn ang="0">
                  <a:pos x="726" y="218"/>
                </a:cxn>
                <a:cxn ang="0">
                  <a:pos x="722" y="220"/>
                </a:cxn>
                <a:cxn ang="0">
                  <a:pos x="716" y="224"/>
                </a:cxn>
                <a:cxn ang="0">
                  <a:pos x="712" y="226"/>
                </a:cxn>
                <a:cxn ang="0">
                  <a:pos x="706" y="230"/>
                </a:cxn>
                <a:cxn ang="0">
                  <a:pos x="0" y="926"/>
                </a:cxn>
              </a:cxnLst>
              <a:rect l="0" t="0" r="r" b="b"/>
              <a:pathLst>
                <a:path w="1616" h="1618">
                  <a:moveTo>
                    <a:pt x="1312" y="1426"/>
                  </a:moveTo>
                  <a:lnTo>
                    <a:pt x="1312" y="1426"/>
                  </a:lnTo>
                  <a:lnTo>
                    <a:pt x="1328" y="1410"/>
                  </a:lnTo>
                  <a:lnTo>
                    <a:pt x="1348" y="1396"/>
                  </a:lnTo>
                  <a:lnTo>
                    <a:pt x="1358" y="1392"/>
                  </a:lnTo>
                  <a:lnTo>
                    <a:pt x="1368" y="1388"/>
                  </a:lnTo>
                  <a:lnTo>
                    <a:pt x="1378" y="1388"/>
                  </a:lnTo>
                  <a:lnTo>
                    <a:pt x="1386" y="1390"/>
                  </a:lnTo>
                  <a:lnTo>
                    <a:pt x="1386" y="1390"/>
                  </a:lnTo>
                  <a:lnTo>
                    <a:pt x="1396" y="1398"/>
                  </a:lnTo>
                  <a:lnTo>
                    <a:pt x="1402" y="1404"/>
                  </a:lnTo>
                  <a:lnTo>
                    <a:pt x="1408" y="1412"/>
                  </a:lnTo>
                  <a:lnTo>
                    <a:pt x="1412" y="1420"/>
                  </a:lnTo>
                  <a:lnTo>
                    <a:pt x="1414" y="1436"/>
                  </a:lnTo>
                  <a:lnTo>
                    <a:pt x="1414" y="1452"/>
                  </a:lnTo>
                  <a:lnTo>
                    <a:pt x="1414" y="1470"/>
                  </a:lnTo>
                  <a:lnTo>
                    <a:pt x="1418" y="1486"/>
                  </a:lnTo>
                  <a:lnTo>
                    <a:pt x="1420" y="1494"/>
                  </a:lnTo>
                  <a:lnTo>
                    <a:pt x="1426" y="1502"/>
                  </a:lnTo>
                  <a:lnTo>
                    <a:pt x="1432" y="1508"/>
                  </a:lnTo>
                  <a:lnTo>
                    <a:pt x="1442" y="1516"/>
                  </a:lnTo>
                  <a:lnTo>
                    <a:pt x="1442" y="1516"/>
                  </a:lnTo>
                  <a:lnTo>
                    <a:pt x="1452" y="1520"/>
                  </a:lnTo>
                  <a:lnTo>
                    <a:pt x="1462" y="1522"/>
                  </a:lnTo>
                  <a:lnTo>
                    <a:pt x="1472" y="1522"/>
                  </a:lnTo>
                  <a:lnTo>
                    <a:pt x="1484" y="1522"/>
                  </a:lnTo>
                  <a:lnTo>
                    <a:pt x="1494" y="1518"/>
                  </a:lnTo>
                  <a:lnTo>
                    <a:pt x="1504" y="1514"/>
                  </a:lnTo>
                  <a:lnTo>
                    <a:pt x="1526" y="1500"/>
                  </a:lnTo>
                  <a:lnTo>
                    <a:pt x="1544" y="1484"/>
                  </a:lnTo>
                  <a:lnTo>
                    <a:pt x="1562" y="1466"/>
                  </a:lnTo>
                  <a:lnTo>
                    <a:pt x="1576" y="1448"/>
                  </a:lnTo>
                  <a:lnTo>
                    <a:pt x="1586" y="1432"/>
                  </a:lnTo>
                  <a:lnTo>
                    <a:pt x="1586" y="1432"/>
                  </a:lnTo>
                  <a:lnTo>
                    <a:pt x="1596" y="1416"/>
                  </a:lnTo>
                  <a:lnTo>
                    <a:pt x="1604" y="1394"/>
                  </a:lnTo>
                  <a:lnTo>
                    <a:pt x="1610" y="1370"/>
                  </a:lnTo>
                  <a:lnTo>
                    <a:pt x="1614" y="1346"/>
                  </a:lnTo>
                  <a:lnTo>
                    <a:pt x="1616" y="1322"/>
                  </a:lnTo>
                  <a:lnTo>
                    <a:pt x="1614" y="1310"/>
                  </a:lnTo>
                  <a:lnTo>
                    <a:pt x="1612" y="1298"/>
                  </a:lnTo>
                  <a:lnTo>
                    <a:pt x="1608" y="1288"/>
                  </a:lnTo>
                  <a:lnTo>
                    <a:pt x="1602" y="1280"/>
                  </a:lnTo>
                  <a:lnTo>
                    <a:pt x="1594" y="1272"/>
                  </a:lnTo>
                  <a:lnTo>
                    <a:pt x="1586" y="1266"/>
                  </a:lnTo>
                  <a:lnTo>
                    <a:pt x="1586" y="1266"/>
                  </a:lnTo>
                  <a:lnTo>
                    <a:pt x="1574" y="1262"/>
                  </a:lnTo>
                  <a:lnTo>
                    <a:pt x="1566" y="1258"/>
                  </a:lnTo>
                  <a:lnTo>
                    <a:pt x="1556" y="1258"/>
                  </a:lnTo>
                  <a:lnTo>
                    <a:pt x="1548" y="1260"/>
                  </a:lnTo>
                  <a:lnTo>
                    <a:pt x="1532" y="1266"/>
                  </a:lnTo>
                  <a:lnTo>
                    <a:pt x="1518" y="1274"/>
                  </a:lnTo>
                  <a:lnTo>
                    <a:pt x="1504" y="1282"/>
                  </a:lnTo>
                  <a:lnTo>
                    <a:pt x="1488" y="1288"/>
                  </a:lnTo>
                  <a:lnTo>
                    <a:pt x="1480" y="1288"/>
                  </a:lnTo>
                  <a:lnTo>
                    <a:pt x="1470" y="1288"/>
                  </a:lnTo>
                  <a:lnTo>
                    <a:pt x="1460" y="1286"/>
                  </a:lnTo>
                  <a:lnTo>
                    <a:pt x="1450" y="1280"/>
                  </a:lnTo>
                  <a:lnTo>
                    <a:pt x="1450" y="1280"/>
                  </a:lnTo>
                  <a:lnTo>
                    <a:pt x="1444" y="1274"/>
                  </a:lnTo>
                  <a:lnTo>
                    <a:pt x="1438" y="1266"/>
                  </a:lnTo>
                  <a:lnTo>
                    <a:pt x="1436" y="1256"/>
                  </a:lnTo>
                  <a:lnTo>
                    <a:pt x="1436" y="1244"/>
                  </a:lnTo>
                  <a:lnTo>
                    <a:pt x="1438" y="1220"/>
                  </a:lnTo>
                  <a:lnTo>
                    <a:pt x="1444" y="1198"/>
                  </a:lnTo>
                  <a:lnTo>
                    <a:pt x="1598" y="930"/>
                  </a:lnTo>
                  <a:lnTo>
                    <a:pt x="1600" y="926"/>
                  </a:lnTo>
                  <a:lnTo>
                    <a:pt x="1596" y="926"/>
                  </a:lnTo>
                  <a:lnTo>
                    <a:pt x="1462" y="694"/>
                  </a:lnTo>
                  <a:lnTo>
                    <a:pt x="1462" y="694"/>
                  </a:lnTo>
                  <a:lnTo>
                    <a:pt x="1446" y="678"/>
                  </a:lnTo>
                  <a:lnTo>
                    <a:pt x="1426" y="664"/>
                  </a:lnTo>
                  <a:lnTo>
                    <a:pt x="1414" y="658"/>
                  </a:lnTo>
                  <a:lnTo>
                    <a:pt x="1404" y="656"/>
                  </a:lnTo>
                  <a:lnTo>
                    <a:pt x="1394" y="654"/>
                  </a:lnTo>
                  <a:lnTo>
                    <a:pt x="1386" y="658"/>
                  </a:lnTo>
                  <a:lnTo>
                    <a:pt x="1386" y="658"/>
                  </a:lnTo>
                  <a:lnTo>
                    <a:pt x="1376" y="664"/>
                  </a:lnTo>
                  <a:lnTo>
                    <a:pt x="1368" y="672"/>
                  </a:lnTo>
                  <a:lnTo>
                    <a:pt x="1364" y="678"/>
                  </a:lnTo>
                  <a:lnTo>
                    <a:pt x="1360" y="686"/>
                  </a:lnTo>
                  <a:lnTo>
                    <a:pt x="1358" y="702"/>
                  </a:lnTo>
                  <a:lnTo>
                    <a:pt x="1358" y="720"/>
                  </a:lnTo>
                  <a:lnTo>
                    <a:pt x="1358" y="736"/>
                  </a:lnTo>
                  <a:lnTo>
                    <a:pt x="1354" y="752"/>
                  </a:lnTo>
                  <a:lnTo>
                    <a:pt x="1352" y="760"/>
                  </a:lnTo>
                  <a:lnTo>
                    <a:pt x="1346" y="768"/>
                  </a:lnTo>
                  <a:lnTo>
                    <a:pt x="1340" y="776"/>
                  </a:lnTo>
                  <a:lnTo>
                    <a:pt x="1330" y="782"/>
                  </a:lnTo>
                  <a:lnTo>
                    <a:pt x="1330" y="782"/>
                  </a:lnTo>
                  <a:lnTo>
                    <a:pt x="1320" y="786"/>
                  </a:lnTo>
                  <a:lnTo>
                    <a:pt x="1310" y="790"/>
                  </a:lnTo>
                  <a:lnTo>
                    <a:pt x="1300" y="790"/>
                  </a:lnTo>
                  <a:lnTo>
                    <a:pt x="1288" y="788"/>
                  </a:lnTo>
                  <a:lnTo>
                    <a:pt x="1278" y="784"/>
                  </a:lnTo>
                  <a:lnTo>
                    <a:pt x="1268" y="780"/>
                  </a:lnTo>
                  <a:lnTo>
                    <a:pt x="1246" y="768"/>
                  </a:lnTo>
                  <a:lnTo>
                    <a:pt x="1228" y="752"/>
                  </a:lnTo>
                  <a:lnTo>
                    <a:pt x="1210" y="734"/>
                  </a:lnTo>
                  <a:lnTo>
                    <a:pt x="1196" y="716"/>
                  </a:lnTo>
                  <a:lnTo>
                    <a:pt x="1186" y="700"/>
                  </a:lnTo>
                  <a:lnTo>
                    <a:pt x="1186" y="700"/>
                  </a:lnTo>
                  <a:lnTo>
                    <a:pt x="1176" y="682"/>
                  </a:lnTo>
                  <a:lnTo>
                    <a:pt x="1168" y="660"/>
                  </a:lnTo>
                  <a:lnTo>
                    <a:pt x="1162" y="638"/>
                  </a:lnTo>
                  <a:lnTo>
                    <a:pt x="1156" y="612"/>
                  </a:lnTo>
                  <a:lnTo>
                    <a:pt x="1156" y="588"/>
                  </a:lnTo>
                  <a:lnTo>
                    <a:pt x="1158" y="576"/>
                  </a:lnTo>
                  <a:lnTo>
                    <a:pt x="1160" y="566"/>
                  </a:lnTo>
                  <a:lnTo>
                    <a:pt x="1164" y="556"/>
                  </a:lnTo>
                  <a:lnTo>
                    <a:pt x="1170" y="546"/>
                  </a:lnTo>
                  <a:lnTo>
                    <a:pt x="1178" y="538"/>
                  </a:lnTo>
                  <a:lnTo>
                    <a:pt x="1186" y="532"/>
                  </a:lnTo>
                  <a:lnTo>
                    <a:pt x="1186" y="532"/>
                  </a:lnTo>
                  <a:lnTo>
                    <a:pt x="1198" y="528"/>
                  </a:lnTo>
                  <a:lnTo>
                    <a:pt x="1206" y="526"/>
                  </a:lnTo>
                  <a:lnTo>
                    <a:pt x="1216" y="524"/>
                  </a:lnTo>
                  <a:lnTo>
                    <a:pt x="1224" y="526"/>
                  </a:lnTo>
                  <a:lnTo>
                    <a:pt x="1240" y="532"/>
                  </a:lnTo>
                  <a:lnTo>
                    <a:pt x="1254" y="540"/>
                  </a:lnTo>
                  <a:lnTo>
                    <a:pt x="1268" y="548"/>
                  </a:lnTo>
                  <a:lnTo>
                    <a:pt x="1284" y="554"/>
                  </a:lnTo>
                  <a:lnTo>
                    <a:pt x="1292" y="556"/>
                  </a:lnTo>
                  <a:lnTo>
                    <a:pt x="1302" y="554"/>
                  </a:lnTo>
                  <a:lnTo>
                    <a:pt x="1312" y="552"/>
                  </a:lnTo>
                  <a:lnTo>
                    <a:pt x="1322" y="546"/>
                  </a:lnTo>
                  <a:lnTo>
                    <a:pt x="1322" y="546"/>
                  </a:lnTo>
                  <a:lnTo>
                    <a:pt x="1328" y="540"/>
                  </a:lnTo>
                  <a:lnTo>
                    <a:pt x="1334" y="532"/>
                  </a:lnTo>
                  <a:lnTo>
                    <a:pt x="1336" y="522"/>
                  </a:lnTo>
                  <a:lnTo>
                    <a:pt x="1336" y="510"/>
                  </a:lnTo>
                  <a:lnTo>
                    <a:pt x="1334" y="484"/>
                  </a:lnTo>
                  <a:lnTo>
                    <a:pt x="1328" y="462"/>
                  </a:lnTo>
                  <a:lnTo>
                    <a:pt x="1198" y="238"/>
                  </a:lnTo>
                  <a:lnTo>
                    <a:pt x="1198" y="238"/>
                  </a:lnTo>
                  <a:lnTo>
                    <a:pt x="924" y="238"/>
                  </a:lnTo>
                  <a:lnTo>
                    <a:pt x="924" y="238"/>
                  </a:lnTo>
                  <a:lnTo>
                    <a:pt x="902" y="230"/>
                  </a:lnTo>
                  <a:lnTo>
                    <a:pt x="902" y="230"/>
                  </a:lnTo>
                  <a:lnTo>
                    <a:pt x="902" y="230"/>
                  </a:lnTo>
                  <a:lnTo>
                    <a:pt x="902" y="230"/>
                  </a:lnTo>
                  <a:lnTo>
                    <a:pt x="898" y="228"/>
                  </a:lnTo>
                  <a:lnTo>
                    <a:pt x="898" y="228"/>
                  </a:lnTo>
                  <a:lnTo>
                    <a:pt x="896" y="226"/>
                  </a:lnTo>
                  <a:lnTo>
                    <a:pt x="896" y="226"/>
                  </a:lnTo>
                  <a:lnTo>
                    <a:pt x="894" y="226"/>
                  </a:lnTo>
                  <a:lnTo>
                    <a:pt x="894" y="226"/>
                  </a:lnTo>
                  <a:lnTo>
                    <a:pt x="892" y="224"/>
                  </a:lnTo>
                  <a:lnTo>
                    <a:pt x="892" y="224"/>
                  </a:lnTo>
                  <a:lnTo>
                    <a:pt x="890" y="224"/>
                  </a:lnTo>
                  <a:lnTo>
                    <a:pt x="890" y="224"/>
                  </a:lnTo>
                  <a:lnTo>
                    <a:pt x="888" y="222"/>
                  </a:lnTo>
                  <a:lnTo>
                    <a:pt x="888" y="222"/>
                  </a:lnTo>
                  <a:lnTo>
                    <a:pt x="886" y="220"/>
                  </a:lnTo>
                  <a:lnTo>
                    <a:pt x="886" y="220"/>
                  </a:lnTo>
                  <a:lnTo>
                    <a:pt x="884" y="220"/>
                  </a:lnTo>
                  <a:lnTo>
                    <a:pt x="884" y="220"/>
                  </a:lnTo>
                  <a:lnTo>
                    <a:pt x="882" y="218"/>
                  </a:lnTo>
                  <a:lnTo>
                    <a:pt x="882" y="218"/>
                  </a:lnTo>
                  <a:lnTo>
                    <a:pt x="880" y="216"/>
                  </a:lnTo>
                  <a:lnTo>
                    <a:pt x="880" y="216"/>
                  </a:lnTo>
                  <a:lnTo>
                    <a:pt x="878" y="214"/>
                  </a:lnTo>
                  <a:lnTo>
                    <a:pt x="878" y="214"/>
                  </a:lnTo>
                  <a:lnTo>
                    <a:pt x="876" y="212"/>
                  </a:lnTo>
                  <a:lnTo>
                    <a:pt x="876" y="212"/>
                  </a:lnTo>
                  <a:lnTo>
                    <a:pt x="876" y="212"/>
                  </a:lnTo>
                  <a:lnTo>
                    <a:pt x="876" y="212"/>
                  </a:lnTo>
                  <a:lnTo>
                    <a:pt x="874" y="210"/>
                  </a:lnTo>
                  <a:lnTo>
                    <a:pt x="874" y="210"/>
                  </a:lnTo>
                  <a:lnTo>
                    <a:pt x="874" y="208"/>
                  </a:lnTo>
                  <a:lnTo>
                    <a:pt x="874" y="208"/>
                  </a:lnTo>
                  <a:lnTo>
                    <a:pt x="872" y="206"/>
                  </a:lnTo>
                  <a:lnTo>
                    <a:pt x="872" y="206"/>
                  </a:lnTo>
                  <a:lnTo>
                    <a:pt x="872" y="206"/>
                  </a:lnTo>
                  <a:lnTo>
                    <a:pt x="872" y="206"/>
                  </a:lnTo>
                  <a:lnTo>
                    <a:pt x="870" y="204"/>
                  </a:lnTo>
                  <a:lnTo>
                    <a:pt x="870" y="204"/>
                  </a:lnTo>
                  <a:lnTo>
                    <a:pt x="870" y="202"/>
                  </a:lnTo>
                  <a:lnTo>
                    <a:pt x="870" y="202"/>
                  </a:lnTo>
                  <a:lnTo>
                    <a:pt x="868" y="200"/>
                  </a:lnTo>
                  <a:lnTo>
                    <a:pt x="868" y="200"/>
                  </a:lnTo>
                  <a:lnTo>
                    <a:pt x="868" y="198"/>
                  </a:lnTo>
                  <a:lnTo>
                    <a:pt x="868" y="198"/>
                  </a:lnTo>
                  <a:lnTo>
                    <a:pt x="868" y="194"/>
                  </a:lnTo>
                  <a:lnTo>
                    <a:pt x="868" y="194"/>
                  </a:lnTo>
                  <a:lnTo>
                    <a:pt x="868" y="194"/>
                  </a:lnTo>
                  <a:lnTo>
                    <a:pt x="868" y="194"/>
                  </a:lnTo>
                  <a:lnTo>
                    <a:pt x="868" y="194"/>
                  </a:lnTo>
                  <a:lnTo>
                    <a:pt x="868" y="194"/>
                  </a:lnTo>
                  <a:lnTo>
                    <a:pt x="868" y="194"/>
                  </a:lnTo>
                  <a:lnTo>
                    <a:pt x="870" y="182"/>
                  </a:lnTo>
                  <a:lnTo>
                    <a:pt x="872" y="172"/>
                  </a:lnTo>
                  <a:lnTo>
                    <a:pt x="876" y="164"/>
                  </a:lnTo>
                  <a:lnTo>
                    <a:pt x="880" y="158"/>
                  </a:lnTo>
                  <a:lnTo>
                    <a:pt x="894" y="148"/>
                  </a:lnTo>
                  <a:lnTo>
                    <a:pt x="908" y="138"/>
                  </a:lnTo>
                  <a:lnTo>
                    <a:pt x="922" y="130"/>
                  </a:lnTo>
                  <a:lnTo>
                    <a:pt x="936" y="120"/>
                  </a:lnTo>
                  <a:lnTo>
                    <a:pt x="940" y="114"/>
                  </a:lnTo>
                  <a:lnTo>
                    <a:pt x="944" y="106"/>
                  </a:lnTo>
                  <a:lnTo>
                    <a:pt x="948" y="96"/>
                  </a:lnTo>
                  <a:lnTo>
                    <a:pt x="948" y="84"/>
                  </a:lnTo>
                  <a:lnTo>
                    <a:pt x="948" y="84"/>
                  </a:lnTo>
                  <a:lnTo>
                    <a:pt x="948" y="74"/>
                  </a:lnTo>
                  <a:lnTo>
                    <a:pt x="944" y="64"/>
                  </a:lnTo>
                  <a:lnTo>
                    <a:pt x="940" y="54"/>
                  </a:lnTo>
                  <a:lnTo>
                    <a:pt x="932" y="46"/>
                  </a:lnTo>
                  <a:lnTo>
                    <a:pt x="924" y="38"/>
                  </a:lnTo>
                  <a:lnTo>
                    <a:pt x="916" y="30"/>
                  </a:lnTo>
                  <a:lnTo>
                    <a:pt x="894" y="18"/>
                  </a:lnTo>
                  <a:lnTo>
                    <a:pt x="870" y="10"/>
                  </a:lnTo>
                  <a:lnTo>
                    <a:pt x="846" y="4"/>
                  </a:lnTo>
                  <a:lnTo>
                    <a:pt x="824" y="2"/>
                  </a:lnTo>
                  <a:lnTo>
                    <a:pt x="804" y="0"/>
                  </a:lnTo>
                  <a:lnTo>
                    <a:pt x="804" y="0"/>
                  </a:lnTo>
                  <a:lnTo>
                    <a:pt x="786" y="2"/>
                  </a:lnTo>
                  <a:lnTo>
                    <a:pt x="762" y="4"/>
                  </a:lnTo>
                  <a:lnTo>
                    <a:pt x="738" y="10"/>
                  </a:lnTo>
                  <a:lnTo>
                    <a:pt x="714" y="18"/>
                  </a:lnTo>
                  <a:lnTo>
                    <a:pt x="694" y="30"/>
                  </a:lnTo>
                  <a:lnTo>
                    <a:pt x="684" y="38"/>
                  </a:lnTo>
                  <a:lnTo>
                    <a:pt x="676" y="46"/>
                  </a:lnTo>
                  <a:lnTo>
                    <a:pt x="670" y="54"/>
                  </a:lnTo>
                  <a:lnTo>
                    <a:pt x="664" y="64"/>
                  </a:lnTo>
                  <a:lnTo>
                    <a:pt x="662" y="74"/>
                  </a:lnTo>
                  <a:lnTo>
                    <a:pt x="660" y="84"/>
                  </a:lnTo>
                  <a:lnTo>
                    <a:pt x="660" y="84"/>
                  </a:lnTo>
                  <a:lnTo>
                    <a:pt x="662" y="96"/>
                  </a:lnTo>
                  <a:lnTo>
                    <a:pt x="664" y="106"/>
                  </a:lnTo>
                  <a:lnTo>
                    <a:pt x="668" y="114"/>
                  </a:lnTo>
                  <a:lnTo>
                    <a:pt x="674" y="120"/>
                  </a:lnTo>
                  <a:lnTo>
                    <a:pt x="686" y="130"/>
                  </a:lnTo>
                  <a:lnTo>
                    <a:pt x="700" y="138"/>
                  </a:lnTo>
                  <a:lnTo>
                    <a:pt x="716" y="148"/>
                  </a:lnTo>
                  <a:lnTo>
                    <a:pt x="728" y="158"/>
                  </a:lnTo>
                  <a:lnTo>
                    <a:pt x="734" y="164"/>
                  </a:lnTo>
                  <a:lnTo>
                    <a:pt x="736" y="172"/>
                  </a:lnTo>
                  <a:lnTo>
                    <a:pt x="740" y="182"/>
                  </a:lnTo>
                  <a:lnTo>
                    <a:pt x="740" y="194"/>
                  </a:lnTo>
                  <a:lnTo>
                    <a:pt x="740" y="194"/>
                  </a:lnTo>
                  <a:lnTo>
                    <a:pt x="740" y="194"/>
                  </a:lnTo>
                  <a:lnTo>
                    <a:pt x="740" y="194"/>
                  </a:lnTo>
                  <a:lnTo>
                    <a:pt x="740" y="194"/>
                  </a:lnTo>
                  <a:lnTo>
                    <a:pt x="740" y="194"/>
                  </a:lnTo>
                  <a:lnTo>
                    <a:pt x="740" y="194"/>
                  </a:lnTo>
                  <a:lnTo>
                    <a:pt x="740" y="198"/>
                  </a:lnTo>
                  <a:lnTo>
                    <a:pt x="740" y="198"/>
                  </a:lnTo>
                  <a:lnTo>
                    <a:pt x="740" y="200"/>
                  </a:lnTo>
                  <a:lnTo>
                    <a:pt x="740" y="200"/>
                  </a:lnTo>
                  <a:lnTo>
                    <a:pt x="740" y="202"/>
                  </a:lnTo>
                  <a:lnTo>
                    <a:pt x="740" y="202"/>
                  </a:lnTo>
                  <a:lnTo>
                    <a:pt x="738" y="204"/>
                  </a:lnTo>
                  <a:lnTo>
                    <a:pt x="738" y="204"/>
                  </a:lnTo>
                  <a:lnTo>
                    <a:pt x="738" y="206"/>
                  </a:lnTo>
                  <a:lnTo>
                    <a:pt x="738" y="206"/>
                  </a:lnTo>
                  <a:lnTo>
                    <a:pt x="736" y="206"/>
                  </a:lnTo>
                  <a:lnTo>
                    <a:pt x="736" y="206"/>
                  </a:lnTo>
                  <a:lnTo>
                    <a:pt x="736" y="208"/>
                  </a:lnTo>
                  <a:lnTo>
                    <a:pt x="736" y="208"/>
                  </a:lnTo>
                  <a:lnTo>
                    <a:pt x="734" y="210"/>
                  </a:lnTo>
                  <a:lnTo>
                    <a:pt x="734" y="210"/>
                  </a:lnTo>
                  <a:lnTo>
                    <a:pt x="734" y="212"/>
                  </a:lnTo>
                  <a:lnTo>
                    <a:pt x="734" y="212"/>
                  </a:lnTo>
                  <a:lnTo>
                    <a:pt x="732" y="212"/>
                  </a:lnTo>
                  <a:lnTo>
                    <a:pt x="732" y="212"/>
                  </a:lnTo>
                  <a:lnTo>
                    <a:pt x="730" y="214"/>
                  </a:lnTo>
                  <a:lnTo>
                    <a:pt x="730" y="214"/>
                  </a:lnTo>
                  <a:lnTo>
                    <a:pt x="730" y="216"/>
                  </a:lnTo>
                  <a:lnTo>
                    <a:pt x="730" y="216"/>
                  </a:lnTo>
                  <a:lnTo>
                    <a:pt x="726" y="218"/>
                  </a:lnTo>
                  <a:lnTo>
                    <a:pt x="726" y="218"/>
                  </a:lnTo>
                  <a:lnTo>
                    <a:pt x="724" y="220"/>
                  </a:lnTo>
                  <a:lnTo>
                    <a:pt x="724" y="220"/>
                  </a:lnTo>
                  <a:lnTo>
                    <a:pt x="722" y="220"/>
                  </a:lnTo>
                  <a:lnTo>
                    <a:pt x="722" y="220"/>
                  </a:lnTo>
                  <a:lnTo>
                    <a:pt x="720" y="222"/>
                  </a:lnTo>
                  <a:lnTo>
                    <a:pt x="720" y="222"/>
                  </a:lnTo>
                  <a:lnTo>
                    <a:pt x="718" y="224"/>
                  </a:lnTo>
                  <a:lnTo>
                    <a:pt x="718" y="224"/>
                  </a:lnTo>
                  <a:lnTo>
                    <a:pt x="716" y="224"/>
                  </a:lnTo>
                  <a:lnTo>
                    <a:pt x="716" y="224"/>
                  </a:lnTo>
                  <a:lnTo>
                    <a:pt x="714" y="226"/>
                  </a:lnTo>
                  <a:lnTo>
                    <a:pt x="714" y="226"/>
                  </a:lnTo>
                  <a:lnTo>
                    <a:pt x="712" y="226"/>
                  </a:lnTo>
                  <a:lnTo>
                    <a:pt x="712" y="226"/>
                  </a:lnTo>
                  <a:lnTo>
                    <a:pt x="710" y="228"/>
                  </a:lnTo>
                  <a:lnTo>
                    <a:pt x="710" y="228"/>
                  </a:lnTo>
                  <a:lnTo>
                    <a:pt x="708" y="230"/>
                  </a:lnTo>
                  <a:lnTo>
                    <a:pt x="708" y="230"/>
                  </a:lnTo>
                  <a:lnTo>
                    <a:pt x="706" y="230"/>
                  </a:lnTo>
                  <a:lnTo>
                    <a:pt x="706" y="230"/>
                  </a:lnTo>
                  <a:lnTo>
                    <a:pt x="684" y="238"/>
                  </a:lnTo>
                  <a:lnTo>
                    <a:pt x="400" y="238"/>
                  </a:lnTo>
                  <a:lnTo>
                    <a:pt x="398" y="236"/>
                  </a:lnTo>
                  <a:lnTo>
                    <a:pt x="0" y="926"/>
                  </a:lnTo>
                  <a:lnTo>
                    <a:pt x="400" y="1618"/>
                  </a:lnTo>
                  <a:lnTo>
                    <a:pt x="1198" y="1618"/>
                  </a:lnTo>
                  <a:lnTo>
                    <a:pt x="1200" y="1618"/>
                  </a:lnTo>
                  <a:lnTo>
                    <a:pt x="1312" y="14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8100" cap="flat" cmpd="sng">
              <a:solidFill>
                <a:srgbClr val="0F294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 sz="180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600200" y="2046288"/>
              <a:ext cx="1744663" cy="1465262"/>
            </a:xfrm>
            <a:custGeom>
              <a:avLst/>
              <a:gdLst/>
              <a:ahLst/>
              <a:cxnLst>
                <a:cxn ang="0">
                  <a:pos x="694" y="1382"/>
                </a:cxn>
                <a:cxn ang="0">
                  <a:pos x="710" y="1376"/>
                </a:cxn>
                <a:cxn ang="0">
                  <a:pos x="714" y="1374"/>
                </a:cxn>
                <a:cxn ang="0">
                  <a:pos x="720" y="1370"/>
                </a:cxn>
                <a:cxn ang="0">
                  <a:pos x="724" y="1368"/>
                </a:cxn>
                <a:cxn ang="0">
                  <a:pos x="730" y="1362"/>
                </a:cxn>
                <a:cxn ang="0">
                  <a:pos x="734" y="1360"/>
                </a:cxn>
                <a:cxn ang="0">
                  <a:pos x="736" y="1354"/>
                </a:cxn>
                <a:cxn ang="0">
                  <a:pos x="738" y="1352"/>
                </a:cxn>
                <a:cxn ang="0">
                  <a:pos x="740" y="1346"/>
                </a:cxn>
                <a:cxn ang="0">
                  <a:pos x="740" y="1342"/>
                </a:cxn>
                <a:cxn ang="0">
                  <a:pos x="716" y="1296"/>
                </a:cxn>
                <a:cxn ang="0">
                  <a:pos x="664" y="1254"/>
                </a:cxn>
                <a:cxn ang="0">
                  <a:pos x="660" y="1232"/>
                </a:cxn>
                <a:cxn ang="0">
                  <a:pos x="676" y="1194"/>
                </a:cxn>
                <a:cxn ang="0">
                  <a:pos x="762" y="1152"/>
                </a:cxn>
                <a:cxn ang="0">
                  <a:pos x="846" y="1152"/>
                </a:cxn>
                <a:cxn ang="0">
                  <a:pos x="932" y="1194"/>
                </a:cxn>
                <a:cxn ang="0">
                  <a:pos x="948" y="1232"/>
                </a:cxn>
                <a:cxn ang="0">
                  <a:pos x="944" y="1254"/>
                </a:cxn>
                <a:cxn ang="0">
                  <a:pos x="894" y="1296"/>
                </a:cxn>
                <a:cxn ang="0">
                  <a:pos x="868" y="1342"/>
                </a:cxn>
                <a:cxn ang="0">
                  <a:pos x="868" y="1346"/>
                </a:cxn>
                <a:cxn ang="0">
                  <a:pos x="870" y="1352"/>
                </a:cxn>
                <a:cxn ang="0">
                  <a:pos x="872" y="1354"/>
                </a:cxn>
                <a:cxn ang="0">
                  <a:pos x="876" y="1360"/>
                </a:cxn>
                <a:cxn ang="0">
                  <a:pos x="878" y="1362"/>
                </a:cxn>
                <a:cxn ang="0">
                  <a:pos x="884" y="1368"/>
                </a:cxn>
                <a:cxn ang="0">
                  <a:pos x="888" y="1370"/>
                </a:cxn>
                <a:cxn ang="0">
                  <a:pos x="894" y="1374"/>
                </a:cxn>
                <a:cxn ang="0">
                  <a:pos x="898" y="1376"/>
                </a:cxn>
                <a:cxn ang="0">
                  <a:pos x="914" y="1382"/>
                </a:cxn>
                <a:cxn ang="0">
                  <a:pos x="1322" y="1172"/>
                </a:cxn>
                <a:cxn ang="0">
                  <a:pos x="1326" y="1104"/>
                </a:cxn>
                <a:cxn ang="0">
                  <a:pos x="1294" y="1080"/>
                </a:cxn>
                <a:cxn ang="0">
                  <a:pos x="1232" y="1104"/>
                </a:cxn>
                <a:cxn ang="0">
                  <a:pos x="1180" y="1102"/>
                </a:cxn>
                <a:cxn ang="0">
                  <a:pos x="1154" y="1070"/>
                </a:cxn>
                <a:cxn ang="0">
                  <a:pos x="1162" y="974"/>
                </a:cxn>
                <a:cxn ang="0">
                  <a:pos x="1204" y="902"/>
                </a:cxn>
                <a:cxn ang="0">
                  <a:pos x="1282" y="848"/>
                </a:cxn>
                <a:cxn ang="0">
                  <a:pos x="1324" y="854"/>
                </a:cxn>
                <a:cxn ang="0">
                  <a:pos x="1350" y="900"/>
                </a:cxn>
                <a:cxn ang="0">
                  <a:pos x="1362" y="964"/>
                </a:cxn>
                <a:cxn ang="0">
                  <a:pos x="1398" y="980"/>
                </a:cxn>
                <a:cxn ang="0">
                  <a:pos x="1598" y="696"/>
                </a:cxn>
                <a:cxn ang="0">
                  <a:pos x="1432" y="382"/>
                </a:cxn>
                <a:cxn ang="0">
                  <a:pos x="1446" y="342"/>
                </a:cxn>
                <a:cxn ang="0">
                  <a:pos x="1500" y="340"/>
                </a:cxn>
                <a:cxn ang="0">
                  <a:pos x="1562" y="364"/>
                </a:cxn>
                <a:cxn ang="0">
                  <a:pos x="1596" y="346"/>
                </a:cxn>
                <a:cxn ang="0">
                  <a:pos x="1612" y="296"/>
                </a:cxn>
                <a:cxn ang="0">
                  <a:pos x="1582" y="198"/>
                </a:cxn>
                <a:cxn ang="0">
                  <a:pos x="1500" y="116"/>
                </a:cxn>
                <a:cxn ang="0">
                  <a:pos x="1448" y="110"/>
                </a:cxn>
                <a:cxn ang="0">
                  <a:pos x="1416" y="138"/>
                </a:cxn>
                <a:cxn ang="0">
                  <a:pos x="1412" y="182"/>
                </a:cxn>
                <a:cxn ang="0">
                  <a:pos x="1392" y="234"/>
                </a:cxn>
                <a:cxn ang="0">
                  <a:pos x="1360" y="240"/>
                </a:cxn>
                <a:cxn ang="0">
                  <a:pos x="400" y="0"/>
                </a:cxn>
              </a:cxnLst>
              <a:rect l="0" t="0" r="r" b="b"/>
              <a:pathLst>
                <a:path w="1612" h="1386">
                  <a:moveTo>
                    <a:pt x="674" y="1382"/>
                  </a:moveTo>
                  <a:lnTo>
                    <a:pt x="674" y="1382"/>
                  </a:lnTo>
                  <a:lnTo>
                    <a:pt x="670" y="1382"/>
                  </a:lnTo>
                  <a:lnTo>
                    <a:pt x="694" y="1382"/>
                  </a:lnTo>
                  <a:lnTo>
                    <a:pt x="694" y="1382"/>
                  </a:lnTo>
                  <a:lnTo>
                    <a:pt x="706" y="1378"/>
                  </a:lnTo>
                  <a:lnTo>
                    <a:pt x="706" y="1378"/>
                  </a:lnTo>
                  <a:lnTo>
                    <a:pt x="708" y="1378"/>
                  </a:lnTo>
                  <a:lnTo>
                    <a:pt x="708" y="1378"/>
                  </a:lnTo>
                  <a:lnTo>
                    <a:pt x="710" y="1376"/>
                  </a:lnTo>
                  <a:lnTo>
                    <a:pt x="710" y="1376"/>
                  </a:lnTo>
                  <a:lnTo>
                    <a:pt x="712" y="1374"/>
                  </a:lnTo>
                  <a:lnTo>
                    <a:pt x="712" y="1374"/>
                  </a:lnTo>
                  <a:lnTo>
                    <a:pt x="714" y="1374"/>
                  </a:lnTo>
                  <a:lnTo>
                    <a:pt x="714" y="1374"/>
                  </a:lnTo>
                  <a:lnTo>
                    <a:pt x="716" y="1372"/>
                  </a:lnTo>
                  <a:lnTo>
                    <a:pt x="716" y="1372"/>
                  </a:lnTo>
                  <a:lnTo>
                    <a:pt x="718" y="1372"/>
                  </a:lnTo>
                  <a:lnTo>
                    <a:pt x="718" y="1372"/>
                  </a:lnTo>
                  <a:lnTo>
                    <a:pt x="720" y="1370"/>
                  </a:lnTo>
                  <a:lnTo>
                    <a:pt x="720" y="1370"/>
                  </a:lnTo>
                  <a:lnTo>
                    <a:pt x="722" y="1368"/>
                  </a:lnTo>
                  <a:lnTo>
                    <a:pt x="722" y="1368"/>
                  </a:lnTo>
                  <a:lnTo>
                    <a:pt x="724" y="1368"/>
                  </a:lnTo>
                  <a:lnTo>
                    <a:pt x="724" y="1368"/>
                  </a:lnTo>
                  <a:lnTo>
                    <a:pt x="726" y="1366"/>
                  </a:lnTo>
                  <a:lnTo>
                    <a:pt x="726" y="1366"/>
                  </a:lnTo>
                  <a:lnTo>
                    <a:pt x="730" y="1364"/>
                  </a:lnTo>
                  <a:lnTo>
                    <a:pt x="730" y="1364"/>
                  </a:lnTo>
                  <a:lnTo>
                    <a:pt x="730" y="1362"/>
                  </a:lnTo>
                  <a:lnTo>
                    <a:pt x="730" y="1362"/>
                  </a:lnTo>
                  <a:lnTo>
                    <a:pt x="732" y="1360"/>
                  </a:lnTo>
                  <a:lnTo>
                    <a:pt x="732" y="1360"/>
                  </a:lnTo>
                  <a:lnTo>
                    <a:pt x="734" y="1360"/>
                  </a:lnTo>
                  <a:lnTo>
                    <a:pt x="734" y="1360"/>
                  </a:lnTo>
                  <a:lnTo>
                    <a:pt x="734" y="1358"/>
                  </a:lnTo>
                  <a:lnTo>
                    <a:pt x="734" y="1358"/>
                  </a:lnTo>
                  <a:lnTo>
                    <a:pt x="736" y="1356"/>
                  </a:lnTo>
                  <a:lnTo>
                    <a:pt x="736" y="1356"/>
                  </a:lnTo>
                  <a:lnTo>
                    <a:pt x="736" y="1354"/>
                  </a:lnTo>
                  <a:lnTo>
                    <a:pt x="736" y="1354"/>
                  </a:lnTo>
                  <a:lnTo>
                    <a:pt x="738" y="1354"/>
                  </a:lnTo>
                  <a:lnTo>
                    <a:pt x="738" y="1354"/>
                  </a:lnTo>
                  <a:lnTo>
                    <a:pt x="738" y="1352"/>
                  </a:lnTo>
                  <a:lnTo>
                    <a:pt x="738" y="1352"/>
                  </a:lnTo>
                  <a:lnTo>
                    <a:pt x="740" y="1350"/>
                  </a:lnTo>
                  <a:lnTo>
                    <a:pt x="740" y="1350"/>
                  </a:lnTo>
                  <a:lnTo>
                    <a:pt x="740" y="1348"/>
                  </a:lnTo>
                  <a:lnTo>
                    <a:pt x="740" y="1348"/>
                  </a:lnTo>
                  <a:lnTo>
                    <a:pt x="740" y="1346"/>
                  </a:lnTo>
                  <a:lnTo>
                    <a:pt x="740" y="1346"/>
                  </a:lnTo>
                  <a:lnTo>
                    <a:pt x="740" y="1342"/>
                  </a:lnTo>
                  <a:lnTo>
                    <a:pt x="740" y="1342"/>
                  </a:lnTo>
                  <a:lnTo>
                    <a:pt x="740" y="1342"/>
                  </a:lnTo>
                  <a:lnTo>
                    <a:pt x="740" y="1342"/>
                  </a:lnTo>
                  <a:lnTo>
                    <a:pt x="740" y="1330"/>
                  </a:lnTo>
                  <a:lnTo>
                    <a:pt x="736" y="1320"/>
                  </a:lnTo>
                  <a:lnTo>
                    <a:pt x="734" y="1312"/>
                  </a:lnTo>
                  <a:lnTo>
                    <a:pt x="728" y="1306"/>
                  </a:lnTo>
                  <a:lnTo>
                    <a:pt x="716" y="1296"/>
                  </a:lnTo>
                  <a:lnTo>
                    <a:pt x="700" y="1286"/>
                  </a:lnTo>
                  <a:lnTo>
                    <a:pt x="686" y="1278"/>
                  </a:lnTo>
                  <a:lnTo>
                    <a:pt x="674" y="1268"/>
                  </a:lnTo>
                  <a:lnTo>
                    <a:pt x="668" y="1262"/>
                  </a:lnTo>
                  <a:lnTo>
                    <a:pt x="664" y="1254"/>
                  </a:lnTo>
                  <a:lnTo>
                    <a:pt x="662" y="1244"/>
                  </a:lnTo>
                  <a:lnTo>
                    <a:pt x="660" y="1232"/>
                  </a:lnTo>
                  <a:lnTo>
                    <a:pt x="660" y="1232"/>
                  </a:lnTo>
                  <a:lnTo>
                    <a:pt x="660" y="1232"/>
                  </a:lnTo>
                  <a:lnTo>
                    <a:pt x="660" y="1232"/>
                  </a:lnTo>
                  <a:lnTo>
                    <a:pt x="660" y="1232"/>
                  </a:lnTo>
                  <a:lnTo>
                    <a:pt x="662" y="1222"/>
                  </a:lnTo>
                  <a:lnTo>
                    <a:pt x="664" y="1212"/>
                  </a:lnTo>
                  <a:lnTo>
                    <a:pt x="670" y="1202"/>
                  </a:lnTo>
                  <a:lnTo>
                    <a:pt x="676" y="1194"/>
                  </a:lnTo>
                  <a:lnTo>
                    <a:pt x="684" y="1186"/>
                  </a:lnTo>
                  <a:lnTo>
                    <a:pt x="694" y="1178"/>
                  </a:lnTo>
                  <a:lnTo>
                    <a:pt x="714" y="1166"/>
                  </a:lnTo>
                  <a:lnTo>
                    <a:pt x="738" y="1158"/>
                  </a:lnTo>
                  <a:lnTo>
                    <a:pt x="762" y="1152"/>
                  </a:lnTo>
                  <a:lnTo>
                    <a:pt x="786" y="1150"/>
                  </a:lnTo>
                  <a:lnTo>
                    <a:pt x="804" y="1148"/>
                  </a:lnTo>
                  <a:lnTo>
                    <a:pt x="804" y="1148"/>
                  </a:lnTo>
                  <a:lnTo>
                    <a:pt x="824" y="1150"/>
                  </a:lnTo>
                  <a:lnTo>
                    <a:pt x="846" y="1152"/>
                  </a:lnTo>
                  <a:lnTo>
                    <a:pt x="870" y="1158"/>
                  </a:lnTo>
                  <a:lnTo>
                    <a:pt x="894" y="1166"/>
                  </a:lnTo>
                  <a:lnTo>
                    <a:pt x="916" y="1178"/>
                  </a:lnTo>
                  <a:lnTo>
                    <a:pt x="924" y="1186"/>
                  </a:lnTo>
                  <a:lnTo>
                    <a:pt x="932" y="1194"/>
                  </a:lnTo>
                  <a:lnTo>
                    <a:pt x="940" y="1202"/>
                  </a:lnTo>
                  <a:lnTo>
                    <a:pt x="944" y="1212"/>
                  </a:lnTo>
                  <a:lnTo>
                    <a:pt x="948" y="1222"/>
                  </a:lnTo>
                  <a:lnTo>
                    <a:pt x="948" y="1232"/>
                  </a:lnTo>
                  <a:lnTo>
                    <a:pt x="948" y="1232"/>
                  </a:lnTo>
                  <a:lnTo>
                    <a:pt x="948" y="1232"/>
                  </a:lnTo>
                  <a:lnTo>
                    <a:pt x="948" y="1232"/>
                  </a:lnTo>
                  <a:lnTo>
                    <a:pt x="948" y="1232"/>
                  </a:lnTo>
                  <a:lnTo>
                    <a:pt x="948" y="1244"/>
                  </a:lnTo>
                  <a:lnTo>
                    <a:pt x="944" y="1254"/>
                  </a:lnTo>
                  <a:lnTo>
                    <a:pt x="940" y="1262"/>
                  </a:lnTo>
                  <a:lnTo>
                    <a:pt x="936" y="1268"/>
                  </a:lnTo>
                  <a:lnTo>
                    <a:pt x="922" y="1278"/>
                  </a:lnTo>
                  <a:lnTo>
                    <a:pt x="908" y="1286"/>
                  </a:lnTo>
                  <a:lnTo>
                    <a:pt x="894" y="1296"/>
                  </a:lnTo>
                  <a:lnTo>
                    <a:pt x="880" y="1306"/>
                  </a:lnTo>
                  <a:lnTo>
                    <a:pt x="876" y="1312"/>
                  </a:lnTo>
                  <a:lnTo>
                    <a:pt x="872" y="1320"/>
                  </a:lnTo>
                  <a:lnTo>
                    <a:pt x="870" y="1330"/>
                  </a:lnTo>
                  <a:lnTo>
                    <a:pt x="868" y="1342"/>
                  </a:lnTo>
                  <a:lnTo>
                    <a:pt x="868" y="1342"/>
                  </a:lnTo>
                  <a:lnTo>
                    <a:pt x="868" y="1342"/>
                  </a:lnTo>
                  <a:lnTo>
                    <a:pt x="868" y="1342"/>
                  </a:lnTo>
                  <a:lnTo>
                    <a:pt x="868" y="1346"/>
                  </a:lnTo>
                  <a:lnTo>
                    <a:pt x="868" y="1346"/>
                  </a:lnTo>
                  <a:lnTo>
                    <a:pt x="868" y="1348"/>
                  </a:lnTo>
                  <a:lnTo>
                    <a:pt x="868" y="1348"/>
                  </a:lnTo>
                  <a:lnTo>
                    <a:pt x="870" y="1350"/>
                  </a:lnTo>
                  <a:lnTo>
                    <a:pt x="870" y="1350"/>
                  </a:lnTo>
                  <a:lnTo>
                    <a:pt x="870" y="1352"/>
                  </a:lnTo>
                  <a:lnTo>
                    <a:pt x="870" y="1352"/>
                  </a:lnTo>
                  <a:lnTo>
                    <a:pt x="872" y="1354"/>
                  </a:lnTo>
                  <a:lnTo>
                    <a:pt x="872" y="1354"/>
                  </a:lnTo>
                  <a:lnTo>
                    <a:pt x="872" y="1354"/>
                  </a:lnTo>
                  <a:lnTo>
                    <a:pt x="872" y="1354"/>
                  </a:lnTo>
                  <a:lnTo>
                    <a:pt x="874" y="1356"/>
                  </a:lnTo>
                  <a:lnTo>
                    <a:pt x="874" y="1356"/>
                  </a:lnTo>
                  <a:lnTo>
                    <a:pt x="874" y="1358"/>
                  </a:lnTo>
                  <a:lnTo>
                    <a:pt x="874" y="1358"/>
                  </a:lnTo>
                  <a:lnTo>
                    <a:pt x="876" y="1360"/>
                  </a:lnTo>
                  <a:lnTo>
                    <a:pt x="876" y="1360"/>
                  </a:lnTo>
                  <a:lnTo>
                    <a:pt x="876" y="1360"/>
                  </a:lnTo>
                  <a:lnTo>
                    <a:pt x="876" y="1360"/>
                  </a:lnTo>
                  <a:lnTo>
                    <a:pt x="878" y="1362"/>
                  </a:lnTo>
                  <a:lnTo>
                    <a:pt x="878" y="1362"/>
                  </a:lnTo>
                  <a:lnTo>
                    <a:pt x="880" y="1364"/>
                  </a:lnTo>
                  <a:lnTo>
                    <a:pt x="880" y="1364"/>
                  </a:lnTo>
                  <a:lnTo>
                    <a:pt x="882" y="1366"/>
                  </a:lnTo>
                  <a:lnTo>
                    <a:pt x="882" y="1366"/>
                  </a:lnTo>
                  <a:lnTo>
                    <a:pt x="884" y="1368"/>
                  </a:lnTo>
                  <a:lnTo>
                    <a:pt x="884" y="1368"/>
                  </a:lnTo>
                  <a:lnTo>
                    <a:pt x="886" y="1368"/>
                  </a:lnTo>
                  <a:lnTo>
                    <a:pt x="886" y="1368"/>
                  </a:lnTo>
                  <a:lnTo>
                    <a:pt x="888" y="1370"/>
                  </a:lnTo>
                  <a:lnTo>
                    <a:pt x="888" y="1370"/>
                  </a:lnTo>
                  <a:lnTo>
                    <a:pt x="890" y="1372"/>
                  </a:lnTo>
                  <a:lnTo>
                    <a:pt x="890" y="1372"/>
                  </a:lnTo>
                  <a:lnTo>
                    <a:pt x="892" y="1372"/>
                  </a:lnTo>
                  <a:lnTo>
                    <a:pt x="892" y="1372"/>
                  </a:lnTo>
                  <a:lnTo>
                    <a:pt x="894" y="1374"/>
                  </a:lnTo>
                  <a:lnTo>
                    <a:pt x="894" y="1374"/>
                  </a:lnTo>
                  <a:lnTo>
                    <a:pt x="896" y="1374"/>
                  </a:lnTo>
                  <a:lnTo>
                    <a:pt x="896" y="1374"/>
                  </a:lnTo>
                  <a:lnTo>
                    <a:pt x="898" y="1376"/>
                  </a:lnTo>
                  <a:lnTo>
                    <a:pt x="898" y="1376"/>
                  </a:lnTo>
                  <a:lnTo>
                    <a:pt x="902" y="1378"/>
                  </a:lnTo>
                  <a:lnTo>
                    <a:pt x="902" y="1378"/>
                  </a:lnTo>
                  <a:lnTo>
                    <a:pt x="902" y="1378"/>
                  </a:lnTo>
                  <a:lnTo>
                    <a:pt x="902" y="1378"/>
                  </a:lnTo>
                  <a:lnTo>
                    <a:pt x="914" y="1382"/>
                  </a:lnTo>
                  <a:lnTo>
                    <a:pt x="940" y="1382"/>
                  </a:lnTo>
                  <a:lnTo>
                    <a:pt x="940" y="1382"/>
                  </a:lnTo>
                  <a:lnTo>
                    <a:pt x="934" y="1382"/>
                  </a:lnTo>
                  <a:lnTo>
                    <a:pt x="1198" y="1386"/>
                  </a:lnTo>
                  <a:lnTo>
                    <a:pt x="1322" y="1172"/>
                  </a:lnTo>
                  <a:lnTo>
                    <a:pt x="1322" y="1172"/>
                  </a:lnTo>
                  <a:lnTo>
                    <a:pt x="1326" y="1150"/>
                  </a:lnTo>
                  <a:lnTo>
                    <a:pt x="1330" y="1126"/>
                  </a:lnTo>
                  <a:lnTo>
                    <a:pt x="1328" y="1114"/>
                  </a:lnTo>
                  <a:lnTo>
                    <a:pt x="1326" y="1104"/>
                  </a:lnTo>
                  <a:lnTo>
                    <a:pt x="1322" y="1094"/>
                  </a:lnTo>
                  <a:lnTo>
                    <a:pt x="1316" y="1088"/>
                  </a:lnTo>
                  <a:lnTo>
                    <a:pt x="1316" y="1088"/>
                  </a:lnTo>
                  <a:lnTo>
                    <a:pt x="1304" y="1084"/>
                  </a:lnTo>
                  <a:lnTo>
                    <a:pt x="1294" y="1080"/>
                  </a:lnTo>
                  <a:lnTo>
                    <a:pt x="1286" y="1080"/>
                  </a:lnTo>
                  <a:lnTo>
                    <a:pt x="1278" y="1082"/>
                  </a:lnTo>
                  <a:lnTo>
                    <a:pt x="1262" y="1086"/>
                  </a:lnTo>
                  <a:lnTo>
                    <a:pt x="1248" y="1096"/>
                  </a:lnTo>
                  <a:lnTo>
                    <a:pt x="1232" y="1104"/>
                  </a:lnTo>
                  <a:lnTo>
                    <a:pt x="1218" y="1110"/>
                  </a:lnTo>
                  <a:lnTo>
                    <a:pt x="1208" y="1110"/>
                  </a:lnTo>
                  <a:lnTo>
                    <a:pt x="1200" y="1110"/>
                  </a:lnTo>
                  <a:lnTo>
                    <a:pt x="1190" y="1108"/>
                  </a:lnTo>
                  <a:lnTo>
                    <a:pt x="1180" y="1102"/>
                  </a:lnTo>
                  <a:lnTo>
                    <a:pt x="1180" y="1102"/>
                  </a:lnTo>
                  <a:lnTo>
                    <a:pt x="1170" y="1096"/>
                  </a:lnTo>
                  <a:lnTo>
                    <a:pt x="1164" y="1088"/>
                  </a:lnTo>
                  <a:lnTo>
                    <a:pt x="1158" y="1080"/>
                  </a:lnTo>
                  <a:lnTo>
                    <a:pt x="1154" y="1070"/>
                  </a:lnTo>
                  <a:lnTo>
                    <a:pt x="1152" y="1060"/>
                  </a:lnTo>
                  <a:lnTo>
                    <a:pt x="1150" y="1048"/>
                  </a:lnTo>
                  <a:lnTo>
                    <a:pt x="1150" y="1024"/>
                  </a:lnTo>
                  <a:lnTo>
                    <a:pt x="1154" y="998"/>
                  </a:lnTo>
                  <a:lnTo>
                    <a:pt x="1162" y="974"/>
                  </a:lnTo>
                  <a:lnTo>
                    <a:pt x="1170" y="954"/>
                  </a:lnTo>
                  <a:lnTo>
                    <a:pt x="1180" y="936"/>
                  </a:lnTo>
                  <a:lnTo>
                    <a:pt x="1180" y="936"/>
                  </a:lnTo>
                  <a:lnTo>
                    <a:pt x="1190" y="920"/>
                  </a:lnTo>
                  <a:lnTo>
                    <a:pt x="1204" y="902"/>
                  </a:lnTo>
                  <a:lnTo>
                    <a:pt x="1220" y="884"/>
                  </a:lnTo>
                  <a:lnTo>
                    <a:pt x="1240" y="868"/>
                  </a:lnTo>
                  <a:lnTo>
                    <a:pt x="1260" y="856"/>
                  </a:lnTo>
                  <a:lnTo>
                    <a:pt x="1272" y="850"/>
                  </a:lnTo>
                  <a:lnTo>
                    <a:pt x="1282" y="848"/>
                  </a:lnTo>
                  <a:lnTo>
                    <a:pt x="1292" y="846"/>
                  </a:lnTo>
                  <a:lnTo>
                    <a:pt x="1304" y="846"/>
                  </a:lnTo>
                  <a:lnTo>
                    <a:pt x="1314" y="848"/>
                  </a:lnTo>
                  <a:lnTo>
                    <a:pt x="1324" y="854"/>
                  </a:lnTo>
                  <a:lnTo>
                    <a:pt x="1324" y="854"/>
                  </a:lnTo>
                  <a:lnTo>
                    <a:pt x="1334" y="860"/>
                  </a:lnTo>
                  <a:lnTo>
                    <a:pt x="1340" y="868"/>
                  </a:lnTo>
                  <a:lnTo>
                    <a:pt x="1346" y="874"/>
                  </a:lnTo>
                  <a:lnTo>
                    <a:pt x="1348" y="882"/>
                  </a:lnTo>
                  <a:lnTo>
                    <a:pt x="1350" y="900"/>
                  </a:lnTo>
                  <a:lnTo>
                    <a:pt x="1350" y="916"/>
                  </a:lnTo>
                  <a:lnTo>
                    <a:pt x="1350" y="932"/>
                  </a:lnTo>
                  <a:lnTo>
                    <a:pt x="1354" y="948"/>
                  </a:lnTo>
                  <a:lnTo>
                    <a:pt x="1358" y="956"/>
                  </a:lnTo>
                  <a:lnTo>
                    <a:pt x="1362" y="964"/>
                  </a:lnTo>
                  <a:lnTo>
                    <a:pt x="1370" y="972"/>
                  </a:lnTo>
                  <a:lnTo>
                    <a:pt x="1380" y="978"/>
                  </a:lnTo>
                  <a:lnTo>
                    <a:pt x="1380" y="978"/>
                  </a:lnTo>
                  <a:lnTo>
                    <a:pt x="1388" y="980"/>
                  </a:lnTo>
                  <a:lnTo>
                    <a:pt x="1398" y="980"/>
                  </a:lnTo>
                  <a:lnTo>
                    <a:pt x="1408" y="976"/>
                  </a:lnTo>
                  <a:lnTo>
                    <a:pt x="1418" y="972"/>
                  </a:lnTo>
                  <a:lnTo>
                    <a:pt x="1438" y="958"/>
                  </a:lnTo>
                  <a:lnTo>
                    <a:pt x="1456" y="942"/>
                  </a:lnTo>
                  <a:lnTo>
                    <a:pt x="1598" y="696"/>
                  </a:lnTo>
                  <a:lnTo>
                    <a:pt x="1436" y="418"/>
                  </a:lnTo>
                  <a:lnTo>
                    <a:pt x="1436" y="418"/>
                  </a:lnTo>
                  <a:lnTo>
                    <a:pt x="1434" y="400"/>
                  </a:lnTo>
                  <a:lnTo>
                    <a:pt x="1432" y="382"/>
                  </a:lnTo>
                  <a:lnTo>
                    <a:pt x="1432" y="382"/>
                  </a:lnTo>
                  <a:lnTo>
                    <a:pt x="1432" y="370"/>
                  </a:lnTo>
                  <a:lnTo>
                    <a:pt x="1434" y="358"/>
                  </a:lnTo>
                  <a:lnTo>
                    <a:pt x="1440" y="348"/>
                  </a:lnTo>
                  <a:lnTo>
                    <a:pt x="1446" y="342"/>
                  </a:lnTo>
                  <a:lnTo>
                    <a:pt x="1446" y="342"/>
                  </a:lnTo>
                  <a:lnTo>
                    <a:pt x="1456" y="338"/>
                  </a:lnTo>
                  <a:lnTo>
                    <a:pt x="1466" y="334"/>
                  </a:lnTo>
                  <a:lnTo>
                    <a:pt x="1476" y="334"/>
                  </a:lnTo>
                  <a:lnTo>
                    <a:pt x="1484" y="334"/>
                  </a:lnTo>
                  <a:lnTo>
                    <a:pt x="1500" y="340"/>
                  </a:lnTo>
                  <a:lnTo>
                    <a:pt x="1514" y="348"/>
                  </a:lnTo>
                  <a:lnTo>
                    <a:pt x="1528" y="358"/>
                  </a:lnTo>
                  <a:lnTo>
                    <a:pt x="1544" y="364"/>
                  </a:lnTo>
                  <a:lnTo>
                    <a:pt x="1552" y="364"/>
                  </a:lnTo>
                  <a:lnTo>
                    <a:pt x="1562" y="364"/>
                  </a:lnTo>
                  <a:lnTo>
                    <a:pt x="1572" y="362"/>
                  </a:lnTo>
                  <a:lnTo>
                    <a:pt x="1582" y="356"/>
                  </a:lnTo>
                  <a:lnTo>
                    <a:pt x="1582" y="356"/>
                  </a:lnTo>
                  <a:lnTo>
                    <a:pt x="1590" y="352"/>
                  </a:lnTo>
                  <a:lnTo>
                    <a:pt x="1596" y="346"/>
                  </a:lnTo>
                  <a:lnTo>
                    <a:pt x="1600" y="340"/>
                  </a:lnTo>
                  <a:lnTo>
                    <a:pt x="1604" y="332"/>
                  </a:lnTo>
                  <a:lnTo>
                    <a:pt x="1610" y="316"/>
                  </a:lnTo>
                  <a:lnTo>
                    <a:pt x="1612" y="296"/>
                  </a:lnTo>
                  <a:lnTo>
                    <a:pt x="1612" y="296"/>
                  </a:lnTo>
                  <a:lnTo>
                    <a:pt x="1608" y="268"/>
                  </a:lnTo>
                  <a:lnTo>
                    <a:pt x="1602" y="242"/>
                  </a:lnTo>
                  <a:lnTo>
                    <a:pt x="1592" y="218"/>
                  </a:lnTo>
                  <a:lnTo>
                    <a:pt x="1582" y="198"/>
                  </a:lnTo>
                  <a:lnTo>
                    <a:pt x="1582" y="198"/>
                  </a:lnTo>
                  <a:lnTo>
                    <a:pt x="1572" y="182"/>
                  </a:lnTo>
                  <a:lnTo>
                    <a:pt x="1558" y="164"/>
                  </a:lnTo>
                  <a:lnTo>
                    <a:pt x="1542" y="146"/>
                  </a:lnTo>
                  <a:lnTo>
                    <a:pt x="1522" y="130"/>
                  </a:lnTo>
                  <a:lnTo>
                    <a:pt x="1500" y="116"/>
                  </a:lnTo>
                  <a:lnTo>
                    <a:pt x="1490" y="112"/>
                  </a:lnTo>
                  <a:lnTo>
                    <a:pt x="1480" y="108"/>
                  </a:lnTo>
                  <a:lnTo>
                    <a:pt x="1468" y="108"/>
                  </a:lnTo>
                  <a:lnTo>
                    <a:pt x="1458" y="108"/>
                  </a:lnTo>
                  <a:lnTo>
                    <a:pt x="1448" y="110"/>
                  </a:lnTo>
                  <a:lnTo>
                    <a:pt x="1438" y="116"/>
                  </a:lnTo>
                  <a:lnTo>
                    <a:pt x="1438" y="116"/>
                  </a:lnTo>
                  <a:lnTo>
                    <a:pt x="1430" y="120"/>
                  </a:lnTo>
                  <a:lnTo>
                    <a:pt x="1424" y="126"/>
                  </a:lnTo>
                  <a:lnTo>
                    <a:pt x="1416" y="138"/>
                  </a:lnTo>
                  <a:lnTo>
                    <a:pt x="1412" y="150"/>
                  </a:lnTo>
                  <a:lnTo>
                    <a:pt x="1410" y="164"/>
                  </a:lnTo>
                  <a:lnTo>
                    <a:pt x="1410" y="164"/>
                  </a:lnTo>
                  <a:lnTo>
                    <a:pt x="1412" y="182"/>
                  </a:lnTo>
                  <a:lnTo>
                    <a:pt x="1412" y="182"/>
                  </a:lnTo>
                  <a:lnTo>
                    <a:pt x="1410" y="198"/>
                  </a:lnTo>
                  <a:lnTo>
                    <a:pt x="1408" y="212"/>
                  </a:lnTo>
                  <a:lnTo>
                    <a:pt x="1404" y="220"/>
                  </a:lnTo>
                  <a:lnTo>
                    <a:pt x="1398" y="226"/>
                  </a:lnTo>
                  <a:lnTo>
                    <a:pt x="1392" y="234"/>
                  </a:lnTo>
                  <a:lnTo>
                    <a:pt x="1382" y="240"/>
                  </a:lnTo>
                  <a:lnTo>
                    <a:pt x="1382" y="240"/>
                  </a:lnTo>
                  <a:lnTo>
                    <a:pt x="1376" y="242"/>
                  </a:lnTo>
                  <a:lnTo>
                    <a:pt x="1368" y="242"/>
                  </a:lnTo>
                  <a:lnTo>
                    <a:pt x="1360" y="240"/>
                  </a:lnTo>
                  <a:lnTo>
                    <a:pt x="1352" y="238"/>
                  </a:lnTo>
                  <a:lnTo>
                    <a:pt x="1334" y="228"/>
                  </a:lnTo>
                  <a:lnTo>
                    <a:pt x="1320" y="216"/>
                  </a:lnTo>
                  <a:lnTo>
                    <a:pt x="1198" y="0"/>
                  </a:lnTo>
                  <a:lnTo>
                    <a:pt x="400" y="0"/>
                  </a:lnTo>
                  <a:lnTo>
                    <a:pt x="0" y="694"/>
                  </a:lnTo>
                  <a:lnTo>
                    <a:pt x="398" y="1384"/>
                  </a:lnTo>
                  <a:lnTo>
                    <a:pt x="400" y="1382"/>
                  </a:lnTo>
                  <a:lnTo>
                    <a:pt x="674" y="13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8100" cap="flat" cmpd="sng">
              <a:solidFill>
                <a:srgbClr val="0F294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 sz="1800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5273675" y="4032250"/>
              <a:ext cx="1730375" cy="1460500"/>
            </a:xfrm>
            <a:custGeom>
              <a:avLst/>
              <a:gdLst/>
              <a:ahLst/>
              <a:cxnLst>
                <a:cxn ang="0">
                  <a:pos x="908" y="4"/>
                </a:cxn>
                <a:cxn ang="0">
                  <a:pos x="892" y="10"/>
                </a:cxn>
                <a:cxn ang="0">
                  <a:pos x="884" y="14"/>
                </a:cxn>
                <a:cxn ang="0">
                  <a:pos x="876" y="18"/>
                </a:cxn>
                <a:cxn ang="0">
                  <a:pos x="870" y="22"/>
                </a:cxn>
                <a:cxn ang="0">
                  <a:pos x="862" y="28"/>
                </a:cxn>
                <a:cxn ang="0">
                  <a:pos x="858" y="34"/>
                </a:cxn>
                <a:cxn ang="0">
                  <a:pos x="856" y="40"/>
                </a:cxn>
                <a:cxn ang="0">
                  <a:pos x="854" y="46"/>
                </a:cxn>
                <a:cxn ang="0">
                  <a:pos x="856" y="58"/>
                </a:cxn>
                <a:cxn ang="0">
                  <a:pos x="856" y="64"/>
                </a:cxn>
                <a:cxn ang="0">
                  <a:pos x="866" y="82"/>
                </a:cxn>
                <a:cxn ang="0">
                  <a:pos x="906" y="110"/>
                </a:cxn>
                <a:cxn ang="0">
                  <a:pos x="914" y="114"/>
                </a:cxn>
                <a:cxn ang="0">
                  <a:pos x="924" y="124"/>
                </a:cxn>
                <a:cxn ang="0">
                  <a:pos x="928" y="130"/>
                </a:cxn>
                <a:cxn ang="0">
                  <a:pos x="934" y="146"/>
                </a:cxn>
                <a:cxn ang="0">
                  <a:pos x="934" y="156"/>
                </a:cxn>
                <a:cxn ang="0">
                  <a:pos x="910" y="204"/>
                </a:cxn>
                <a:cxn ang="0">
                  <a:pos x="790" y="240"/>
                </a:cxn>
                <a:cxn ang="0">
                  <a:pos x="680" y="210"/>
                </a:cxn>
                <a:cxn ang="0">
                  <a:pos x="646" y="156"/>
                </a:cxn>
                <a:cxn ang="0">
                  <a:pos x="648" y="148"/>
                </a:cxn>
                <a:cxn ang="0">
                  <a:pos x="650" y="138"/>
                </a:cxn>
                <a:cxn ang="0">
                  <a:pos x="656" y="124"/>
                </a:cxn>
                <a:cxn ang="0">
                  <a:pos x="662" y="118"/>
                </a:cxn>
                <a:cxn ang="0">
                  <a:pos x="672" y="110"/>
                </a:cxn>
                <a:cxn ang="0">
                  <a:pos x="702" y="92"/>
                </a:cxn>
                <a:cxn ang="0">
                  <a:pos x="724" y="64"/>
                </a:cxn>
                <a:cxn ang="0">
                  <a:pos x="726" y="58"/>
                </a:cxn>
                <a:cxn ang="0">
                  <a:pos x="726" y="46"/>
                </a:cxn>
                <a:cxn ang="0">
                  <a:pos x="726" y="40"/>
                </a:cxn>
                <a:cxn ang="0">
                  <a:pos x="722" y="34"/>
                </a:cxn>
                <a:cxn ang="0">
                  <a:pos x="718" y="28"/>
                </a:cxn>
                <a:cxn ang="0">
                  <a:pos x="710" y="22"/>
                </a:cxn>
                <a:cxn ang="0">
                  <a:pos x="704" y="18"/>
                </a:cxn>
                <a:cxn ang="0">
                  <a:pos x="696" y="14"/>
                </a:cxn>
                <a:cxn ang="0">
                  <a:pos x="688" y="10"/>
                </a:cxn>
                <a:cxn ang="0">
                  <a:pos x="674" y="4"/>
                </a:cxn>
                <a:cxn ang="0">
                  <a:pos x="402" y="2"/>
                </a:cxn>
                <a:cxn ang="0">
                  <a:pos x="262" y="300"/>
                </a:cxn>
                <a:cxn ang="0">
                  <a:pos x="302" y="322"/>
                </a:cxn>
                <a:cxn ang="0">
                  <a:pos x="380" y="292"/>
                </a:cxn>
                <a:cxn ang="0">
                  <a:pos x="424" y="314"/>
                </a:cxn>
                <a:cxn ang="0">
                  <a:pos x="434" y="404"/>
                </a:cxn>
                <a:cxn ang="0">
                  <a:pos x="384" y="500"/>
                </a:cxn>
                <a:cxn ang="0">
                  <a:pos x="296" y="556"/>
                </a:cxn>
                <a:cxn ang="0">
                  <a:pos x="248" y="534"/>
                </a:cxn>
                <a:cxn ang="0">
                  <a:pos x="234" y="454"/>
                </a:cxn>
                <a:cxn ang="0">
                  <a:pos x="202" y="422"/>
                </a:cxn>
                <a:cxn ang="0">
                  <a:pos x="4" y="690"/>
                </a:cxn>
                <a:cxn ang="0">
                  <a:pos x="146" y="930"/>
                </a:cxn>
                <a:cxn ang="0">
                  <a:pos x="198" y="954"/>
                </a:cxn>
                <a:cxn ang="0">
                  <a:pos x="228" y="922"/>
                </a:cxn>
                <a:cxn ang="0">
                  <a:pos x="242" y="842"/>
                </a:cxn>
                <a:cxn ang="0">
                  <a:pos x="286" y="820"/>
                </a:cxn>
                <a:cxn ang="0">
                  <a:pos x="372" y="866"/>
                </a:cxn>
                <a:cxn ang="0">
                  <a:pos x="424" y="948"/>
                </a:cxn>
                <a:cxn ang="0">
                  <a:pos x="428" y="1054"/>
                </a:cxn>
                <a:cxn ang="0">
                  <a:pos x="376" y="1084"/>
                </a:cxn>
                <a:cxn ang="0">
                  <a:pos x="308" y="1056"/>
                </a:cxn>
                <a:cxn ang="0">
                  <a:pos x="264" y="1068"/>
                </a:cxn>
                <a:cxn ang="0">
                  <a:pos x="402" y="1382"/>
                </a:cxn>
              </a:cxnLst>
              <a:rect l="0" t="0" r="r" b="b"/>
              <a:pathLst>
                <a:path w="1600" h="1382">
                  <a:moveTo>
                    <a:pt x="1200" y="2"/>
                  </a:moveTo>
                  <a:lnTo>
                    <a:pt x="912" y="2"/>
                  </a:lnTo>
                  <a:lnTo>
                    <a:pt x="912" y="2"/>
                  </a:lnTo>
                  <a:lnTo>
                    <a:pt x="912" y="2"/>
                  </a:lnTo>
                  <a:lnTo>
                    <a:pt x="912" y="2"/>
                  </a:lnTo>
                  <a:lnTo>
                    <a:pt x="908" y="4"/>
                  </a:lnTo>
                  <a:lnTo>
                    <a:pt x="908" y="4"/>
                  </a:lnTo>
                  <a:lnTo>
                    <a:pt x="906" y="4"/>
                  </a:lnTo>
                  <a:lnTo>
                    <a:pt x="906" y="4"/>
                  </a:lnTo>
                  <a:lnTo>
                    <a:pt x="894" y="8"/>
                  </a:lnTo>
                  <a:lnTo>
                    <a:pt x="894" y="8"/>
                  </a:lnTo>
                  <a:lnTo>
                    <a:pt x="892" y="10"/>
                  </a:lnTo>
                  <a:lnTo>
                    <a:pt x="892" y="10"/>
                  </a:lnTo>
                  <a:lnTo>
                    <a:pt x="890" y="10"/>
                  </a:lnTo>
                  <a:lnTo>
                    <a:pt x="890" y="10"/>
                  </a:lnTo>
                  <a:lnTo>
                    <a:pt x="886" y="12"/>
                  </a:lnTo>
                  <a:lnTo>
                    <a:pt x="886" y="12"/>
                  </a:lnTo>
                  <a:lnTo>
                    <a:pt x="884" y="14"/>
                  </a:lnTo>
                  <a:lnTo>
                    <a:pt x="884" y="14"/>
                  </a:lnTo>
                  <a:lnTo>
                    <a:pt x="882" y="14"/>
                  </a:lnTo>
                  <a:lnTo>
                    <a:pt x="882" y="14"/>
                  </a:lnTo>
                  <a:lnTo>
                    <a:pt x="880" y="16"/>
                  </a:lnTo>
                  <a:lnTo>
                    <a:pt x="880" y="16"/>
                  </a:lnTo>
                  <a:lnTo>
                    <a:pt x="876" y="18"/>
                  </a:lnTo>
                  <a:lnTo>
                    <a:pt x="876" y="18"/>
                  </a:lnTo>
                  <a:lnTo>
                    <a:pt x="874" y="18"/>
                  </a:lnTo>
                  <a:lnTo>
                    <a:pt x="874" y="18"/>
                  </a:lnTo>
                  <a:lnTo>
                    <a:pt x="870" y="22"/>
                  </a:lnTo>
                  <a:lnTo>
                    <a:pt x="870" y="22"/>
                  </a:lnTo>
                  <a:lnTo>
                    <a:pt x="870" y="22"/>
                  </a:lnTo>
                  <a:lnTo>
                    <a:pt x="870" y="22"/>
                  </a:lnTo>
                  <a:lnTo>
                    <a:pt x="866" y="26"/>
                  </a:lnTo>
                  <a:lnTo>
                    <a:pt x="866" y="26"/>
                  </a:lnTo>
                  <a:lnTo>
                    <a:pt x="864" y="26"/>
                  </a:lnTo>
                  <a:lnTo>
                    <a:pt x="864" y="26"/>
                  </a:lnTo>
                  <a:lnTo>
                    <a:pt x="862" y="28"/>
                  </a:lnTo>
                  <a:lnTo>
                    <a:pt x="862" y="28"/>
                  </a:lnTo>
                  <a:lnTo>
                    <a:pt x="862" y="30"/>
                  </a:lnTo>
                  <a:lnTo>
                    <a:pt x="862" y="30"/>
                  </a:lnTo>
                  <a:lnTo>
                    <a:pt x="860" y="32"/>
                  </a:lnTo>
                  <a:lnTo>
                    <a:pt x="860" y="32"/>
                  </a:lnTo>
                  <a:lnTo>
                    <a:pt x="858" y="34"/>
                  </a:lnTo>
                  <a:lnTo>
                    <a:pt x="858" y="34"/>
                  </a:lnTo>
                  <a:lnTo>
                    <a:pt x="856" y="36"/>
                  </a:lnTo>
                  <a:lnTo>
                    <a:pt x="856" y="36"/>
                  </a:lnTo>
                  <a:lnTo>
                    <a:pt x="856" y="38"/>
                  </a:lnTo>
                  <a:lnTo>
                    <a:pt x="856" y="38"/>
                  </a:lnTo>
                  <a:lnTo>
                    <a:pt x="856" y="40"/>
                  </a:lnTo>
                  <a:lnTo>
                    <a:pt x="856" y="40"/>
                  </a:lnTo>
                  <a:lnTo>
                    <a:pt x="854" y="42"/>
                  </a:lnTo>
                  <a:lnTo>
                    <a:pt x="854" y="42"/>
                  </a:lnTo>
                  <a:lnTo>
                    <a:pt x="854" y="46"/>
                  </a:lnTo>
                  <a:lnTo>
                    <a:pt x="854" y="46"/>
                  </a:lnTo>
                  <a:lnTo>
                    <a:pt x="854" y="46"/>
                  </a:lnTo>
                  <a:lnTo>
                    <a:pt x="854" y="46"/>
                  </a:lnTo>
                  <a:lnTo>
                    <a:pt x="854" y="52"/>
                  </a:lnTo>
                  <a:lnTo>
                    <a:pt x="854" y="52"/>
                  </a:lnTo>
                  <a:lnTo>
                    <a:pt x="854" y="54"/>
                  </a:lnTo>
                  <a:lnTo>
                    <a:pt x="854" y="54"/>
                  </a:lnTo>
                  <a:lnTo>
                    <a:pt x="856" y="58"/>
                  </a:lnTo>
                  <a:lnTo>
                    <a:pt x="856" y="58"/>
                  </a:lnTo>
                  <a:lnTo>
                    <a:pt x="856" y="60"/>
                  </a:lnTo>
                  <a:lnTo>
                    <a:pt x="856" y="60"/>
                  </a:lnTo>
                  <a:lnTo>
                    <a:pt x="856" y="64"/>
                  </a:lnTo>
                  <a:lnTo>
                    <a:pt x="856" y="64"/>
                  </a:lnTo>
                  <a:lnTo>
                    <a:pt x="856" y="64"/>
                  </a:lnTo>
                  <a:lnTo>
                    <a:pt x="856" y="64"/>
                  </a:lnTo>
                  <a:lnTo>
                    <a:pt x="858" y="70"/>
                  </a:lnTo>
                  <a:lnTo>
                    <a:pt x="858" y="70"/>
                  </a:lnTo>
                  <a:lnTo>
                    <a:pt x="858" y="70"/>
                  </a:lnTo>
                  <a:lnTo>
                    <a:pt x="862" y="76"/>
                  </a:lnTo>
                  <a:lnTo>
                    <a:pt x="866" y="82"/>
                  </a:lnTo>
                  <a:lnTo>
                    <a:pt x="878" y="92"/>
                  </a:lnTo>
                  <a:lnTo>
                    <a:pt x="890" y="100"/>
                  </a:lnTo>
                  <a:lnTo>
                    <a:pt x="904" y="108"/>
                  </a:lnTo>
                  <a:lnTo>
                    <a:pt x="904" y="108"/>
                  </a:lnTo>
                  <a:lnTo>
                    <a:pt x="906" y="110"/>
                  </a:lnTo>
                  <a:lnTo>
                    <a:pt x="906" y="110"/>
                  </a:lnTo>
                  <a:lnTo>
                    <a:pt x="908" y="110"/>
                  </a:lnTo>
                  <a:lnTo>
                    <a:pt x="908" y="110"/>
                  </a:lnTo>
                  <a:lnTo>
                    <a:pt x="912" y="114"/>
                  </a:lnTo>
                  <a:lnTo>
                    <a:pt x="912" y="114"/>
                  </a:lnTo>
                  <a:lnTo>
                    <a:pt x="914" y="114"/>
                  </a:lnTo>
                  <a:lnTo>
                    <a:pt x="914" y="114"/>
                  </a:lnTo>
                  <a:lnTo>
                    <a:pt x="918" y="118"/>
                  </a:lnTo>
                  <a:lnTo>
                    <a:pt x="918" y="118"/>
                  </a:lnTo>
                  <a:lnTo>
                    <a:pt x="920" y="120"/>
                  </a:lnTo>
                  <a:lnTo>
                    <a:pt x="920" y="120"/>
                  </a:lnTo>
                  <a:lnTo>
                    <a:pt x="924" y="124"/>
                  </a:lnTo>
                  <a:lnTo>
                    <a:pt x="924" y="124"/>
                  </a:lnTo>
                  <a:lnTo>
                    <a:pt x="924" y="124"/>
                  </a:lnTo>
                  <a:lnTo>
                    <a:pt x="924" y="124"/>
                  </a:lnTo>
                  <a:lnTo>
                    <a:pt x="928" y="130"/>
                  </a:lnTo>
                  <a:lnTo>
                    <a:pt x="928" y="130"/>
                  </a:lnTo>
                  <a:lnTo>
                    <a:pt x="928" y="130"/>
                  </a:lnTo>
                  <a:lnTo>
                    <a:pt x="928" y="130"/>
                  </a:lnTo>
                  <a:lnTo>
                    <a:pt x="930" y="138"/>
                  </a:lnTo>
                  <a:lnTo>
                    <a:pt x="930" y="138"/>
                  </a:lnTo>
                  <a:lnTo>
                    <a:pt x="932" y="138"/>
                  </a:lnTo>
                  <a:lnTo>
                    <a:pt x="932" y="138"/>
                  </a:lnTo>
                  <a:lnTo>
                    <a:pt x="934" y="146"/>
                  </a:lnTo>
                  <a:lnTo>
                    <a:pt x="934" y="146"/>
                  </a:lnTo>
                  <a:lnTo>
                    <a:pt x="934" y="148"/>
                  </a:lnTo>
                  <a:lnTo>
                    <a:pt x="934" y="148"/>
                  </a:lnTo>
                  <a:lnTo>
                    <a:pt x="934" y="156"/>
                  </a:lnTo>
                  <a:lnTo>
                    <a:pt x="934" y="156"/>
                  </a:lnTo>
                  <a:lnTo>
                    <a:pt x="934" y="156"/>
                  </a:lnTo>
                  <a:lnTo>
                    <a:pt x="934" y="156"/>
                  </a:lnTo>
                  <a:lnTo>
                    <a:pt x="934" y="156"/>
                  </a:lnTo>
                  <a:lnTo>
                    <a:pt x="934" y="168"/>
                  </a:lnTo>
                  <a:lnTo>
                    <a:pt x="930" y="178"/>
                  </a:lnTo>
                  <a:lnTo>
                    <a:pt x="926" y="188"/>
                  </a:lnTo>
                  <a:lnTo>
                    <a:pt x="918" y="196"/>
                  </a:lnTo>
                  <a:lnTo>
                    <a:pt x="910" y="204"/>
                  </a:lnTo>
                  <a:lnTo>
                    <a:pt x="902" y="210"/>
                  </a:lnTo>
                  <a:lnTo>
                    <a:pt x="880" y="222"/>
                  </a:lnTo>
                  <a:lnTo>
                    <a:pt x="856" y="230"/>
                  </a:lnTo>
                  <a:lnTo>
                    <a:pt x="832" y="236"/>
                  </a:lnTo>
                  <a:lnTo>
                    <a:pt x="810" y="240"/>
                  </a:lnTo>
                  <a:lnTo>
                    <a:pt x="790" y="240"/>
                  </a:lnTo>
                  <a:lnTo>
                    <a:pt x="790" y="240"/>
                  </a:lnTo>
                  <a:lnTo>
                    <a:pt x="770" y="240"/>
                  </a:lnTo>
                  <a:lnTo>
                    <a:pt x="748" y="236"/>
                  </a:lnTo>
                  <a:lnTo>
                    <a:pt x="724" y="230"/>
                  </a:lnTo>
                  <a:lnTo>
                    <a:pt x="700" y="222"/>
                  </a:lnTo>
                  <a:lnTo>
                    <a:pt x="680" y="210"/>
                  </a:lnTo>
                  <a:lnTo>
                    <a:pt x="670" y="204"/>
                  </a:lnTo>
                  <a:lnTo>
                    <a:pt x="662" y="196"/>
                  </a:lnTo>
                  <a:lnTo>
                    <a:pt x="656" y="188"/>
                  </a:lnTo>
                  <a:lnTo>
                    <a:pt x="650" y="178"/>
                  </a:lnTo>
                  <a:lnTo>
                    <a:pt x="648" y="168"/>
                  </a:lnTo>
                  <a:lnTo>
                    <a:pt x="646" y="156"/>
                  </a:lnTo>
                  <a:lnTo>
                    <a:pt x="646" y="156"/>
                  </a:lnTo>
                  <a:lnTo>
                    <a:pt x="646" y="156"/>
                  </a:lnTo>
                  <a:lnTo>
                    <a:pt x="646" y="156"/>
                  </a:lnTo>
                  <a:lnTo>
                    <a:pt x="646" y="156"/>
                  </a:lnTo>
                  <a:lnTo>
                    <a:pt x="648" y="148"/>
                  </a:lnTo>
                  <a:lnTo>
                    <a:pt x="648" y="148"/>
                  </a:lnTo>
                  <a:lnTo>
                    <a:pt x="648" y="146"/>
                  </a:lnTo>
                  <a:lnTo>
                    <a:pt x="648" y="146"/>
                  </a:lnTo>
                  <a:lnTo>
                    <a:pt x="650" y="138"/>
                  </a:lnTo>
                  <a:lnTo>
                    <a:pt x="650" y="138"/>
                  </a:lnTo>
                  <a:lnTo>
                    <a:pt x="650" y="138"/>
                  </a:lnTo>
                  <a:lnTo>
                    <a:pt x="650" y="138"/>
                  </a:lnTo>
                  <a:lnTo>
                    <a:pt x="652" y="130"/>
                  </a:lnTo>
                  <a:lnTo>
                    <a:pt x="652" y="130"/>
                  </a:lnTo>
                  <a:lnTo>
                    <a:pt x="652" y="130"/>
                  </a:lnTo>
                  <a:lnTo>
                    <a:pt x="652" y="130"/>
                  </a:lnTo>
                  <a:lnTo>
                    <a:pt x="656" y="124"/>
                  </a:lnTo>
                  <a:lnTo>
                    <a:pt x="656" y="124"/>
                  </a:lnTo>
                  <a:lnTo>
                    <a:pt x="656" y="124"/>
                  </a:lnTo>
                  <a:lnTo>
                    <a:pt x="656" y="124"/>
                  </a:lnTo>
                  <a:lnTo>
                    <a:pt x="660" y="120"/>
                  </a:lnTo>
                  <a:lnTo>
                    <a:pt x="660" y="120"/>
                  </a:lnTo>
                  <a:lnTo>
                    <a:pt x="662" y="118"/>
                  </a:lnTo>
                  <a:lnTo>
                    <a:pt x="662" y="118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8" y="114"/>
                  </a:lnTo>
                  <a:lnTo>
                    <a:pt x="668" y="114"/>
                  </a:lnTo>
                  <a:lnTo>
                    <a:pt x="672" y="110"/>
                  </a:lnTo>
                  <a:lnTo>
                    <a:pt x="672" y="110"/>
                  </a:lnTo>
                  <a:lnTo>
                    <a:pt x="674" y="110"/>
                  </a:lnTo>
                  <a:lnTo>
                    <a:pt x="674" y="110"/>
                  </a:lnTo>
                  <a:lnTo>
                    <a:pt x="676" y="108"/>
                  </a:lnTo>
                  <a:lnTo>
                    <a:pt x="676" y="108"/>
                  </a:lnTo>
                  <a:lnTo>
                    <a:pt x="690" y="100"/>
                  </a:lnTo>
                  <a:lnTo>
                    <a:pt x="702" y="92"/>
                  </a:lnTo>
                  <a:lnTo>
                    <a:pt x="714" y="82"/>
                  </a:lnTo>
                  <a:lnTo>
                    <a:pt x="718" y="76"/>
                  </a:lnTo>
                  <a:lnTo>
                    <a:pt x="722" y="70"/>
                  </a:lnTo>
                  <a:lnTo>
                    <a:pt x="722" y="70"/>
                  </a:lnTo>
                  <a:lnTo>
                    <a:pt x="724" y="64"/>
                  </a:lnTo>
                  <a:lnTo>
                    <a:pt x="724" y="64"/>
                  </a:lnTo>
                  <a:lnTo>
                    <a:pt x="724" y="64"/>
                  </a:lnTo>
                  <a:lnTo>
                    <a:pt x="724" y="64"/>
                  </a:lnTo>
                  <a:lnTo>
                    <a:pt x="724" y="60"/>
                  </a:lnTo>
                  <a:lnTo>
                    <a:pt x="724" y="60"/>
                  </a:lnTo>
                  <a:lnTo>
                    <a:pt x="726" y="58"/>
                  </a:lnTo>
                  <a:lnTo>
                    <a:pt x="726" y="58"/>
                  </a:lnTo>
                  <a:lnTo>
                    <a:pt x="726" y="54"/>
                  </a:lnTo>
                  <a:lnTo>
                    <a:pt x="726" y="54"/>
                  </a:lnTo>
                  <a:lnTo>
                    <a:pt x="726" y="52"/>
                  </a:lnTo>
                  <a:lnTo>
                    <a:pt x="726" y="52"/>
                  </a:lnTo>
                  <a:lnTo>
                    <a:pt x="726" y="46"/>
                  </a:lnTo>
                  <a:lnTo>
                    <a:pt x="726" y="46"/>
                  </a:lnTo>
                  <a:lnTo>
                    <a:pt x="726" y="46"/>
                  </a:lnTo>
                  <a:lnTo>
                    <a:pt x="726" y="46"/>
                  </a:lnTo>
                  <a:lnTo>
                    <a:pt x="726" y="42"/>
                  </a:lnTo>
                  <a:lnTo>
                    <a:pt x="726" y="42"/>
                  </a:lnTo>
                  <a:lnTo>
                    <a:pt x="726" y="40"/>
                  </a:lnTo>
                  <a:lnTo>
                    <a:pt x="726" y="40"/>
                  </a:lnTo>
                  <a:lnTo>
                    <a:pt x="724" y="38"/>
                  </a:lnTo>
                  <a:lnTo>
                    <a:pt x="724" y="38"/>
                  </a:lnTo>
                  <a:lnTo>
                    <a:pt x="724" y="36"/>
                  </a:lnTo>
                  <a:lnTo>
                    <a:pt x="724" y="36"/>
                  </a:lnTo>
                  <a:lnTo>
                    <a:pt x="722" y="34"/>
                  </a:lnTo>
                  <a:lnTo>
                    <a:pt x="722" y="34"/>
                  </a:lnTo>
                  <a:lnTo>
                    <a:pt x="722" y="32"/>
                  </a:lnTo>
                  <a:lnTo>
                    <a:pt x="722" y="32"/>
                  </a:lnTo>
                  <a:lnTo>
                    <a:pt x="720" y="30"/>
                  </a:lnTo>
                  <a:lnTo>
                    <a:pt x="720" y="30"/>
                  </a:lnTo>
                  <a:lnTo>
                    <a:pt x="718" y="28"/>
                  </a:lnTo>
                  <a:lnTo>
                    <a:pt x="718" y="28"/>
                  </a:lnTo>
                  <a:lnTo>
                    <a:pt x="716" y="26"/>
                  </a:lnTo>
                  <a:lnTo>
                    <a:pt x="716" y="26"/>
                  </a:lnTo>
                  <a:lnTo>
                    <a:pt x="714" y="26"/>
                  </a:lnTo>
                  <a:lnTo>
                    <a:pt x="714" y="26"/>
                  </a:lnTo>
                  <a:lnTo>
                    <a:pt x="710" y="22"/>
                  </a:lnTo>
                  <a:lnTo>
                    <a:pt x="710" y="22"/>
                  </a:lnTo>
                  <a:lnTo>
                    <a:pt x="710" y="22"/>
                  </a:lnTo>
                  <a:lnTo>
                    <a:pt x="710" y="22"/>
                  </a:lnTo>
                  <a:lnTo>
                    <a:pt x="706" y="18"/>
                  </a:lnTo>
                  <a:lnTo>
                    <a:pt x="706" y="18"/>
                  </a:lnTo>
                  <a:lnTo>
                    <a:pt x="704" y="18"/>
                  </a:lnTo>
                  <a:lnTo>
                    <a:pt x="704" y="18"/>
                  </a:lnTo>
                  <a:lnTo>
                    <a:pt x="702" y="16"/>
                  </a:lnTo>
                  <a:lnTo>
                    <a:pt x="702" y="16"/>
                  </a:lnTo>
                  <a:lnTo>
                    <a:pt x="700" y="14"/>
                  </a:lnTo>
                  <a:lnTo>
                    <a:pt x="700" y="14"/>
                  </a:lnTo>
                  <a:lnTo>
                    <a:pt x="696" y="14"/>
                  </a:lnTo>
                  <a:lnTo>
                    <a:pt x="696" y="14"/>
                  </a:lnTo>
                  <a:lnTo>
                    <a:pt x="694" y="12"/>
                  </a:lnTo>
                  <a:lnTo>
                    <a:pt x="694" y="12"/>
                  </a:lnTo>
                  <a:lnTo>
                    <a:pt x="692" y="10"/>
                  </a:lnTo>
                  <a:lnTo>
                    <a:pt x="692" y="10"/>
                  </a:lnTo>
                  <a:lnTo>
                    <a:pt x="688" y="10"/>
                  </a:lnTo>
                  <a:lnTo>
                    <a:pt x="688" y="10"/>
                  </a:lnTo>
                  <a:lnTo>
                    <a:pt x="686" y="8"/>
                  </a:lnTo>
                  <a:lnTo>
                    <a:pt x="686" y="8"/>
                  </a:lnTo>
                  <a:lnTo>
                    <a:pt x="674" y="4"/>
                  </a:lnTo>
                  <a:lnTo>
                    <a:pt x="674" y="4"/>
                  </a:lnTo>
                  <a:lnTo>
                    <a:pt x="674" y="4"/>
                  </a:lnTo>
                  <a:lnTo>
                    <a:pt x="674" y="4"/>
                  </a:lnTo>
                  <a:lnTo>
                    <a:pt x="668" y="2"/>
                  </a:lnTo>
                  <a:lnTo>
                    <a:pt x="668" y="2"/>
                  </a:lnTo>
                  <a:lnTo>
                    <a:pt x="668" y="2"/>
                  </a:lnTo>
                  <a:lnTo>
                    <a:pt x="402" y="2"/>
                  </a:lnTo>
                  <a:lnTo>
                    <a:pt x="402" y="2"/>
                  </a:lnTo>
                  <a:lnTo>
                    <a:pt x="402" y="2"/>
                  </a:lnTo>
                  <a:lnTo>
                    <a:pt x="264" y="238"/>
                  </a:lnTo>
                  <a:lnTo>
                    <a:pt x="264" y="238"/>
                  </a:lnTo>
                  <a:lnTo>
                    <a:pt x="260" y="260"/>
                  </a:lnTo>
                  <a:lnTo>
                    <a:pt x="260" y="282"/>
                  </a:lnTo>
                  <a:lnTo>
                    <a:pt x="260" y="292"/>
                  </a:lnTo>
                  <a:lnTo>
                    <a:pt x="262" y="300"/>
                  </a:lnTo>
                  <a:lnTo>
                    <a:pt x="268" y="308"/>
                  </a:lnTo>
                  <a:lnTo>
                    <a:pt x="274" y="314"/>
                  </a:lnTo>
                  <a:lnTo>
                    <a:pt x="274" y="314"/>
                  </a:lnTo>
                  <a:lnTo>
                    <a:pt x="284" y="318"/>
                  </a:lnTo>
                  <a:lnTo>
                    <a:pt x="294" y="322"/>
                  </a:lnTo>
                  <a:lnTo>
                    <a:pt x="302" y="322"/>
                  </a:lnTo>
                  <a:lnTo>
                    <a:pt x="312" y="322"/>
                  </a:lnTo>
                  <a:lnTo>
                    <a:pt x="326" y="316"/>
                  </a:lnTo>
                  <a:lnTo>
                    <a:pt x="342" y="308"/>
                  </a:lnTo>
                  <a:lnTo>
                    <a:pt x="356" y="298"/>
                  </a:lnTo>
                  <a:lnTo>
                    <a:pt x="372" y="292"/>
                  </a:lnTo>
                  <a:lnTo>
                    <a:pt x="380" y="292"/>
                  </a:lnTo>
                  <a:lnTo>
                    <a:pt x="388" y="292"/>
                  </a:lnTo>
                  <a:lnTo>
                    <a:pt x="398" y="294"/>
                  </a:lnTo>
                  <a:lnTo>
                    <a:pt x="408" y="300"/>
                  </a:lnTo>
                  <a:lnTo>
                    <a:pt x="408" y="300"/>
                  </a:lnTo>
                  <a:lnTo>
                    <a:pt x="418" y="306"/>
                  </a:lnTo>
                  <a:lnTo>
                    <a:pt x="424" y="314"/>
                  </a:lnTo>
                  <a:lnTo>
                    <a:pt x="430" y="322"/>
                  </a:lnTo>
                  <a:lnTo>
                    <a:pt x="434" y="332"/>
                  </a:lnTo>
                  <a:lnTo>
                    <a:pt x="438" y="344"/>
                  </a:lnTo>
                  <a:lnTo>
                    <a:pt x="438" y="354"/>
                  </a:lnTo>
                  <a:lnTo>
                    <a:pt x="438" y="380"/>
                  </a:lnTo>
                  <a:lnTo>
                    <a:pt x="434" y="404"/>
                  </a:lnTo>
                  <a:lnTo>
                    <a:pt x="426" y="428"/>
                  </a:lnTo>
                  <a:lnTo>
                    <a:pt x="418" y="448"/>
                  </a:lnTo>
                  <a:lnTo>
                    <a:pt x="410" y="466"/>
                  </a:lnTo>
                  <a:lnTo>
                    <a:pt x="410" y="466"/>
                  </a:lnTo>
                  <a:lnTo>
                    <a:pt x="398" y="482"/>
                  </a:lnTo>
                  <a:lnTo>
                    <a:pt x="384" y="500"/>
                  </a:lnTo>
                  <a:lnTo>
                    <a:pt x="368" y="518"/>
                  </a:lnTo>
                  <a:lnTo>
                    <a:pt x="348" y="534"/>
                  </a:lnTo>
                  <a:lnTo>
                    <a:pt x="328" y="548"/>
                  </a:lnTo>
                  <a:lnTo>
                    <a:pt x="318" y="552"/>
                  </a:lnTo>
                  <a:lnTo>
                    <a:pt x="306" y="554"/>
                  </a:lnTo>
                  <a:lnTo>
                    <a:pt x="296" y="556"/>
                  </a:lnTo>
                  <a:lnTo>
                    <a:pt x="284" y="556"/>
                  </a:lnTo>
                  <a:lnTo>
                    <a:pt x="274" y="554"/>
                  </a:lnTo>
                  <a:lnTo>
                    <a:pt x="264" y="548"/>
                  </a:lnTo>
                  <a:lnTo>
                    <a:pt x="264" y="548"/>
                  </a:lnTo>
                  <a:lnTo>
                    <a:pt x="256" y="542"/>
                  </a:lnTo>
                  <a:lnTo>
                    <a:pt x="248" y="534"/>
                  </a:lnTo>
                  <a:lnTo>
                    <a:pt x="244" y="528"/>
                  </a:lnTo>
                  <a:lnTo>
                    <a:pt x="240" y="520"/>
                  </a:lnTo>
                  <a:lnTo>
                    <a:pt x="238" y="504"/>
                  </a:lnTo>
                  <a:lnTo>
                    <a:pt x="238" y="486"/>
                  </a:lnTo>
                  <a:lnTo>
                    <a:pt x="238" y="470"/>
                  </a:lnTo>
                  <a:lnTo>
                    <a:pt x="234" y="454"/>
                  </a:lnTo>
                  <a:lnTo>
                    <a:pt x="232" y="446"/>
                  </a:lnTo>
                  <a:lnTo>
                    <a:pt x="226" y="438"/>
                  </a:lnTo>
                  <a:lnTo>
                    <a:pt x="218" y="430"/>
                  </a:lnTo>
                  <a:lnTo>
                    <a:pt x="210" y="424"/>
                  </a:lnTo>
                  <a:lnTo>
                    <a:pt x="210" y="424"/>
                  </a:lnTo>
                  <a:lnTo>
                    <a:pt x="202" y="422"/>
                  </a:lnTo>
                  <a:lnTo>
                    <a:pt x="194" y="422"/>
                  </a:lnTo>
                  <a:lnTo>
                    <a:pt x="184" y="424"/>
                  </a:lnTo>
                  <a:lnTo>
                    <a:pt x="174" y="428"/>
                  </a:lnTo>
                  <a:lnTo>
                    <a:pt x="156" y="440"/>
                  </a:lnTo>
                  <a:lnTo>
                    <a:pt x="140" y="454"/>
                  </a:lnTo>
                  <a:lnTo>
                    <a:pt x="4" y="690"/>
                  </a:lnTo>
                  <a:lnTo>
                    <a:pt x="0" y="690"/>
                  </a:lnTo>
                  <a:lnTo>
                    <a:pt x="2" y="694"/>
                  </a:lnTo>
                  <a:lnTo>
                    <a:pt x="4" y="694"/>
                  </a:lnTo>
                  <a:lnTo>
                    <a:pt x="132" y="918"/>
                  </a:lnTo>
                  <a:lnTo>
                    <a:pt x="132" y="918"/>
                  </a:lnTo>
                  <a:lnTo>
                    <a:pt x="146" y="930"/>
                  </a:lnTo>
                  <a:lnTo>
                    <a:pt x="160" y="942"/>
                  </a:lnTo>
                  <a:lnTo>
                    <a:pt x="176" y="950"/>
                  </a:lnTo>
                  <a:lnTo>
                    <a:pt x="184" y="954"/>
                  </a:lnTo>
                  <a:lnTo>
                    <a:pt x="192" y="954"/>
                  </a:lnTo>
                  <a:lnTo>
                    <a:pt x="192" y="954"/>
                  </a:lnTo>
                  <a:lnTo>
                    <a:pt x="198" y="954"/>
                  </a:lnTo>
                  <a:lnTo>
                    <a:pt x="202" y="952"/>
                  </a:lnTo>
                  <a:lnTo>
                    <a:pt x="202" y="952"/>
                  </a:lnTo>
                  <a:lnTo>
                    <a:pt x="212" y="944"/>
                  </a:lnTo>
                  <a:lnTo>
                    <a:pt x="220" y="938"/>
                  </a:lnTo>
                  <a:lnTo>
                    <a:pt x="224" y="930"/>
                  </a:lnTo>
                  <a:lnTo>
                    <a:pt x="228" y="922"/>
                  </a:lnTo>
                  <a:lnTo>
                    <a:pt x="230" y="906"/>
                  </a:lnTo>
                  <a:lnTo>
                    <a:pt x="230" y="890"/>
                  </a:lnTo>
                  <a:lnTo>
                    <a:pt x="230" y="872"/>
                  </a:lnTo>
                  <a:lnTo>
                    <a:pt x="234" y="856"/>
                  </a:lnTo>
                  <a:lnTo>
                    <a:pt x="236" y="848"/>
                  </a:lnTo>
                  <a:lnTo>
                    <a:pt x="242" y="842"/>
                  </a:lnTo>
                  <a:lnTo>
                    <a:pt x="248" y="834"/>
                  </a:lnTo>
                  <a:lnTo>
                    <a:pt x="258" y="828"/>
                  </a:lnTo>
                  <a:lnTo>
                    <a:pt x="258" y="828"/>
                  </a:lnTo>
                  <a:lnTo>
                    <a:pt x="272" y="822"/>
                  </a:lnTo>
                  <a:lnTo>
                    <a:pt x="286" y="820"/>
                  </a:lnTo>
                  <a:lnTo>
                    <a:pt x="286" y="820"/>
                  </a:lnTo>
                  <a:lnTo>
                    <a:pt x="296" y="820"/>
                  </a:lnTo>
                  <a:lnTo>
                    <a:pt x="304" y="822"/>
                  </a:lnTo>
                  <a:lnTo>
                    <a:pt x="322" y="828"/>
                  </a:lnTo>
                  <a:lnTo>
                    <a:pt x="340" y="838"/>
                  </a:lnTo>
                  <a:lnTo>
                    <a:pt x="358" y="852"/>
                  </a:lnTo>
                  <a:lnTo>
                    <a:pt x="372" y="866"/>
                  </a:lnTo>
                  <a:lnTo>
                    <a:pt x="386" y="882"/>
                  </a:lnTo>
                  <a:lnTo>
                    <a:pt x="398" y="896"/>
                  </a:lnTo>
                  <a:lnTo>
                    <a:pt x="406" y="910"/>
                  </a:lnTo>
                  <a:lnTo>
                    <a:pt x="406" y="910"/>
                  </a:lnTo>
                  <a:lnTo>
                    <a:pt x="414" y="928"/>
                  </a:lnTo>
                  <a:lnTo>
                    <a:pt x="424" y="948"/>
                  </a:lnTo>
                  <a:lnTo>
                    <a:pt x="430" y="972"/>
                  </a:lnTo>
                  <a:lnTo>
                    <a:pt x="434" y="996"/>
                  </a:lnTo>
                  <a:lnTo>
                    <a:pt x="436" y="1022"/>
                  </a:lnTo>
                  <a:lnTo>
                    <a:pt x="434" y="1032"/>
                  </a:lnTo>
                  <a:lnTo>
                    <a:pt x="432" y="1044"/>
                  </a:lnTo>
                  <a:lnTo>
                    <a:pt x="428" y="1054"/>
                  </a:lnTo>
                  <a:lnTo>
                    <a:pt x="422" y="1062"/>
                  </a:lnTo>
                  <a:lnTo>
                    <a:pt x="414" y="1070"/>
                  </a:lnTo>
                  <a:lnTo>
                    <a:pt x="404" y="1076"/>
                  </a:lnTo>
                  <a:lnTo>
                    <a:pt x="404" y="1076"/>
                  </a:lnTo>
                  <a:lnTo>
                    <a:pt x="390" y="1082"/>
                  </a:lnTo>
                  <a:lnTo>
                    <a:pt x="376" y="1084"/>
                  </a:lnTo>
                  <a:lnTo>
                    <a:pt x="376" y="1084"/>
                  </a:lnTo>
                  <a:lnTo>
                    <a:pt x="366" y="1084"/>
                  </a:lnTo>
                  <a:lnTo>
                    <a:pt x="354" y="1080"/>
                  </a:lnTo>
                  <a:lnTo>
                    <a:pt x="336" y="1070"/>
                  </a:lnTo>
                  <a:lnTo>
                    <a:pt x="318" y="1060"/>
                  </a:lnTo>
                  <a:lnTo>
                    <a:pt x="308" y="1056"/>
                  </a:lnTo>
                  <a:lnTo>
                    <a:pt x="296" y="1054"/>
                  </a:lnTo>
                  <a:lnTo>
                    <a:pt x="296" y="1054"/>
                  </a:lnTo>
                  <a:lnTo>
                    <a:pt x="284" y="1056"/>
                  </a:lnTo>
                  <a:lnTo>
                    <a:pt x="270" y="1062"/>
                  </a:lnTo>
                  <a:lnTo>
                    <a:pt x="270" y="1062"/>
                  </a:lnTo>
                  <a:lnTo>
                    <a:pt x="264" y="1068"/>
                  </a:lnTo>
                  <a:lnTo>
                    <a:pt x="258" y="1076"/>
                  </a:lnTo>
                  <a:lnTo>
                    <a:pt x="256" y="1086"/>
                  </a:lnTo>
                  <a:lnTo>
                    <a:pt x="256" y="1096"/>
                  </a:lnTo>
                  <a:lnTo>
                    <a:pt x="258" y="1120"/>
                  </a:lnTo>
                  <a:lnTo>
                    <a:pt x="262" y="1142"/>
                  </a:lnTo>
                  <a:lnTo>
                    <a:pt x="402" y="1382"/>
                  </a:lnTo>
                  <a:lnTo>
                    <a:pt x="1200" y="1382"/>
                  </a:lnTo>
                  <a:lnTo>
                    <a:pt x="1600" y="690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00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8100" cap="flat" cmpd="sng">
              <a:solidFill>
                <a:srgbClr val="0F294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 sz="1800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73438" y="1143000"/>
              <a:ext cx="1771650" cy="1465263"/>
            </a:xfrm>
            <a:custGeom>
              <a:avLst/>
              <a:gdLst/>
              <a:ahLst/>
              <a:cxnLst>
                <a:cxn ang="0">
                  <a:pos x="198" y="906"/>
                </a:cxn>
                <a:cxn ang="0">
                  <a:pos x="214" y="868"/>
                </a:cxn>
                <a:cxn ang="0">
                  <a:pos x="214" y="834"/>
                </a:cxn>
                <a:cxn ang="0">
                  <a:pos x="232" y="800"/>
                </a:cxn>
                <a:cxn ang="0">
                  <a:pos x="260" y="786"/>
                </a:cxn>
                <a:cxn ang="0">
                  <a:pos x="302" y="794"/>
                </a:cxn>
                <a:cxn ang="0">
                  <a:pos x="374" y="860"/>
                </a:cxn>
                <a:cxn ang="0">
                  <a:pos x="406" y="924"/>
                </a:cxn>
                <a:cxn ang="0">
                  <a:pos x="414" y="982"/>
                </a:cxn>
                <a:cxn ang="0">
                  <a:pos x="404" y="1032"/>
                </a:cxn>
                <a:cxn ang="0">
                  <a:pos x="384" y="1050"/>
                </a:cxn>
                <a:cxn ang="0">
                  <a:pos x="346" y="1058"/>
                </a:cxn>
                <a:cxn ang="0">
                  <a:pos x="286" y="1028"/>
                </a:cxn>
                <a:cxn ang="0">
                  <a:pos x="248" y="1036"/>
                </a:cxn>
                <a:cxn ang="0">
                  <a:pos x="236" y="1058"/>
                </a:cxn>
                <a:cxn ang="0">
                  <a:pos x="240" y="1102"/>
                </a:cxn>
                <a:cxn ang="0">
                  <a:pos x="400" y="1382"/>
                </a:cxn>
                <a:cxn ang="0">
                  <a:pos x="664" y="1386"/>
                </a:cxn>
                <a:cxn ang="0">
                  <a:pos x="726" y="1356"/>
                </a:cxn>
                <a:cxn ang="0">
                  <a:pos x="734" y="1326"/>
                </a:cxn>
                <a:cxn ang="0">
                  <a:pos x="710" y="1290"/>
                </a:cxn>
                <a:cxn ang="0">
                  <a:pos x="662" y="1256"/>
                </a:cxn>
                <a:cxn ang="0">
                  <a:pos x="654" y="1228"/>
                </a:cxn>
                <a:cxn ang="0">
                  <a:pos x="670" y="1188"/>
                </a:cxn>
                <a:cxn ang="0">
                  <a:pos x="732" y="1154"/>
                </a:cxn>
                <a:cxn ang="0">
                  <a:pos x="798" y="1144"/>
                </a:cxn>
                <a:cxn ang="0">
                  <a:pos x="888" y="1162"/>
                </a:cxn>
                <a:cxn ang="0">
                  <a:pos x="934" y="1198"/>
                </a:cxn>
                <a:cxn ang="0">
                  <a:pos x="942" y="1228"/>
                </a:cxn>
                <a:cxn ang="0">
                  <a:pos x="930" y="1264"/>
                </a:cxn>
                <a:cxn ang="0">
                  <a:pos x="874" y="1302"/>
                </a:cxn>
                <a:cxn ang="0">
                  <a:pos x="862" y="1338"/>
                </a:cxn>
                <a:cxn ang="0">
                  <a:pos x="878" y="1362"/>
                </a:cxn>
                <a:cxn ang="0">
                  <a:pos x="1194" y="1386"/>
                </a:cxn>
                <a:cxn ang="0">
                  <a:pos x="1202" y="1378"/>
                </a:cxn>
                <a:cxn ang="0">
                  <a:pos x="1340" y="1138"/>
                </a:cxn>
                <a:cxn ang="0">
                  <a:pos x="1394" y="1104"/>
                </a:cxn>
                <a:cxn ang="0">
                  <a:pos x="1420" y="1114"/>
                </a:cxn>
                <a:cxn ang="0">
                  <a:pos x="1438" y="1152"/>
                </a:cxn>
                <a:cxn ang="0">
                  <a:pos x="1444" y="1210"/>
                </a:cxn>
                <a:cxn ang="0">
                  <a:pos x="1466" y="1232"/>
                </a:cxn>
                <a:cxn ang="0">
                  <a:pos x="1506" y="1238"/>
                </a:cxn>
                <a:cxn ang="0">
                  <a:pos x="1568" y="1202"/>
                </a:cxn>
                <a:cxn ang="0">
                  <a:pos x="1610" y="1150"/>
                </a:cxn>
                <a:cxn ang="0">
                  <a:pos x="1632" y="1094"/>
                </a:cxn>
                <a:cxn ang="0">
                  <a:pos x="1634" y="1026"/>
                </a:cxn>
                <a:cxn ang="0">
                  <a:pos x="1606" y="990"/>
                </a:cxn>
                <a:cxn ang="0">
                  <a:pos x="1570" y="984"/>
                </a:cxn>
                <a:cxn ang="0">
                  <a:pos x="1510" y="1012"/>
                </a:cxn>
                <a:cxn ang="0">
                  <a:pos x="1472" y="1004"/>
                </a:cxn>
                <a:cxn ang="0">
                  <a:pos x="1458" y="982"/>
                </a:cxn>
                <a:cxn ang="0">
                  <a:pos x="1464" y="926"/>
                </a:cxn>
                <a:cxn ang="0">
                  <a:pos x="1582" y="668"/>
                </a:cxn>
                <a:cxn ang="0">
                  <a:pos x="322" y="132"/>
                </a:cxn>
                <a:cxn ang="0">
                  <a:pos x="132" y="902"/>
                </a:cxn>
                <a:cxn ang="0">
                  <a:pos x="176" y="920"/>
                </a:cxn>
              </a:cxnLst>
              <a:rect l="0" t="0" r="r" b="b"/>
              <a:pathLst>
                <a:path w="1636" h="1386">
                  <a:moveTo>
                    <a:pt x="184" y="918"/>
                  </a:moveTo>
                  <a:lnTo>
                    <a:pt x="184" y="918"/>
                  </a:lnTo>
                  <a:lnTo>
                    <a:pt x="192" y="912"/>
                  </a:lnTo>
                  <a:lnTo>
                    <a:pt x="198" y="906"/>
                  </a:lnTo>
                  <a:lnTo>
                    <a:pt x="204" y="900"/>
                  </a:lnTo>
                  <a:lnTo>
                    <a:pt x="208" y="894"/>
                  </a:lnTo>
                  <a:lnTo>
                    <a:pt x="212" y="882"/>
                  </a:lnTo>
                  <a:lnTo>
                    <a:pt x="214" y="868"/>
                  </a:lnTo>
                  <a:lnTo>
                    <a:pt x="214" y="868"/>
                  </a:lnTo>
                  <a:lnTo>
                    <a:pt x="212" y="850"/>
                  </a:lnTo>
                  <a:lnTo>
                    <a:pt x="212" y="850"/>
                  </a:lnTo>
                  <a:lnTo>
                    <a:pt x="214" y="834"/>
                  </a:lnTo>
                  <a:lnTo>
                    <a:pt x="216" y="820"/>
                  </a:lnTo>
                  <a:lnTo>
                    <a:pt x="220" y="812"/>
                  </a:lnTo>
                  <a:lnTo>
                    <a:pt x="224" y="806"/>
                  </a:lnTo>
                  <a:lnTo>
                    <a:pt x="232" y="800"/>
                  </a:lnTo>
                  <a:lnTo>
                    <a:pt x="240" y="794"/>
                  </a:lnTo>
                  <a:lnTo>
                    <a:pt x="240" y="794"/>
                  </a:lnTo>
                  <a:lnTo>
                    <a:pt x="250" y="788"/>
                  </a:lnTo>
                  <a:lnTo>
                    <a:pt x="260" y="786"/>
                  </a:lnTo>
                  <a:lnTo>
                    <a:pt x="270" y="786"/>
                  </a:lnTo>
                  <a:lnTo>
                    <a:pt x="282" y="786"/>
                  </a:lnTo>
                  <a:lnTo>
                    <a:pt x="292" y="790"/>
                  </a:lnTo>
                  <a:lnTo>
                    <a:pt x="302" y="794"/>
                  </a:lnTo>
                  <a:lnTo>
                    <a:pt x="324" y="808"/>
                  </a:lnTo>
                  <a:lnTo>
                    <a:pt x="344" y="824"/>
                  </a:lnTo>
                  <a:lnTo>
                    <a:pt x="360" y="842"/>
                  </a:lnTo>
                  <a:lnTo>
                    <a:pt x="374" y="860"/>
                  </a:lnTo>
                  <a:lnTo>
                    <a:pt x="384" y="876"/>
                  </a:lnTo>
                  <a:lnTo>
                    <a:pt x="384" y="876"/>
                  </a:lnTo>
                  <a:lnTo>
                    <a:pt x="396" y="898"/>
                  </a:lnTo>
                  <a:lnTo>
                    <a:pt x="406" y="924"/>
                  </a:lnTo>
                  <a:lnTo>
                    <a:pt x="412" y="954"/>
                  </a:lnTo>
                  <a:lnTo>
                    <a:pt x="414" y="968"/>
                  </a:lnTo>
                  <a:lnTo>
                    <a:pt x="414" y="982"/>
                  </a:lnTo>
                  <a:lnTo>
                    <a:pt x="414" y="982"/>
                  </a:lnTo>
                  <a:lnTo>
                    <a:pt x="414" y="1004"/>
                  </a:lnTo>
                  <a:lnTo>
                    <a:pt x="412" y="1014"/>
                  </a:lnTo>
                  <a:lnTo>
                    <a:pt x="408" y="1022"/>
                  </a:lnTo>
                  <a:lnTo>
                    <a:pt x="404" y="1032"/>
                  </a:lnTo>
                  <a:lnTo>
                    <a:pt x="398" y="1038"/>
                  </a:lnTo>
                  <a:lnTo>
                    <a:pt x="392" y="1046"/>
                  </a:lnTo>
                  <a:lnTo>
                    <a:pt x="384" y="1050"/>
                  </a:lnTo>
                  <a:lnTo>
                    <a:pt x="384" y="1050"/>
                  </a:lnTo>
                  <a:lnTo>
                    <a:pt x="374" y="1056"/>
                  </a:lnTo>
                  <a:lnTo>
                    <a:pt x="364" y="1058"/>
                  </a:lnTo>
                  <a:lnTo>
                    <a:pt x="354" y="1058"/>
                  </a:lnTo>
                  <a:lnTo>
                    <a:pt x="346" y="1058"/>
                  </a:lnTo>
                  <a:lnTo>
                    <a:pt x="330" y="1052"/>
                  </a:lnTo>
                  <a:lnTo>
                    <a:pt x="316" y="1042"/>
                  </a:lnTo>
                  <a:lnTo>
                    <a:pt x="302" y="1034"/>
                  </a:lnTo>
                  <a:lnTo>
                    <a:pt x="286" y="1028"/>
                  </a:lnTo>
                  <a:lnTo>
                    <a:pt x="278" y="1028"/>
                  </a:lnTo>
                  <a:lnTo>
                    <a:pt x="268" y="1028"/>
                  </a:lnTo>
                  <a:lnTo>
                    <a:pt x="258" y="1032"/>
                  </a:lnTo>
                  <a:lnTo>
                    <a:pt x="248" y="1036"/>
                  </a:lnTo>
                  <a:lnTo>
                    <a:pt x="248" y="1036"/>
                  </a:lnTo>
                  <a:lnTo>
                    <a:pt x="242" y="1042"/>
                  </a:lnTo>
                  <a:lnTo>
                    <a:pt x="238" y="1048"/>
                  </a:lnTo>
                  <a:lnTo>
                    <a:pt x="236" y="1058"/>
                  </a:lnTo>
                  <a:lnTo>
                    <a:pt x="234" y="1068"/>
                  </a:lnTo>
                  <a:lnTo>
                    <a:pt x="234" y="1068"/>
                  </a:lnTo>
                  <a:lnTo>
                    <a:pt x="236" y="1086"/>
                  </a:lnTo>
                  <a:lnTo>
                    <a:pt x="240" y="1102"/>
                  </a:lnTo>
                  <a:lnTo>
                    <a:pt x="398" y="1378"/>
                  </a:lnTo>
                  <a:lnTo>
                    <a:pt x="402" y="1378"/>
                  </a:lnTo>
                  <a:lnTo>
                    <a:pt x="402" y="1380"/>
                  </a:lnTo>
                  <a:lnTo>
                    <a:pt x="400" y="1382"/>
                  </a:lnTo>
                  <a:lnTo>
                    <a:pt x="400" y="1382"/>
                  </a:lnTo>
                  <a:lnTo>
                    <a:pt x="402" y="1386"/>
                  </a:lnTo>
                  <a:lnTo>
                    <a:pt x="664" y="1386"/>
                  </a:lnTo>
                  <a:lnTo>
                    <a:pt x="664" y="1386"/>
                  </a:lnTo>
                  <a:lnTo>
                    <a:pt x="686" y="1380"/>
                  </a:lnTo>
                  <a:lnTo>
                    <a:pt x="708" y="1368"/>
                  </a:lnTo>
                  <a:lnTo>
                    <a:pt x="718" y="1362"/>
                  </a:lnTo>
                  <a:lnTo>
                    <a:pt x="726" y="1356"/>
                  </a:lnTo>
                  <a:lnTo>
                    <a:pt x="732" y="1346"/>
                  </a:lnTo>
                  <a:lnTo>
                    <a:pt x="734" y="1338"/>
                  </a:lnTo>
                  <a:lnTo>
                    <a:pt x="734" y="1338"/>
                  </a:lnTo>
                  <a:lnTo>
                    <a:pt x="734" y="1326"/>
                  </a:lnTo>
                  <a:lnTo>
                    <a:pt x="730" y="1316"/>
                  </a:lnTo>
                  <a:lnTo>
                    <a:pt x="728" y="1308"/>
                  </a:lnTo>
                  <a:lnTo>
                    <a:pt x="722" y="1302"/>
                  </a:lnTo>
                  <a:lnTo>
                    <a:pt x="710" y="1290"/>
                  </a:lnTo>
                  <a:lnTo>
                    <a:pt x="694" y="1282"/>
                  </a:lnTo>
                  <a:lnTo>
                    <a:pt x="680" y="1274"/>
                  </a:lnTo>
                  <a:lnTo>
                    <a:pt x="668" y="1264"/>
                  </a:lnTo>
                  <a:lnTo>
                    <a:pt x="662" y="1256"/>
                  </a:lnTo>
                  <a:lnTo>
                    <a:pt x="658" y="1248"/>
                  </a:lnTo>
                  <a:lnTo>
                    <a:pt x="656" y="1240"/>
                  </a:lnTo>
                  <a:lnTo>
                    <a:pt x="654" y="1228"/>
                  </a:lnTo>
                  <a:lnTo>
                    <a:pt x="654" y="1228"/>
                  </a:lnTo>
                  <a:lnTo>
                    <a:pt x="656" y="1216"/>
                  </a:lnTo>
                  <a:lnTo>
                    <a:pt x="658" y="1206"/>
                  </a:lnTo>
                  <a:lnTo>
                    <a:pt x="664" y="1198"/>
                  </a:lnTo>
                  <a:lnTo>
                    <a:pt x="670" y="1188"/>
                  </a:lnTo>
                  <a:lnTo>
                    <a:pt x="678" y="1180"/>
                  </a:lnTo>
                  <a:lnTo>
                    <a:pt x="688" y="1174"/>
                  </a:lnTo>
                  <a:lnTo>
                    <a:pt x="708" y="1162"/>
                  </a:lnTo>
                  <a:lnTo>
                    <a:pt x="732" y="1154"/>
                  </a:lnTo>
                  <a:lnTo>
                    <a:pt x="756" y="1148"/>
                  </a:lnTo>
                  <a:lnTo>
                    <a:pt x="780" y="1144"/>
                  </a:lnTo>
                  <a:lnTo>
                    <a:pt x="798" y="1144"/>
                  </a:lnTo>
                  <a:lnTo>
                    <a:pt x="798" y="1144"/>
                  </a:lnTo>
                  <a:lnTo>
                    <a:pt x="818" y="1144"/>
                  </a:lnTo>
                  <a:lnTo>
                    <a:pt x="840" y="1148"/>
                  </a:lnTo>
                  <a:lnTo>
                    <a:pt x="864" y="1154"/>
                  </a:lnTo>
                  <a:lnTo>
                    <a:pt x="888" y="1162"/>
                  </a:lnTo>
                  <a:lnTo>
                    <a:pt x="910" y="1174"/>
                  </a:lnTo>
                  <a:lnTo>
                    <a:pt x="918" y="1180"/>
                  </a:lnTo>
                  <a:lnTo>
                    <a:pt x="926" y="1188"/>
                  </a:lnTo>
                  <a:lnTo>
                    <a:pt x="934" y="1198"/>
                  </a:lnTo>
                  <a:lnTo>
                    <a:pt x="938" y="1206"/>
                  </a:lnTo>
                  <a:lnTo>
                    <a:pt x="942" y="1216"/>
                  </a:lnTo>
                  <a:lnTo>
                    <a:pt x="942" y="1228"/>
                  </a:lnTo>
                  <a:lnTo>
                    <a:pt x="942" y="1228"/>
                  </a:lnTo>
                  <a:lnTo>
                    <a:pt x="942" y="1240"/>
                  </a:lnTo>
                  <a:lnTo>
                    <a:pt x="938" y="1248"/>
                  </a:lnTo>
                  <a:lnTo>
                    <a:pt x="934" y="1256"/>
                  </a:lnTo>
                  <a:lnTo>
                    <a:pt x="930" y="1264"/>
                  </a:lnTo>
                  <a:lnTo>
                    <a:pt x="916" y="1274"/>
                  </a:lnTo>
                  <a:lnTo>
                    <a:pt x="902" y="1282"/>
                  </a:lnTo>
                  <a:lnTo>
                    <a:pt x="888" y="1290"/>
                  </a:lnTo>
                  <a:lnTo>
                    <a:pt x="874" y="1302"/>
                  </a:lnTo>
                  <a:lnTo>
                    <a:pt x="870" y="1308"/>
                  </a:lnTo>
                  <a:lnTo>
                    <a:pt x="866" y="1316"/>
                  </a:lnTo>
                  <a:lnTo>
                    <a:pt x="864" y="1326"/>
                  </a:lnTo>
                  <a:lnTo>
                    <a:pt x="862" y="1338"/>
                  </a:lnTo>
                  <a:lnTo>
                    <a:pt x="862" y="1338"/>
                  </a:lnTo>
                  <a:lnTo>
                    <a:pt x="864" y="1346"/>
                  </a:lnTo>
                  <a:lnTo>
                    <a:pt x="870" y="1356"/>
                  </a:lnTo>
                  <a:lnTo>
                    <a:pt x="878" y="1362"/>
                  </a:lnTo>
                  <a:lnTo>
                    <a:pt x="888" y="1368"/>
                  </a:lnTo>
                  <a:lnTo>
                    <a:pt x="912" y="1380"/>
                  </a:lnTo>
                  <a:lnTo>
                    <a:pt x="934" y="1386"/>
                  </a:lnTo>
                  <a:lnTo>
                    <a:pt x="1194" y="1386"/>
                  </a:lnTo>
                  <a:lnTo>
                    <a:pt x="1198" y="1380"/>
                  </a:lnTo>
                  <a:lnTo>
                    <a:pt x="1198" y="1380"/>
                  </a:lnTo>
                  <a:lnTo>
                    <a:pt x="1198" y="1378"/>
                  </a:lnTo>
                  <a:lnTo>
                    <a:pt x="1202" y="1378"/>
                  </a:lnTo>
                  <a:lnTo>
                    <a:pt x="1204" y="1372"/>
                  </a:lnTo>
                  <a:lnTo>
                    <a:pt x="1240" y="1310"/>
                  </a:lnTo>
                  <a:lnTo>
                    <a:pt x="1340" y="1138"/>
                  </a:lnTo>
                  <a:lnTo>
                    <a:pt x="1340" y="1138"/>
                  </a:lnTo>
                  <a:lnTo>
                    <a:pt x="1356" y="1124"/>
                  </a:lnTo>
                  <a:lnTo>
                    <a:pt x="1376" y="1112"/>
                  </a:lnTo>
                  <a:lnTo>
                    <a:pt x="1384" y="1108"/>
                  </a:lnTo>
                  <a:lnTo>
                    <a:pt x="1394" y="1104"/>
                  </a:lnTo>
                  <a:lnTo>
                    <a:pt x="1402" y="1104"/>
                  </a:lnTo>
                  <a:lnTo>
                    <a:pt x="1410" y="1108"/>
                  </a:lnTo>
                  <a:lnTo>
                    <a:pt x="1410" y="1108"/>
                  </a:lnTo>
                  <a:lnTo>
                    <a:pt x="1420" y="1114"/>
                  </a:lnTo>
                  <a:lnTo>
                    <a:pt x="1426" y="1122"/>
                  </a:lnTo>
                  <a:lnTo>
                    <a:pt x="1432" y="1128"/>
                  </a:lnTo>
                  <a:lnTo>
                    <a:pt x="1436" y="1136"/>
                  </a:lnTo>
                  <a:lnTo>
                    <a:pt x="1438" y="1152"/>
                  </a:lnTo>
                  <a:lnTo>
                    <a:pt x="1438" y="1170"/>
                  </a:lnTo>
                  <a:lnTo>
                    <a:pt x="1438" y="1186"/>
                  </a:lnTo>
                  <a:lnTo>
                    <a:pt x="1440" y="1202"/>
                  </a:lnTo>
                  <a:lnTo>
                    <a:pt x="1444" y="1210"/>
                  </a:lnTo>
                  <a:lnTo>
                    <a:pt x="1448" y="1218"/>
                  </a:lnTo>
                  <a:lnTo>
                    <a:pt x="1456" y="1226"/>
                  </a:lnTo>
                  <a:lnTo>
                    <a:pt x="1466" y="1232"/>
                  </a:lnTo>
                  <a:lnTo>
                    <a:pt x="1466" y="1232"/>
                  </a:lnTo>
                  <a:lnTo>
                    <a:pt x="1476" y="1236"/>
                  </a:lnTo>
                  <a:lnTo>
                    <a:pt x="1486" y="1240"/>
                  </a:lnTo>
                  <a:lnTo>
                    <a:pt x="1496" y="1240"/>
                  </a:lnTo>
                  <a:lnTo>
                    <a:pt x="1506" y="1238"/>
                  </a:lnTo>
                  <a:lnTo>
                    <a:pt x="1518" y="1234"/>
                  </a:lnTo>
                  <a:lnTo>
                    <a:pt x="1528" y="1230"/>
                  </a:lnTo>
                  <a:lnTo>
                    <a:pt x="1550" y="1218"/>
                  </a:lnTo>
                  <a:lnTo>
                    <a:pt x="1568" y="1202"/>
                  </a:lnTo>
                  <a:lnTo>
                    <a:pt x="1586" y="1184"/>
                  </a:lnTo>
                  <a:lnTo>
                    <a:pt x="1600" y="1166"/>
                  </a:lnTo>
                  <a:lnTo>
                    <a:pt x="1610" y="1150"/>
                  </a:lnTo>
                  <a:lnTo>
                    <a:pt x="1610" y="1150"/>
                  </a:lnTo>
                  <a:lnTo>
                    <a:pt x="1618" y="1132"/>
                  </a:lnTo>
                  <a:lnTo>
                    <a:pt x="1628" y="1112"/>
                  </a:lnTo>
                  <a:lnTo>
                    <a:pt x="1628" y="1112"/>
                  </a:lnTo>
                  <a:lnTo>
                    <a:pt x="1632" y="1094"/>
                  </a:lnTo>
                  <a:lnTo>
                    <a:pt x="1636" y="1076"/>
                  </a:lnTo>
                  <a:lnTo>
                    <a:pt x="1636" y="1060"/>
                  </a:lnTo>
                  <a:lnTo>
                    <a:pt x="1636" y="1042"/>
                  </a:lnTo>
                  <a:lnTo>
                    <a:pt x="1634" y="1026"/>
                  </a:lnTo>
                  <a:lnTo>
                    <a:pt x="1628" y="1012"/>
                  </a:lnTo>
                  <a:lnTo>
                    <a:pt x="1618" y="1000"/>
                  </a:lnTo>
                  <a:lnTo>
                    <a:pt x="1606" y="990"/>
                  </a:lnTo>
                  <a:lnTo>
                    <a:pt x="1606" y="990"/>
                  </a:lnTo>
                  <a:lnTo>
                    <a:pt x="1596" y="986"/>
                  </a:lnTo>
                  <a:lnTo>
                    <a:pt x="1586" y="984"/>
                  </a:lnTo>
                  <a:lnTo>
                    <a:pt x="1578" y="982"/>
                  </a:lnTo>
                  <a:lnTo>
                    <a:pt x="1570" y="984"/>
                  </a:lnTo>
                  <a:lnTo>
                    <a:pt x="1554" y="990"/>
                  </a:lnTo>
                  <a:lnTo>
                    <a:pt x="1540" y="998"/>
                  </a:lnTo>
                  <a:lnTo>
                    <a:pt x="1524" y="1006"/>
                  </a:lnTo>
                  <a:lnTo>
                    <a:pt x="1510" y="1012"/>
                  </a:lnTo>
                  <a:lnTo>
                    <a:pt x="1500" y="1014"/>
                  </a:lnTo>
                  <a:lnTo>
                    <a:pt x="1492" y="1012"/>
                  </a:lnTo>
                  <a:lnTo>
                    <a:pt x="1482" y="1010"/>
                  </a:lnTo>
                  <a:lnTo>
                    <a:pt x="1472" y="1004"/>
                  </a:lnTo>
                  <a:lnTo>
                    <a:pt x="1472" y="1004"/>
                  </a:lnTo>
                  <a:lnTo>
                    <a:pt x="1464" y="1000"/>
                  </a:lnTo>
                  <a:lnTo>
                    <a:pt x="1460" y="992"/>
                  </a:lnTo>
                  <a:lnTo>
                    <a:pt x="1458" y="982"/>
                  </a:lnTo>
                  <a:lnTo>
                    <a:pt x="1458" y="972"/>
                  </a:lnTo>
                  <a:lnTo>
                    <a:pt x="1458" y="950"/>
                  </a:lnTo>
                  <a:lnTo>
                    <a:pt x="1462" y="928"/>
                  </a:lnTo>
                  <a:lnTo>
                    <a:pt x="1464" y="926"/>
                  </a:lnTo>
                  <a:lnTo>
                    <a:pt x="1464" y="926"/>
                  </a:lnTo>
                  <a:lnTo>
                    <a:pt x="1466" y="920"/>
                  </a:lnTo>
                  <a:lnTo>
                    <a:pt x="1598" y="692"/>
                  </a:lnTo>
                  <a:lnTo>
                    <a:pt x="1582" y="668"/>
                  </a:lnTo>
                  <a:lnTo>
                    <a:pt x="1584" y="668"/>
                  </a:lnTo>
                  <a:lnTo>
                    <a:pt x="1198" y="0"/>
                  </a:lnTo>
                  <a:lnTo>
                    <a:pt x="398" y="0"/>
                  </a:lnTo>
                  <a:lnTo>
                    <a:pt x="322" y="132"/>
                  </a:lnTo>
                  <a:lnTo>
                    <a:pt x="0" y="690"/>
                  </a:lnTo>
                  <a:lnTo>
                    <a:pt x="116" y="888"/>
                  </a:lnTo>
                  <a:lnTo>
                    <a:pt x="116" y="888"/>
                  </a:lnTo>
                  <a:lnTo>
                    <a:pt x="132" y="902"/>
                  </a:lnTo>
                  <a:lnTo>
                    <a:pt x="150" y="914"/>
                  </a:lnTo>
                  <a:lnTo>
                    <a:pt x="160" y="918"/>
                  </a:lnTo>
                  <a:lnTo>
                    <a:pt x="168" y="920"/>
                  </a:lnTo>
                  <a:lnTo>
                    <a:pt x="176" y="920"/>
                  </a:lnTo>
                  <a:lnTo>
                    <a:pt x="184" y="918"/>
                  </a:lnTo>
                  <a:lnTo>
                    <a:pt x="184" y="9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8100" cap="flat" cmpd="sng">
              <a:solidFill>
                <a:srgbClr val="0F294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 sz="1800" dirty="0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5273675" y="2046288"/>
              <a:ext cx="1730375" cy="1714500"/>
            </a:xfrm>
            <a:custGeom>
              <a:avLst/>
              <a:gdLst/>
              <a:ahLst/>
              <a:cxnLst>
                <a:cxn ang="0">
                  <a:pos x="262" y="260"/>
                </a:cxn>
                <a:cxn ang="0">
                  <a:pos x="286" y="316"/>
                </a:cxn>
                <a:cxn ang="0">
                  <a:pos x="374" y="290"/>
                </a:cxn>
                <a:cxn ang="0">
                  <a:pos x="424" y="306"/>
                </a:cxn>
                <a:cxn ang="0">
                  <a:pos x="430" y="426"/>
                </a:cxn>
                <a:cxn ang="0">
                  <a:pos x="368" y="524"/>
                </a:cxn>
                <a:cxn ang="0">
                  <a:pos x="274" y="558"/>
                </a:cxn>
                <a:cxn ang="0">
                  <a:pos x="238" y="508"/>
                </a:cxn>
                <a:cxn ang="0">
                  <a:pos x="210" y="430"/>
                </a:cxn>
                <a:cxn ang="0">
                  <a:pos x="140" y="460"/>
                </a:cxn>
                <a:cxn ang="0">
                  <a:pos x="140" y="934"/>
                </a:cxn>
                <a:cxn ang="0">
                  <a:pos x="214" y="968"/>
                </a:cxn>
                <a:cxn ang="0">
                  <a:pos x="242" y="906"/>
                </a:cxn>
                <a:cxn ang="0">
                  <a:pos x="268" y="844"/>
                </a:cxn>
                <a:cxn ang="0">
                  <a:pos x="352" y="858"/>
                </a:cxn>
                <a:cxn ang="0">
                  <a:pos x="432" y="964"/>
                </a:cxn>
                <a:cxn ang="0">
                  <a:pos x="430" y="1078"/>
                </a:cxn>
                <a:cxn ang="0">
                  <a:pos x="376" y="1100"/>
                </a:cxn>
                <a:cxn ang="0">
                  <a:pos x="288" y="1074"/>
                </a:cxn>
                <a:cxn ang="0">
                  <a:pos x="266" y="1136"/>
                </a:cxn>
                <a:cxn ang="0">
                  <a:pos x="668" y="1386"/>
                </a:cxn>
                <a:cxn ang="0">
                  <a:pos x="686" y="1392"/>
                </a:cxn>
                <a:cxn ang="0">
                  <a:pos x="696" y="1398"/>
                </a:cxn>
                <a:cxn ang="0">
                  <a:pos x="704" y="1402"/>
                </a:cxn>
                <a:cxn ang="0">
                  <a:pos x="714" y="1410"/>
                </a:cxn>
                <a:cxn ang="0">
                  <a:pos x="720" y="1414"/>
                </a:cxn>
                <a:cxn ang="0">
                  <a:pos x="724" y="1422"/>
                </a:cxn>
                <a:cxn ang="0">
                  <a:pos x="726" y="1430"/>
                </a:cxn>
                <a:cxn ang="0">
                  <a:pos x="726" y="1436"/>
                </a:cxn>
                <a:cxn ang="0">
                  <a:pos x="724" y="1448"/>
                </a:cxn>
                <a:cxn ang="0">
                  <a:pos x="704" y="1476"/>
                </a:cxn>
                <a:cxn ang="0">
                  <a:pos x="672" y="1494"/>
                </a:cxn>
                <a:cxn ang="0">
                  <a:pos x="660" y="1504"/>
                </a:cxn>
                <a:cxn ang="0">
                  <a:pos x="652" y="1514"/>
                </a:cxn>
                <a:cxn ang="0">
                  <a:pos x="648" y="1530"/>
                </a:cxn>
                <a:cxn ang="0">
                  <a:pos x="650" y="1562"/>
                </a:cxn>
                <a:cxn ang="0">
                  <a:pos x="748" y="1620"/>
                </a:cxn>
                <a:cxn ang="0">
                  <a:pos x="880" y="1606"/>
                </a:cxn>
                <a:cxn ang="0">
                  <a:pos x="934" y="1540"/>
                </a:cxn>
                <a:cxn ang="0">
                  <a:pos x="932" y="1522"/>
                </a:cxn>
                <a:cxn ang="0">
                  <a:pos x="924" y="1508"/>
                </a:cxn>
                <a:cxn ang="0">
                  <a:pos x="918" y="1502"/>
                </a:cxn>
                <a:cxn ang="0">
                  <a:pos x="906" y="1494"/>
                </a:cxn>
                <a:cxn ang="0">
                  <a:pos x="862" y="1460"/>
                </a:cxn>
                <a:cxn ang="0">
                  <a:pos x="856" y="1448"/>
                </a:cxn>
                <a:cxn ang="0">
                  <a:pos x="854" y="1438"/>
                </a:cxn>
                <a:cxn ang="0">
                  <a:pos x="854" y="1430"/>
                </a:cxn>
                <a:cxn ang="0">
                  <a:pos x="856" y="1422"/>
                </a:cxn>
                <a:cxn ang="0">
                  <a:pos x="860" y="1416"/>
                </a:cxn>
                <a:cxn ang="0">
                  <a:pos x="866" y="1410"/>
                </a:cxn>
                <a:cxn ang="0">
                  <a:pos x="874" y="1402"/>
                </a:cxn>
                <a:cxn ang="0">
                  <a:pos x="884" y="1398"/>
                </a:cxn>
                <a:cxn ang="0">
                  <a:pos x="892" y="1394"/>
                </a:cxn>
                <a:cxn ang="0">
                  <a:pos x="912" y="1386"/>
                </a:cxn>
                <a:cxn ang="0">
                  <a:pos x="1200" y="0"/>
                </a:cxn>
              </a:cxnLst>
              <a:rect l="0" t="0" r="r" b="b"/>
              <a:pathLst>
                <a:path w="1600" h="1624">
                  <a:moveTo>
                    <a:pt x="1200" y="0"/>
                  </a:moveTo>
                  <a:lnTo>
                    <a:pt x="402" y="0"/>
                  </a:lnTo>
                  <a:lnTo>
                    <a:pt x="400" y="6"/>
                  </a:lnTo>
                  <a:lnTo>
                    <a:pt x="400" y="8"/>
                  </a:lnTo>
                  <a:lnTo>
                    <a:pt x="266" y="240"/>
                  </a:lnTo>
                  <a:lnTo>
                    <a:pt x="266" y="240"/>
                  </a:lnTo>
                  <a:lnTo>
                    <a:pt x="262" y="260"/>
                  </a:lnTo>
                  <a:lnTo>
                    <a:pt x="262" y="282"/>
                  </a:lnTo>
                  <a:lnTo>
                    <a:pt x="264" y="290"/>
                  </a:lnTo>
                  <a:lnTo>
                    <a:pt x="266" y="298"/>
                  </a:lnTo>
                  <a:lnTo>
                    <a:pt x="270" y="306"/>
                  </a:lnTo>
                  <a:lnTo>
                    <a:pt x="276" y="310"/>
                  </a:lnTo>
                  <a:lnTo>
                    <a:pt x="276" y="310"/>
                  </a:lnTo>
                  <a:lnTo>
                    <a:pt x="286" y="316"/>
                  </a:lnTo>
                  <a:lnTo>
                    <a:pt x="296" y="318"/>
                  </a:lnTo>
                  <a:lnTo>
                    <a:pt x="306" y="320"/>
                  </a:lnTo>
                  <a:lnTo>
                    <a:pt x="314" y="318"/>
                  </a:lnTo>
                  <a:lnTo>
                    <a:pt x="330" y="312"/>
                  </a:lnTo>
                  <a:lnTo>
                    <a:pt x="344" y="304"/>
                  </a:lnTo>
                  <a:lnTo>
                    <a:pt x="358" y="296"/>
                  </a:lnTo>
                  <a:lnTo>
                    <a:pt x="374" y="290"/>
                  </a:lnTo>
                  <a:lnTo>
                    <a:pt x="382" y="288"/>
                  </a:lnTo>
                  <a:lnTo>
                    <a:pt x="392" y="290"/>
                  </a:lnTo>
                  <a:lnTo>
                    <a:pt x="400" y="292"/>
                  </a:lnTo>
                  <a:lnTo>
                    <a:pt x="412" y="296"/>
                  </a:lnTo>
                  <a:lnTo>
                    <a:pt x="412" y="296"/>
                  </a:lnTo>
                  <a:lnTo>
                    <a:pt x="418" y="302"/>
                  </a:lnTo>
                  <a:lnTo>
                    <a:pt x="424" y="306"/>
                  </a:lnTo>
                  <a:lnTo>
                    <a:pt x="434" y="320"/>
                  </a:lnTo>
                  <a:lnTo>
                    <a:pt x="438" y="336"/>
                  </a:lnTo>
                  <a:lnTo>
                    <a:pt x="442" y="352"/>
                  </a:lnTo>
                  <a:lnTo>
                    <a:pt x="442" y="370"/>
                  </a:lnTo>
                  <a:lnTo>
                    <a:pt x="438" y="390"/>
                  </a:lnTo>
                  <a:lnTo>
                    <a:pt x="434" y="408"/>
                  </a:lnTo>
                  <a:lnTo>
                    <a:pt x="430" y="426"/>
                  </a:lnTo>
                  <a:lnTo>
                    <a:pt x="430" y="426"/>
                  </a:lnTo>
                  <a:lnTo>
                    <a:pt x="420" y="450"/>
                  </a:lnTo>
                  <a:lnTo>
                    <a:pt x="410" y="472"/>
                  </a:lnTo>
                  <a:lnTo>
                    <a:pt x="410" y="472"/>
                  </a:lnTo>
                  <a:lnTo>
                    <a:pt x="398" y="488"/>
                  </a:lnTo>
                  <a:lnTo>
                    <a:pt x="384" y="506"/>
                  </a:lnTo>
                  <a:lnTo>
                    <a:pt x="368" y="524"/>
                  </a:lnTo>
                  <a:lnTo>
                    <a:pt x="348" y="540"/>
                  </a:lnTo>
                  <a:lnTo>
                    <a:pt x="328" y="552"/>
                  </a:lnTo>
                  <a:lnTo>
                    <a:pt x="318" y="556"/>
                  </a:lnTo>
                  <a:lnTo>
                    <a:pt x="306" y="560"/>
                  </a:lnTo>
                  <a:lnTo>
                    <a:pt x="296" y="562"/>
                  </a:lnTo>
                  <a:lnTo>
                    <a:pt x="284" y="562"/>
                  </a:lnTo>
                  <a:lnTo>
                    <a:pt x="274" y="558"/>
                  </a:lnTo>
                  <a:lnTo>
                    <a:pt x="264" y="554"/>
                  </a:lnTo>
                  <a:lnTo>
                    <a:pt x="264" y="554"/>
                  </a:lnTo>
                  <a:lnTo>
                    <a:pt x="256" y="548"/>
                  </a:lnTo>
                  <a:lnTo>
                    <a:pt x="248" y="540"/>
                  </a:lnTo>
                  <a:lnTo>
                    <a:pt x="244" y="532"/>
                  </a:lnTo>
                  <a:lnTo>
                    <a:pt x="240" y="524"/>
                  </a:lnTo>
                  <a:lnTo>
                    <a:pt x="238" y="508"/>
                  </a:lnTo>
                  <a:lnTo>
                    <a:pt x="238" y="492"/>
                  </a:lnTo>
                  <a:lnTo>
                    <a:pt x="238" y="474"/>
                  </a:lnTo>
                  <a:lnTo>
                    <a:pt x="234" y="458"/>
                  </a:lnTo>
                  <a:lnTo>
                    <a:pt x="232" y="450"/>
                  </a:lnTo>
                  <a:lnTo>
                    <a:pt x="226" y="444"/>
                  </a:lnTo>
                  <a:lnTo>
                    <a:pt x="218" y="436"/>
                  </a:lnTo>
                  <a:lnTo>
                    <a:pt x="210" y="430"/>
                  </a:lnTo>
                  <a:lnTo>
                    <a:pt x="210" y="430"/>
                  </a:lnTo>
                  <a:lnTo>
                    <a:pt x="202" y="426"/>
                  </a:lnTo>
                  <a:lnTo>
                    <a:pt x="192" y="426"/>
                  </a:lnTo>
                  <a:lnTo>
                    <a:pt x="184" y="430"/>
                  </a:lnTo>
                  <a:lnTo>
                    <a:pt x="174" y="434"/>
                  </a:lnTo>
                  <a:lnTo>
                    <a:pt x="156" y="446"/>
                  </a:lnTo>
                  <a:lnTo>
                    <a:pt x="140" y="460"/>
                  </a:lnTo>
                  <a:lnTo>
                    <a:pt x="40" y="632"/>
                  </a:lnTo>
                  <a:lnTo>
                    <a:pt x="4" y="694"/>
                  </a:lnTo>
                  <a:lnTo>
                    <a:pt x="0" y="694"/>
                  </a:lnTo>
                  <a:lnTo>
                    <a:pt x="0" y="694"/>
                  </a:lnTo>
                  <a:lnTo>
                    <a:pt x="2" y="696"/>
                  </a:lnTo>
                  <a:lnTo>
                    <a:pt x="4" y="696"/>
                  </a:lnTo>
                  <a:lnTo>
                    <a:pt x="140" y="934"/>
                  </a:lnTo>
                  <a:lnTo>
                    <a:pt x="140" y="934"/>
                  </a:lnTo>
                  <a:lnTo>
                    <a:pt x="158" y="948"/>
                  </a:lnTo>
                  <a:lnTo>
                    <a:pt x="176" y="962"/>
                  </a:lnTo>
                  <a:lnTo>
                    <a:pt x="186" y="968"/>
                  </a:lnTo>
                  <a:lnTo>
                    <a:pt x="196" y="970"/>
                  </a:lnTo>
                  <a:lnTo>
                    <a:pt x="206" y="970"/>
                  </a:lnTo>
                  <a:lnTo>
                    <a:pt x="214" y="968"/>
                  </a:lnTo>
                  <a:lnTo>
                    <a:pt x="214" y="968"/>
                  </a:lnTo>
                  <a:lnTo>
                    <a:pt x="224" y="960"/>
                  </a:lnTo>
                  <a:lnTo>
                    <a:pt x="230" y="954"/>
                  </a:lnTo>
                  <a:lnTo>
                    <a:pt x="236" y="946"/>
                  </a:lnTo>
                  <a:lnTo>
                    <a:pt x="240" y="938"/>
                  </a:lnTo>
                  <a:lnTo>
                    <a:pt x="242" y="922"/>
                  </a:lnTo>
                  <a:lnTo>
                    <a:pt x="242" y="906"/>
                  </a:lnTo>
                  <a:lnTo>
                    <a:pt x="242" y="888"/>
                  </a:lnTo>
                  <a:lnTo>
                    <a:pt x="244" y="872"/>
                  </a:lnTo>
                  <a:lnTo>
                    <a:pt x="248" y="864"/>
                  </a:lnTo>
                  <a:lnTo>
                    <a:pt x="252" y="858"/>
                  </a:lnTo>
                  <a:lnTo>
                    <a:pt x="260" y="850"/>
                  </a:lnTo>
                  <a:lnTo>
                    <a:pt x="268" y="844"/>
                  </a:lnTo>
                  <a:lnTo>
                    <a:pt x="268" y="844"/>
                  </a:lnTo>
                  <a:lnTo>
                    <a:pt x="278" y="838"/>
                  </a:lnTo>
                  <a:lnTo>
                    <a:pt x="290" y="836"/>
                  </a:lnTo>
                  <a:lnTo>
                    <a:pt x="300" y="836"/>
                  </a:lnTo>
                  <a:lnTo>
                    <a:pt x="310" y="836"/>
                  </a:lnTo>
                  <a:lnTo>
                    <a:pt x="322" y="840"/>
                  </a:lnTo>
                  <a:lnTo>
                    <a:pt x="332" y="844"/>
                  </a:lnTo>
                  <a:lnTo>
                    <a:pt x="352" y="858"/>
                  </a:lnTo>
                  <a:lnTo>
                    <a:pt x="372" y="874"/>
                  </a:lnTo>
                  <a:lnTo>
                    <a:pt x="390" y="892"/>
                  </a:lnTo>
                  <a:lnTo>
                    <a:pt x="404" y="910"/>
                  </a:lnTo>
                  <a:lnTo>
                    <a:pt x="414" y="926"/>
                  </a:lnTo>
                  <a:lnTo>
                    <a:pt x="414" y="926"/>
                  </a:lnTo>
                  <a:lnTo>
                    <a:pt x="422" y="944"/>
                  </a:lnTo>
                  <a:lnTo>
                    <a:pt x="432" y="964"/>
                  </a:lnTo>
                  <a:lnTo>
                    <a:pt x="438" y="988"/>
                  </a:lnTo>
                  <a:lnTo>
                    <a:pt x="442" y="1012"/>
                  </a:lnTo>
                  <a:lnTo>
                    <a:pt x="444" y="1038"/>
                  </a:lnTo>
                  <a:lnTo>
                    <a:pt x="442" y="1048"/>
                  </a:lnTo>
                  <a:lnTo>
                    <a:pt x="440" y="1060"/>
                  </a:lnTo>
                  <a:lnTo>
                    <a:pt x="436" y="1070"/>
                  </a:lnTo>
                  <a:lnTo>
                    <a:pt x="430" y="1078"/>
                  </a:lnTo>
                  <a:lnTo>
                    <a:pt x="422" y="1086"/>
                  </a:lnTo>
                  <a:lnTo>
                    <a:pt x="412" y="1092"/>
                  </a:lnTo>
                  <a:lnTo>
                    <a:pt x="412" y="1092"/>
                  </a:lnTo>
                  <a:lnTo>
                    <a:pt x="402" y="1098"/>
                  </a:lnTo>
                  <a:lnTo>
                    <a:pt x="392" y="1100"/>
                  </a:lnTo>
                  <a:lnTo>
                    <a:pt x="384" y="1100"/>
                  </a:lnTo>
                  <a:lnTo>
                    <a:pt x="376" y="1100"/>
                  </a:lnTo>
                  <a:lnTo>
                    <a:pt x="360" y="1094"/>
                  </a:lnTo>
                  <a:lnTo>
                    <a:pt x="346" y="1084"/>
                  </a:lnTo>
                  <a:lnTo>
                    <a:pt x="330" y="1076"/>
                  </a:lnTo>
                  <a:lnTo>
                    <a:pt x="316" y="1070"/>
                  </a:lnTo>
                  <a:lnTo>
                    <a:pt x="306" y="1070"/>
                  </a:lnTo>
                  <a:lnTo>
                    <a:pt x="298" y="1070"/>
                  </a:lnTo>
                  <a:lnTo>
                    <a:pt x="288" y="1074"/>
                  </a:lnTo>
                  <a:lnTo>
                    <a:pt x="278" y="1078"/>
                  </a:lnTo>
                  <a:lnTo>
                    <a:pt x="278" y="1078"/>
                  </a:lnTo>
                  <a:lnTo>
                    <a:pt x="272" y="1084"/>
                  </a:lnTo>
                  <a:lnTo>
                    <a:pt x="266" y="1092"/>
                  </a:lnTo>
                  <a:lnTo>
                    <a:pt x="264" y="1102"/>
                  </a:lnTo>
                  <a:lnTo>
                    <a:pt x="264" y="1114"/>
                  </a:lnTo>
                  <a:lnTo>
                    <a:pt x="266" y="1136"/>
                  </a:lnTo>
                  <a:lnTo>
                    <a:pt x="270" y="1158"/>
                  </a:lnTo>
                  <a:lnTo>
                    <a:pt x="402" y="1386"/>
                  </a:lnTo>
                  <a:lnTo>
                    <a:pt x="402" y="1386"/>
                  </a:lnTo>
                  <a:lnTo>
                    <a:pt x="402" y="1386"/>
                  </a:lnTo>
                  <a:lnTo>
                    <a:pt x="668" y="1386"/>
                  </a:lnTo>
                  <a:lnTo>
                    <a:pt x="668" y="1386"/>
                  </a:lnTo>
                  <a:lnTo>
                    <a:pt x="668" y="1386"/>
                  </a:lnTo>
                  <a:lnTo>
                    <a:pt x="668" y="1386"/>
                  </a:lnTo>
                  <a:lnTo>
                    <a:pt x="674" y="1388"/>
                  </a:lnTo>
                  <a:lnTo>
                    <a:pt x="674" y="1388"/>
                  </a:lnTo>
                  <a:lnTo>
                    <a:pt x="674" y="1388"/>
                  </a:lnTo>
                  <a:lnTo>
                    <a:pt x="674" y="1388"/>
                  </a:lnTo>
                  <a:lnTo>
                    <a:pt x="686" y="1392"/>
                  </a:lnTo>
                  <a:lnTo>
                    <a:pt x="686" y="1392"/>
                  </a:lnTo>
                  <a:lnTo>
                    <a:pt x="688" y="1394"/>
                  </a:lnTo>
                  <a:lnTo>
                    <a:pt x="688" y="1394"/>
                  </a:lnTo>
                  <a:lnTo>
                    <a:pt x="692" y="1394"/>
                  </a:lnTo>
                  <a:lnTo>
                    <a:pt x="692" y="1394"/>
                  </a:lnTo>
                  <a:lnTo>
                    <a:pt x="694" y="1396"/>
                  </a:lnTo>
                  <a:lnTo>
                    <a:pt x="694" y="1396"/>
                  </a:lnTo>
                  <a:lnTo>
                    <a:pt x="696" y="1398"/>
                  </a:lnTo>
                  <a:lnTo>
                    <a:pt x="696" y="1398"/>
                  </a:lnTo>
                  <a:lnTo>
                    <a:pt x="700" y="1398"/>
                  </a:lnTo>
                  <a:lnTo>
                    <a:pt x="700" y="1398"/>
                  </a:lnTo>
                  <a:lnTo>
                    <a:pt x="702" y="1400"/>
                  </a:lnTo>
                  <a:lnTo>
                    <a:pt x="702" y="1400"/>
                  </a:lnTo>
                  <a:lnTo>
                    <a:pt x="704" y="1402"/>
                  </a:lnTo>
                  <a:lnTo>
                    <a:pt x="704" y="1402"/>
                  </a:lnTo>
                  <a:lnTo>
                    <a:pt x="706" y="1402"/>
                  </a:lnTo>
                  <a:lnTo>
                    <a:pt x="706" y="1402"/>
                  </a:lnTo>
                  <a:lnTo>
                    <a:pt x="710" y="1406"/>
                  </a:lnTo>
                  <a:lnTo>
                    <a:pt x="710" y="1406"/>
                  </a:lnTo>
                  <a:lnTo>
                    <a:pt x="710" y="1406"/>
                  </a:lnTo>
                  <a:lnTo>
                    <a:pt x="710" y="1406"/>
                  </a:lnTo>
                  <a:lnTo>
                    <a:pt x="714" y="1410"/>
                  </a:lnTo>
                  <a:lnTo>
                    <a:pt x="714" y="1410"/>
                  </a:lnTo>
                  <a:lnTo>
                    <a:pt x="716" y="1410"/>
                  </a:lnTo>
                  <a:lnTo>
                    <a:pt x="716" y="1410"/>
                  </a:lnTo>
                  <a:lnTo>
                    <a:pt x="718" y="1412"/>
                  </a:lnTo>
                  <a:lnTo>
                    <a:pt x="718" y="1412"/>
                  </a:lnTo>
                  <a:lnTo>
                    <a:pt x="720" y="1414"/>
                  </a:lnTo>
                  <a:lnTo>
                    <a:pt x="720" y="1414"/>
                  </a:lnTo>
                  <a:lnTo>
                    <a:pt x="722" y="1416"/>
                  </a:lnTo>
                  <a:lnTo>
                    <a:pt x="722" y="1416"/>
                  </a:lnTo>
                  <a:lnTo>
                    <a:pt x="722" y="1418"/>
                  </a:lnTo>
                  <a:lnTo>
                    <a:pt x="722" y="1418"/>
                  </a:lnTo>
                  <a:lnTo>
                    <a:pt x="724" y="1420"/>
                  </a:lnTo>
                  <a:lnTo>
                    <a:pt x="724" y="1420"/>
                  </a:lnTo>
                  <a:lnTo>
                    <a:pt x="724" y="1422"/>
                  </a:lnTo>
                  <a:lnTo>
                    <a:pt x="724" y="1422"/>
                  </a:lnTo>
                  <a:lnTo>
                    <a:pt x="726" y="1424"/>
                  </a:lnTo>
                  <a:lnTo>
                    <a:pt x="726" y="1424"/>
                  </a:lnTo>
                  <a:lnTo>
                    <a:pt x="726" y="1426"/>
                  </a:lnTo>
                  <a:lnTo>
                    <a:pt x="726" y="1426"/>
                  </a:lnTo>
                  <a:lnTo>
                    <a:pt x="726" y="1430"/>
                  </a:lnTo>
                  <a:lnTo>
                    <a:pt x="726" y="1430"/>
                  </a:lnTo>
                  <a:lnTo>
                    <a:pt x="726" y="1430"/>
                  </a:lnTo>
                  <a:lnTo>
                    <a:pt x="726" y="1430"/>
                  </a:lnTo>
                  <a:lnTo>
                    <a:pt x="726" y="1430"/>
                  </a:lnTo>
                  <a:lnTo>
                    <a:pt x="726" y="1430"/>
                  </a:lnTo>
                  <a:lnTo>
                    <a:pt x="726" y="1430"/>
                  </a:lnTo>
                  <a:lnTo>
                    <a:pt x="726" y="1436"/>
                  </a:lnTo>
                  <a:lnTo>
                    <a:pt x="726" y="1436"/>
                  </a:lnTo>
                  <a:lnTo>
                    <a:pt x="726" y="1438"/>
                  </a:lnTo>
                  <a:lnTo>
                    <a:pt x="726" y="1438"/>
                  </a:lnTo>
                  <a:lnTo>
                    <a:pt x="726" y="1442"/>
                  </a:lnTo>
                  <a:lnTo>
                    <a:pt x="726" y="1442"/>
                  </a:lnTo>
                  <a:lnTo>
                    <a:pt x="724" y="1444"/>
                  </a:lnTo>
                  <a:lnTo>
                    <a:pt x="724" y="1444"/>
                  </a:lnTo>
                  <a:lnTo>
                    <a:pt x="724" y="1448"/>
                  </a:lnTo>
                  <a:lnTo>
                    <a:pt x="724" y="1448"/>
                  </a:lnTo>
                  <a:lnTo>
                    <a:pt x="724" y="1448"/>
                  </a:lnTo>
                  <a:lnTo>
                    <a:pt x="724" y="1448"/>
                  </a:lnTo>
                  <a:lnTo>
                    <a:pt x="720" y="1458"/>
                  </a:lnTo>
                  <a:lnTo>
                    <a:pt x="716" y="1464"/>
                  </a:lnTo>
                  <a:lnTo>
                    <a:pt x="710" y="1470"/>
                  </a:lnTo>
                  <a:lnTo>
                    <a:pt x="704" y="1476"/>
                  </a:lnTo>
                  <a:lnTo>
                    <a:pt x="690" y="1484"/>
                  </a:lnTo>
                  <a:lnTo>
                    <a:pt x="676" y="1492"/>
                  </a:lnTo>
                  <a:lnTo>
                    <a:pt x="676" y="1492"/>
                  </a:lnTo>
                  <a:lnTo>
                    <a:pt x="674" y="1494"/>
                  </a:lnTo>
                  <a:lnTo>
                    <a:pt x="674" y="1494"/>
                  </a:lnTo>
                  <a:lnTo>
                    <a:pt x="672" y="1494"/>
                  </a:lnTo>
                  <a:lnTo>
                    <a:pt x="672" y="1494"/>
                  </a:lnTo>
                  <a:lnTo>
                    <a:pt x="668" y="1498"/>
                  </a:lnTo>
                  <a:lnTo>
                    <a:pt x="668" y="1498"/>
                  </a:lnTo>
                  <a:lnTo>
                    <a:pt x="666" y="1498"/>
                  </a:lnTo>
                  <a:lnTo>
                    <a:pt x="666" y="1498"/>
                  </a:lnTo>
                  <a:lnTo>
                    <a:pt x="662" y="1502"/>
                  </a:lnTo>
                  <a:lnTo>
                    <a:pt x="662" y="1502"/>
                  </a:lnTo>
                  <a:lnTo>
                    <a:pt x="660" y="1504"/>
                  </a:lnTo>
                  <a:lnTo>
                    <a:pt x="660" y="1504"/>
                  </a:lnTo>
                  <a:lnTo>
                    <a:pt x="656" y="1508"/>
                  </a:lnTo>
                  <a:lnTo>
                    <a:pt x="656" y="1508"/>
                  </a:lnTo>
                  <a:lnTo>
                    <a:pt x="656" y="1508"/>
                  </a:lnTo>
                  <a:lnTo>
                    <a:pt x="656" y="1508"/>
                  </a:lnTo>
                  <a:lnTo>
                    <a:pt x="652" y="1514"/>
                  </a:lnTo>
                  <a:lnTo>
                    <a:pt x="652" y="1514"/>
                  </a:lnTo>
                  <a:lnTo>
                    <a:pt x="652" y="1514"/>
                  </a:lnTo>
                  <a:lnTo>
                    <a:pt x="652" y="1514"/>
                  </a:lnTo>
                  <a:lnTo>
                    <a:pt x="650" y="1522"/>
                  </a:lnTo>
                  <a:lnTo>
                    <a:pt x="650" y="1522"/>
                  </a:lnTo>
                  <a:lnTo>
                    <a:pt x="650" y="1522"/>
                  </a:lnTo>
                  <a:lnTo>
                    <a:pt x="650" y="1522"/>
                  </a:lnTo>
                  <a:lnTo>
                    <a:pt x="648" y="1530"/>
                  </a:lnTo>
                  <a:lnTo>
                    <a:pt x="648" y="1530"/>
                  </a:lnTo>
                  <a:lnTo>
                    <a:pt x="648" y="1532"/>
                  </a:lnTo>
                  <a:lnTo>
                    <a:pt x="648" y="1532"/>
                  </a:lnTo>
                  <a:lnTo>
                    <a:pt x="646" y="1540"/>
                  </a:lnTo>
                  <a:lnTo>
                    <a:pt x="646" y="1540"/>
                  </a:lnTo>
                  <a:lnTo>
                    <a:pt x="648" y="1552"/>
                  </a:lnTo>
                  <a:lnTo>
                    <a:pt x="650" y="1562"/>
                  </a:lnTo>
                  <a:lnTo>
                    <a:pt x="656" y="1572"/>
                  </a:lnTo>
                  <a:lnTo>
                    <a:pt x="662" y="1580"/>
                  </a:lnTo>
                  <a:lnTo>
                    <a:pt x="670" y="1588"/>
                  </a:lnTo>
                  <a:lnTo>
                    <a:pt x="680" y="1594"/>
                  </a:lnTo>
                  <a:lnTo>
                    <a:pt x="700" y="1606"/>
                  </a:lnTo>
                  <a:lnTo>
                    <a:pt x="724" y="1614"/>
                  </a:lnTo>
                  <a:lnTo>
                    <a:pt x="748" y="1620"/>
                  </a:lnTo>
                  <a:lnTo>
                    <a:pt x="770" y="1624"/>
                  </a:lnTo>
                  <a:lnTo>
                    <a:pt x="790" y="1624"/>
                  </a:lnTo>
                  <a:lnTo>
                    <a:pt x="790" y="1624"/>
                  </a:lnTo>
                  <a:lnTo>
                    <a:pt x="810" y="1624"/>
                  </a:lnTo>
                  <a:lnTo>
                    <a:pt x="832" y="1620"/>
                  </a:lnTo>
                  <a:lnTo>
                    <a:pt x="856" y="1614"/>
                  </a:lnTo>
                  <a:lnTo>
                    <a:pt x="880" y="1606"/>
                  </a:lnTo>
                  <a:lnTo>
                    <a:pt x="902" y="1594"/>
                  </a:lnTo>
                  <a:lnTo>
                    <a:pt x="910" y="1588"/>
                  </a:lnTo>
                  <a:lnTo>
                    <a:pt x="918" y="1580"/>
                  </a:lnTo>
                  <a:lnTo>
                    <a:pt x="926" y="1572"/>
                  </a:lnTo>
                  <a:lnTo>
                    <a:pt x="930" y="1562"/>
                  </a:lnTo>
                  <a:lnTo>
                    <a:pt x="934" y="1552"/>
                  </a:lnTo>
                  <a:lnTo>
                    <a:pt x="934" y="1540"/>
                  </a:lnTo>
                  <a:lnTo>
                    <a:pt x="934" y="1540"/>
                  </a:lnTo>
                  <a:lnTo>
                    <a:pt x="934" y="1532"/>
                  </a:lnTo>
                  <a:lnTo>
                    <a:pt x="934" y="1532"/>
                  </a:lnTo>
                  <a:lnTo>
                    <a:pt x="934" y="1530"/>
                  </a:lnTo>
                  <a:lnTo>
                    <a:pt x="934" y="1530"/>
                  </a:lnTo>
                  <a:lnTo>
                    <a:pt x="932" y="1522"/>
                  </a:lnTo>
                  <a:lnTo>
                    <a:pt x="932" y="1522"/>
                  </a:lnTo>
                  <a:lnTo>
                    <a:pt x="930" y="1522"/>
                  </a:lnTo>
                  <a:lnTo>
                    <a:pt x="930" y="1522"/>
                  </a:lnTo>
                  <a:lnTo>
                    <a:pt x="928" y="1514"/>
                  </a:lnTo>
                  <a:lnTo>
                    <a:pt x="928" y="1514"/>
                  </a:lnTo>
                  <a:lnTo>
                    <a:pt x="928" y="1514"/>
                  </a:lnTo>
                  <a:lnTo>
                    <a:pt x="928" y="1514"/>
                  </a:lnTo>
                  <a:lnTo>
                    <a:pt x="924" y="1508"/>
                  </a:lnTo>
                  <a:lnTo>
                    <a:pt x="924" y="1508"/>
                  </a:lnTo>
                  <a:lnTo>
                    <a:pt x="924" y="1508"/>
                  </a:lnTo>
                  <a:lnTo>
                    <a:pt x="924" y="1508"/>
                  </a:lnTo>
                  <a:lnTo>
                    <a:pt x="920" y="1504"/>
                  </a:lnTo>
                  <a:lnTo>
                    <a:pt x="920" y="1504"/>
                  </a:lnTo>
                  <a:lnTo>
                    <a:pt x="918" y="1502"/>
                  </a:lnTo>
                  <a:lnTo>
                    <a:pt x="918" y="1502"/>
                  </a:lnTo>
                  <a:lnTo>
                    <a:pt x="914" y="1498"/>
                  </a:lnTo>
                  <a:lnTo>
                    <a:pt x="914" y="1498"/>
                  </a:lnTo>
                  <a:lnTo>
                    <a:pt x="912" y="1498"/>
                  </a:lnTo>
                  <a:lnTo>
                    <a:pt x="912" y="1498"/>
                  </a:lnTo>
                  <a:lnTo>
                    <a:pt x="908" y="1494"/>
                  </a:lnTo>
                  <a:lnTo>
                    <a:pt x="908" y="1494"/>
                  </a:lnTo>
                  <a:lnTo>
                    <a:pt x="906" y="1494"/>
                  </a:lnTo>
                  <a:lnTo>
                    <a:pt x="906" y="1494"/>
                  </a:lnTo>
                  <a:lnTo>
                    <a:pt x="904" y="1492"/>
                  </a:lnTo>
                  <a:lnTo>
                    <a:pt x="904" y="1492"/>
                  </a:lnTo>
                  <a:lnTo>
                    <a:pt x="890" y="1484"/>
                  </a:lnTo>
                  <a:lnTo>
                    <a:pt x="878" y="1476"/>
                  </a:lnTo>
                  <a:lnTo>
                    <a:pt x="866" y="1466"/>
                  </a:lnTo>
                  <a:lnTo>
                    <a:pt x="862" y="1460"/>
                  </a:lnTo>
                  <a:lnTo>
                    <a:pt x="858" y="1454"/>
                  </a:lnTo>
                  <a:lnTo>
                    <a:pt x="858" y="1454"/>
                  </a:lnTo>
                  <a:lnTo>
                    <a:pt x="858" y="1454"/>
                  </a:lnTo>
                  <a:lnTo>
                    <a:pt x="858" y="1454"/>
                  </a:lnTo>
                  <a:lnTo>
                    <a:pt x="856" y="1448"/>
                  </a:lnTo>
                  <a:lnTo>
                    <a:pt x="856" y="1448"/>
                  </a:lnTo>
                  <a:lnTo>
                    <a:pt x="856" y="1448"/>
                  </a:lnTo>
                  <a:lnTo>
                    <a:pt x="856" y="1448"/>
                  </a:lnTo>
                  <a:lnTo>
                    <a:pt x="856" y="1444"/>
                  </a:lnTo>
                  <a:lnTo>
                    <a:pt x="856" y="1444"/>
                  </a:lnTo>
                  <a:lnTo>
                    <a:pt x="856" y="1442"/>
                  </a:lnTo>
                  <a:lnTo>
                    <a:pt x="856" y="1442"/>
                  </a:lnTo>
                  <a:lnTo>
                    <a:pt x="854" y="1438"/>
                  </a:lnTo>
                  <a:lnTo>
                    <a:pt x="854" y="1438"/>
                  </a:lnTo>
                  <a:lnTo>
                    <a:pt x="854" y="1436"/>
                  </a:lnTo>
                  <a:lnTo>
                    <a:pt x="854" y="1436"/>
                  </a:lnTo>
                  <a:lnTo>
                    <a:pt x="854" y="1430"/>
                  </a:lnTo>
                  <a:lnTo>
                    <a:pt x="854" y="1430"/>
                  </a:lnTo>
                  <a:lnTo>
                    <a:pt x="854" y="1430"/>
                  </a:lnTo>
                  <a:lnTo>
                    <a:pt x="854" y="1430"/>
                  </a:lnTo>
                  <a:lnTo>
                    <a:pt x="854" y="1430"/>
                  </a:lnTo>
                  <a:lnTo>
                    <a:pt x="854" y="1430"/>
                  </a:lnTo>
                  <a:lnTo>
                    <a:pt x="854" y="1430"/>
                  </a:lnTo>
                  <a:lnTo>
                    <a:pt x="854" y="1426"/>
                  </a:lnTo>
                  <a:lnTo>
                    <a:pt x="854" y="1426"/>
                  </a:lnTo>
                  <a:lnTo>
                    <a:pt x="856" y="1424"/>
                  </a:lnTo>
                  <a:lnTo>
                    <a:pt x="856" y="1424"/>
                  </a:lnTo>
                  <a:lnTo>
                    <a:pt x="856" y="1422"/>
                  </a:lnTo>
                  <a:lnTo>
                    <a:pt x="856" y="1422"/>
                  </a:lnTo>
                  <a:lnTo>
                    <a:pt x="856" y="1420"/>
                  </a:lnTo>
                  <a:lnTo>
                    <a:pt x="856" y="1420"/>
                  </a:lnTo>
                  <a:lnTo>
                    <a:pt x="858" y="1418"/>
                  </a:lnTo>
                  <a:lnTo>
                    <a:pt x="858" y="1418"/>
                  </a:lnTo>
                  <a:lnTo>
                    <a:pt x="860" y="1416"/>
                  </a:lnTo>
                  <a:lnTo>
                    <a:pt x="860" y="1416"/>
                  </a:lnTo>
                  <a:lnTo>
                    <a:pt x="862" y="1414"/>
                  </a:lnTo>
                  <a:lnTo>
                    <a:pt x="862" y="1414"/>
                  </a:lnTo>
                  <a:lnTo>
                    <a:pt x="862" y="1412"/>
                  </a:lnTo>
                  <a:lnTo>
                    <a:pt x="862" y="1412"/>
                  </a:lnTo>
                  <a:lnTo>
                    <a:pt x="864" y="1410"/>
                  </a:lnTo>
                  <a:lnTo>
                    <a:pt x="864" y="1410"/>
                  </a:lnTo>
                  <a:lnTo>
                    <a:pt x="866" y="1410"/>
                  </a:lnTo>
                  <a:lnTo>
                    <a:pt x="866" y="1410"/>
                  </a:lnTo>
                  <a:lnTo>
                    <a:pt x="870" y="1406"/>
                  </a:lnTo>
                  <a:lnTo>
                    <a:pt x="870" y="1406"/>
                  </a:lnTo>
                  <a:lnTo>
                    <a:pt x="870" y="1406"/>
                  </a:lnTo>
                  <a:lnTo>
                    <a:pt x="870" y="1406"/>
                  </a:lnTo>
                  <a:lnTo>
                    <a:pt x="874" y="1402"/>
                  </a:lnTo>
                  <a:lnTo>
                    <a:pt x="874" y="1402"/>
                  </a:lnTo>
                  <a:lnTo>
                    <a:pt x="876" y="1402"/>
                  </a:lnTo>
                  <a:lnTo>
                    <a:pt x="876" y="1402"/>
                  </a:lnTo>
                  <a:lnTo>
                    <a:pt x="880" y="1400"/>
                  </a:lnTo>
                  <a:lnTo>
                    <a:pt x="880" y="1400"/>
                  </a:lnTo>
                  <a:lnTo>
                    <a:pt x="882" y="1398"/>
                  </a:lnTo>
                  <a:lnTo>
                    <a:pt x="882" y="1398"/>
                  </a:lnTo>
                  <a:lnTo>
                    <a:pt x="884" y="1398"/>
                  </a:lnTo>
                  <a:lnTo>
                    <a:pt x="884" y="1398"/>
                  </a:lnTo>
                  <a:lnTo>
                    <a:pt x="886" y="1396"/>
                  </a:lnTo>
                  <a:lnTo>
                    <a:pt x="886" y="1396"/>
                  </a:lnTo>
                  <a:lnTo>
                    <a:pt x="890" y="1394"/>
                  </a:lnTo>
                  <a:lnTo>
                    <a:pt x="890" y="1394"/>
                  </a:lnTo>
                  <a:lnTo>
                    <a:pt x="892" y="1394"/>
                  </a:lnTo>
                  <a:lnTo>
                    <a:pt x="892" y="1394"/>
                  </a:lnTo>
                  <a:lnTo>
                    <a:pt x="894" y="1392"/>
                  </a:lnTo>
                  <a:lnTo>
                    <a:pt x="894" y="1392"/>
                  </a:lnTo>
                  <a:lnTo>
                    <a:pt x="906" y="1388"/>
                  </a:lnTo>
                  <a:lnTo>
                    <a:pt x="906" y="1388"/>
                  </a:lnTo>
                  <a:lnTo>
                    <a:pt x="908" y="1388"/>
                  </a:lnTo>
                  <a:lnTo>
                    <a:pt x="908" y="1388"/>
                  </a:lnTo>
                  <a:lnTo>
                    <a:pt x="912" y="1386"/>
                  </a:lnTo>
                  <a:lnTo>
                    <a:pt x="912" y="1386"/>
                  </a:lnTo>
                  <a:lnTo>
                    <a:pt x="912" y="1386"/>
                  </a:lnTo>
                  <a:lnTo>
                    <a:pt x="1200" y="1386"/>
                  </a:lnTo>
                  <a:lnTo>
                    <a:pt x="1200" y="1384"/>
                  </a:lnTo>
                  <a:lnTo>
                    <a:pt x="1200" y="1384"/>
                  </a:lnTo>
                  <a:lnTo>
                    <a:pt x="1600" y="69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8100" cap="flat" cmpd="sng">
              <a:solidFill>
                <a:srgbClr val="0F294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hu-HU" sz="1800"/>
            </a:p>
          </p:txBody>
        </p:sp>
        <p:sp>
          <p:nvSpPr>
            <p:cNvPr id="43030" name="Szövegdoboz 15"/>
            <p:cNvSpPr txBox="1">
              <a:spLocks noChangeArrowheads="1"/>
            </p:cNvSpPr>
            <p:nvPr/>
          </p:nvSpPr>
          <p:spPr bwMode="auto">
            <a:xfrm>
              <a:off x="3657600" y="1447800"/>
              <a:ext cx="114935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latin typeface="Tw Cen MT Condensed" pitchFamily="34" charset="-18"/>
                </a:rPr>
                <a:t>Értékválasztás,</a:t>
              </a:r>
            </a:p>
            <a:p>
              <a:r>
                <a:rPr lang="hu-HU">
                  <a:latin typeface="Tw Cen MT Condensed" pitchFamily="34" charset="-18"/>
                </a:rPr>
                <a:t>szemléletváltás</a:t>
              </a:r>
              <a:endParaRPr lang="hu-HU"/>
            </a:p>
          </p:txBody>
        </p:sp>
        <p:sp>
          <p:nvSpPr>
            <p:cNvPr id="43031" name="Szövegdoboz 17"/>
            <p:cNvSpPr txBox="1">
              <a:spLocks noChangeArrowheads="1"/>
            </p:cNvSpPr>
            <p:nvPr/>
          </p:nvSpPr>
          <p:spPr bwMode="auto">
            <a:xfrm>
              <a:off x="1600200" y="4267200"/>
              <a:ext cx="152400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>
                  <a:latin typeface="Tw Cen MT Condensed" pitchFamily="34" charset="-18"/>
                </a:rPr>
                <a:t>Akadálymentes, </a:t>
              </a:r>
            </a:p>
            <a:p>
              <a:pPr algn="ctr"/>
              <a:r>
                <a:rPr lang="hu-HU">
                  <a:latin typeface="Tw Cen MT Condensed" pitchFamily="34" charset="-18"/>
                </a:rPr>
                <a:t>családbarát környezet </a:t>
              </a:r>
            </a:p>
            <a:p>
              <a:pPr algn="ctr"/>
              <a:r>
                <a:rPr lang="hu-HU">
                  <a:latin typeface="Tw Cen MT Condensed" pitchFamily="34" charset="-18"/>
                </a:rPr>
                <a:t>és közlekedés</a:t>
              </a:r>
              <a:endParaRPr lang="hu-HU"/>
            </a:p>
          </p:txBody>
        </p:sp>
        <p:sp>
          <p:nvSpPr>
            <p:cNvPr id="43032" name="Szövegdoboz 18"/>
            <p:cNvSpPr txBox="1">
              <a:spLocks noChangeArrowheads="1"/>
            </p:cNvSpPr>
            <p:nvPr/>
          </p:nvSpPr>
          <p:spPr bwMode="auto">
            <a:xfrm>
              <a:off x="1828800" y="2362200"/>
              <a:ext cx="133062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800">
                  <a:latin typeface="Tw Cen MT Condensed" pitchFamily="34" charset="-18"/>
                </a:rPr>
                <a:t>Biztonság </a:t>
              </a:r>
            </a:p>
            <a:p>
              <a:r>
                <a:rPr lang="hu-HU" sz="1800">
                  <a:latin typeface="Tw Cen MT Condensed" pitchFamily="34" charset="-18"/>
                </a:rPr>
                <a:t>a gyermekeknek</a:t>
              </a:r>
              <a:endParaRPr lang="hu-HU" sz="1800"/>
            </a:p>
          </p:txBody>
        </p:sp>
        <p:sp>
          <p:nvSpPr>
            <p:cNvPr id="43033" name="Szövegdoboz 19"/>
            <p:cNvSpPr txBox="1">
              <a:spLocks noChangeArrowheads="1"/>
            </p:cNvSpPr>
            <p:nvPr/>
          </p:nvSpPr>
          <p:spPr bwMode="auto">
            <a:xfrm>
              <a:off x="5257800" y="2362200"/>
              <a:ext cx="157382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hu-HU">
                  <a:latin typeface="Tw Cen MT Condensed" pitchFamily="34" charset="-18"/>
                </a:rPr>
                <a:t>Családbarát </a:t>
              </a:r>
            </a:p>
            <a:p>
              <a:pPr algn="r"/>
              <a:r>
                <a:rPr lang="hu-HU">
                  <a:latin typeface="Tw Cen MT Condensed" pitchFamily="34" charset="-18"/>
                </a:rPr>
                <a:t>intézményrendszer és </a:t>
              </a:r>
            </a:p>
            <a:p>
              <a:pPr algn="r"/>
              <a:r>
                <a:rPr lang="hu-HU">
                  <a:latin typeface="Tw Cen MT Condensed" pitchFamily="34" charset="-18"/>
                </a:rPr>
                <a:t>szolgáltatások</a:t>
              </a:r>
              <a:endParaRPr lang="hu-HU"/>
            </a:p>
          </p:txBody>
        </p:sp>
        <p:sp>
          <p:nvSpPr>
            <p:cNvPr id="43034" name="Szövegdoboz 20"/>
            <p:cNvSpPr txBox="1">
              <a:spLocks noChangeArrowheads="1"/>
            </p:cNvSpPr>
            <p:nvPr/>
          </p:nvSpPr>
          <p:spPr bwMode="auto">
            <a:xfrm>
              <a:off x="3886200" y="5486400"/>
              <a:ext cx="7906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800">
                  <a:latin typeface="Tw Cen MT Condensed" pitchFamily="34" charset="-18"/>
                </a:rPr>
                <a:t>Tervezés</a:t>
              </a:r>
              <a:endParaRPr lang="hu-HU" sz="1800"/>
            </a:p>
          </p:txBody>
        </p:sp>
        <p:sp>
          <p:nvSpPr>
            <p:cNvPr id="43035" name="Szövegdoboz 21"/>
            <p:cNvSpPr txBox="1">
              <a:spLocks noChangeArrowheads="1"/>
            </p:cNvSpPr>
            <p:nvPr/>
          </p:nvSpPr>
          <p:spPr bwMode="auto">
            <a:xfrm>
              <a:off x="5486400" y="4343400"/>
              <a:ext cx="125771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hu-HU">
                  <a:latin typeface="Tw Cen MT Condensed" pitchFamily="34" charset="-18"/>
                </a:rPr>
                <a:t>Családbarát </a:t>
              </a:r>
            </a:p>
            <a:p>
              <a:pPr algn="r"/>
              <a:r>
                <a:rPr lang="hu-HU">
                  <a:latin typeface="Tw Cen MT Condensed" pitchFamily="34" charset="-18"/>
                </a:rPr>
                <a:t>foglalkoztatás  és</a:t>
              </a:r>
            </a:p>
            <a:p>
              <a:pPr algn="r"/>
              <a:r>
                <a:rPr lang="hu-HU">
                  <a:latin typeface="Tw Cen MT Condensed" pitchFamily="34" charset="-18"/>
                </a:rPr>
                <a:t>munkahelyek</a:t>
              </a:r>
              <a:endParaRPr lang="hu-HU"/>
            </a:p>
          </p:txBody>
        </p:sp>
        <p:sp>
          <p:nvSpPr>
            <p:cNvPr id="43036" name="Szövegdoboz 22"/>
            <p:cNvSpPr txBox="1">
              <a:spLocks noChangeArrowheads="1"/>
            </p:cNvSpPr>
            <p:nvPr/>
          </p:nvSpPr>
          <p:spPr bwMode="auto">
            <a:xfrm>
              <a:off x="3581400" y="3352800"/>
              <a:ext cx="13492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 sz="1800" b="1">
                  <a:latin typeface="Tw Cen MT Condensed" pitchFamily="34" charset="-18"/>
                </a:rPr>
                <a:t>CSALÁDBARÁT</a:t>
              </a:r>
            </a:p>
            <a:p>
              <a:pPr algn="ctr"/>
              <a:r>
                <a:rPr lang="hu-HU" sz="1800" b="1">
                  <a:latin typeface="Tw Cen MT Condensed" pitchFamily="34" charset="-18"/>
                </a:rPr>
                <a:t> VÁROSOK</a:t>
              </a:r>
            </a:p>
          </p:txBody>
        </p:sp>
      </p:grpSp>
      <p:sp>
        <p:nvSpPr>
          <p:cNvPr id="43010" name="Szövegdoboz 23"/>
          <p:cNvSpPr txBox="1">
            <a:spLocks noChangeArrowheads="1"/>
          </p:cNvSpPr>
          <p:nvPr/>
        </p:nvSpPr>
        <p:spPr bwMode="auto">
          <a:xfrm>
            <a:off x="4763" y="6505575"/>
            <a:ext cx="348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000" b="1">
                <a:latin typeface="Cambria" pitchFamily="18" charset="0"/>
              </a:rPr>
              <a:t>Forrás</a:t>
            </a:r>
            <a:r>
              <a:rPr lang="hu-HU" sz="1000">
                <a:latin typeface="Cambria" pitchFamily="18" charset="0"/>
              </a:rPr>
              <a:t>: „A Családbarát Város” – EUKN Műhely (2009.11.11.)</a:t>
            </a:r>
          </a:p>
        </p:txBody>
      </p:sp>
      <p:grpSp>
        <p:nvGrpSpPr>
          <p:cNvPr id="43011" name="Csoportba foglalás 34"/>
          <p:cNvGrpSpPr>
            <a:grpSpLocks/>
          </p:cNvGrpSpPr>
          <p:nvPr/>
        </p:nvGrpSpPr>
        <p:grpSpPr bwMode="auto">
          <a:xfrm>
            <a:off x="0" y="5661025"/>
            <a:ext cx="3200400" cy="633413"/>
            <a:chOff x="1371600" y="5486400"/>
            <a:chExt cx="3565106" cy="785813"/>
          </a:xfrm>
        </p:grpSpPr>
        <p:pic>
          <p:nvPicPr>
            <p:cNvPr id="43020" name="Picture 10" descr="csaladbarat_logo_15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71600" y="5486400"/>
              <a:ext cx="1280906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1" name="Picture 8" descr="critical_moms_200909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38600" y="5486400"/>
              <a:ext cx="898106" cy="785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2" name="Picture 6" descr="szines_csaladbarat_logo_kics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67000" y="5486400"/>
              <a:ext cx="1325075" cy="759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3012" name="Csoportba foglalás 35"/>
          <p:cNvGrpSpPr>
            <a:grpSpLocks/>
          </p:cNvGrpSpPr>
          <p:nvPr/>
        </p:nvGrpSpPr>
        <p:grpSpPr bwMode="auto">
          <a:xfrm>
            <a:off x="5715000" y="1268413"/>
            <a:ext cx="3429000" cy="685800"/>
            <a:chOff x="4876800" y="3886200"/>
            <a:chExt cx="4112444" cy="838200"/>
          </a:xfrm>
        </p:grpSpPr>
        <p:grpSp>
          <p:nvGrpSpPr>
            <p:cNvPr id="43016" name="Csoportba foglalás 33"/>
            <p:cNvGrpSpPr>
              <a:grpSpLocks/>
            </p:cNvGrpSpPr>
            <p:nvPr/>
          </p:nvGrpSpPr>
          <p:grpSpPr bwMode="auto">
            <a:xfrm>
              <a:off x="4876800" y="3886200"/>
              <a:ext cx="2690230" cy="838200"/>
              <a:chOff x="2766953" y="5410200"/>
              <a:chExt cx="2690230" cy="838200"/>
            </a:xfrm>
          </p:grpSpPr>
          <p:pic>
            <p:nvPicPr>
              <p:cNvPr id="43018" name="Picture 9" descr="csaladbarat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766953" y="5423297"/>
                <a:ext cx="1369244" cy="81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019" name="Picture 7" descr="gyerekek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191000" y="5410200"/>
                <a:ext cx="1266183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3017" name="Picture 5" descr="duplakep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620000" y="3886200"/>
              <a:ext cx="1369244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Téglalap 27"/>
          <p:cNvSpPr/>
          <p:nvPr/>
        </p:nvSpPr>
        <p:spPr>
          <a:xfrm>
            <a:off x="0" y="1125538"/>
            <a:ext cx="3276600" cy="1014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3000" b="1" dirty="0">
                <a:solidFill>
                  <a:schemeClr val="bg2">
                    <a:lumMod val="50000"/>
                  </a:schemeClr>
                </a:solidFill>
                <a:latin typeface="Garamond" pitchFamily="18" charset="0"/>
              </a:rPr>
              <a:t>Családbarát város</a:t>
            </a:r>
          </a:p>
          <a:p>
            <a:pPr algn="ctr">
              <a:defRPr/>
            </a:pPr>
            <a:r>
              <a:rPr lang="hu-HU" sz="3000" b="1" dirty="0">
                <a:solidFill>
                  <a:schemeClr val="bg2">
                    <a:lumMod val="50000"/>
                  </a:schemeClr>
                </a:solidFill>
                <a:latin typeface="Garamond" pitchFamily="18" charset="0"/>
              </a:rPr>
              <a:t> modell</a:t>
            </a:r>
          </a:p>
        </p:txBody>
      </p:sp>
      <p:sp>
        <p:nvSpPr>
          <p:cNvPr id="43014" name="Téglalap 30"/>
          <p:cNvSpPr>
            <a:spLocks noChangeArrowheads="1"/>
          </p:cNvSpPr>
          <p:nvPr/>
        </p:nvSpPr>
        <p:spPr bwMode="auto">
          <a:xfrm>
            <a:off x="6804025" y="620713"/>
            <a:ext cx="1989138" cy="265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lvl="1" indent="-342900" eaLnBrk="0" hangingPunct="0">
              <a:lnSpc>
                <a:spcPct val="80000"/>
              </a:lnSpc>
              <a:spcBef>
                <a:spcPct val="20000"/>
              </a:spcBef>
            </a:pPr>
            <a:r>
              <a:rPr lang="hu-HU" sz="1400" b="1">
                <a:latin typeface="Cambria" pitchFamily="18" charset="0"/>
              </a:rPr>
              <a:t>CSALÁDBARÁT VÁROS</a:t>
            </a:r>
          </a:p>
        </p:txBody>
      </p:sp>
      <p:sp>
        <p:nvSpPr>
          <p:cNvPr id="30" name="Téglalap 29"/>
          <p:cNvSpPr/>
          <p:nvPr/>
        </p:nvSpPr>
        <p:spPr>
          <a:xfrm>
            <a:off x="179388" y="188913"/>
            <a:ext cx="3563937" cy="830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spAutoFit/>
          </a:bodyPr>
          <a:lstStyle/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L E H E T S É G E S</a:t>
            </a:r>
          </a:p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V Á L A S Z!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églalap 5"/>
          <p:cNvSpPr>
            <a:spLocks noChangeArrowheads="1"/>
          </p:cNvSpPr>
          <p:nvPr/>
        </p:nvSpPr>
        <p:spPr bwMode="auto">
          <a:xfrm>
            <a:off x="6011863" y="620713"/>
            <a:ext cx="2835275" cy="265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lvl="1" indent="-342900" eaLnBrk="0" hangingPunct="0">
              <a:lnSpc>
                <a:spcPct val="80000"/>
              </a:lnSpc>
              <a:spcBef>
                <a:spcPct val="20000"/>
              </a:spcBef>
            </a:pPr>
            <a:r>
              <a:rPr lang="hu-HU" sz="1400" b="1">
                <a:latin typeface="Cambria" pitchFamily="18" charset="0"/>
              </a:rPr>
              <a:t>HELYI GAZDASÁG, HELYI PIACOK</a:t>
            </a:r>
          </a:p>
        </p:txBody>
      </p:sp>
      <p:sp>
        <p:nvSpPr>
          <p:cNvPr id="44034" name="Téglalap 6"/>
          <p:cNvSpPr>
            <a:spLocks noChangeArrowheads="1"/>
          </p:cNvSpPr>
          <p:nvPr/>
        </p:nvSpPr>
        <p:spPr bwMode="auto">
          <a:xfrm>
            <a:off x="1835150" y="1196975"/>
            <a:ext cx="73088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76325" lvl="2" indent="-161925">
              <a:buFont typeface="Arial" charset="0"/>
              <a:buChar char="•"/>
            </a:pPr>
            <a:r>
              <a:rPr lang="hu-HU" b="1">
                <a:latin typeface="Cambria" pitchFamily="18" charset="0"/>
              </a:rPr>
              <a:t>Gazdasági szereplőkkel </a:t>
            </a:r>
            <a:r>
              <a:rPr lang="hu-HU">
                <a:latin typeface="Cambria" pitchFamily="18" charset="0"/>
              </a:rPr>
              <a:t>való átlátható </a:t>
            </a:r>
            <a:r>
              <a:rPr lang="hu-HU" b="1">
                <a:latin typeface="Cambria" pitchFamily="18" charset="0"/>
              </a:rPr>
              <a:t>partnerség</a:t>
            </a:r>
          </a:p>
          <a:p>
            <a:pPr marL="1076325" lvl="2" indent="-161925">
              <a:buFont typeface="Arial" charset="0"/>
              <a:buChar char="•"/>
            </a:pPr>
            <a:r>
              <a:rPr lang="hu-HU">
                <a:latin typeface="Cambria" pitchFamily="18" charset="0"/>
              </a:rPr>
              <a:t>A fejlesztéseknek </a:t>
            </a:r>
            <a:r>
              <a:rPr lang="hu-HU" b="1">
                <a:latin typeface="Cambria" pitchFamily="18" charset="0"/>
              </a:rPr>
              <a:t>kapcsolódnia</a:t>
            </a:r>
            <a:r>
              <a:rPr lang="hu-HU">
                <a:latin typeface="Cambria" pitchFamily="18" charset="0"/>
              </a:rPr>
              <a:t> kell a </a:t>
            </a:r>
            <a:r>
              <a:rPr lang="hu-HU" b="1">
                <a:latin typeface="Cambria" pitchFamily="18" charset="0"/>
              </a:rPr>
              <a:t>helyi közösség életéhez!</a:t>
            </a:r>
            <a:endParaRPr lang="hu-HU">
              <a:latin typeface="Cambria" pitchFamily="18" charset="0"/>
            </a:endParaRPr>
          </a:p>
          <a:p>
            <a:pPr marL="1076325" lvl="2" indent="-161925">
              <a:buFont typeface="Arial" charset="0"/>
              <a:buChar char="•"/>
            </a:pPr>
            <a:r>
              <a:rPr lang="hu-HU">
                <a:latin typeface="Cambria" pitchFamily="18" charset="0"/>
              </a:rPr>
              <a:t> </a:t>
            </a:r>
            <a:r>
              <a:rPr lang="hu-HU" b="1">
                <a:latin typeface="Cambria" pitchFamily="18" charset="0"/>
              </a:rPr>
              <a:t>Szoros együttműködés </a:t>
            </a:r>
            <a:r>
              <a:rPr lang="hu-HU">
                <a:latin typeface="Cambria" pitchFamily="18" charset="0"/>
              </a:rPr>
              <a:t>város és vidéke között </a:t>
            </a:r>
          </a:p>
        </p:txBody>
      </p:sp>
      <p:pic>
        <p:nvPicPr>
          <p:cNvPr id="44035" name="Picture 2" descr="G:\Nemzetgazdasági Minisztérium\ÚJ MAPPARENDSZER\ÁBRÁK\MAGYAR\A helyei gazdaságfejlesztés lehetséges eszköze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2060575"/>
            <a:ext cx="6011862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 descr="C:\Users\vajasa\Desktop\kep-55.jpg"/>
          <p:cNvPicPr>
            <a:picLocks noChangeAspect="1" noChangeArrowheads="1"/>
          </p:cNvPicPr>
          <p:nvPr/>
        </p:nvPicPr>
        <p:blipFill>
          <a:blip r:embed="rId3" cstate="print"/>
          <a:srcRect l="33621" b="24138"/>
          <a:stretch>
            <a:fillRect/>
          </a:stretch>
        </p:blipFill>
        <p:spPr bwMode="auto">
          <a:xfrm>
            <a:off x="395536" y="1268760"/>
            <a:ext cx="2160240" cy="1543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8" name="Picture 4" descr="C:\Users\vajasa\Desktop\III. Hegyközi Helyi Termék Fesztivál (309)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653136"/>
            <a:ext cx="2269670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9" name="Picture 5" descr="C:\Users\vajasa\Desktop\III. Hegyközi Helyi Termék Fesztivál (105)_0.jpg"/>
          <p:cNvPicPr>
            <a:picLocks noChangeAspect="1" noChangeArrowheads="1"/>
          </p:cNvPicPr>
          <p:nvPr/>
        </p:nvPicPr>
        <p:blipFill>
          <a:blip r:embed="rId5" cstate="print"/>
          <a:srcRect r="18233"/>
          <a:stretch>
            <a:fillRect/>
          </a:stretch>
        </p:blipFill>
        <p:spPr bwMode="auto">
          <a:xfrm>
            <a:off x="323528" y="2924944"/>
            <a:ext cx="1944216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églalap 8"/>
          <p:cNvSpPr/>
          <p:nvPr/>
        </p:nvSpPr>
        <p:spPr>
          <a:xfrm>
            <a:off x="179388" y="188913"/>
            <a:ext cx="3563937" cy="830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spAutoFit/>
          </a:bodyPr>
          <a:lstStyle/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L E H E T S É G E S</a:t>
            </a:r>
          </a:p>
          <a:p>
            <a:pPr marL="539750" lvl="1" indent="-5143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Cambria" pitchFamily="18" charset="0"/>
                <a:ea typeface="+mj-ea"/>
                <a:cs typeface="Times New Roman" pitchFamily="18" charset="0"/>
              </a:rPr>
              <a:t>V Á L A S Z!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27088" y="1773238"/>
            <a:ext cx="749617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b="1" kern="0" dirty="0">
                <a:latin typeface="Cambria" pitchFamily="18" charset="0"/>
                <a:cs typeface="+mn-cs"/>
              </a:rPr>
              <a:t>Tartós versenyképesség és fejlődés nincs fenntarthatóság nélkül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kern="0" dirty="0">
                <a:latin typeface="Cambria" pitchFamily="18" charset="0"/>
                <a:cs typeface="+mn-cs"/>
              </a:rPr>
              <a:t>Globális versenyképesség- lokális gazdasági prosperitás</a:t>
            </a:r>
          </a:p>
        </p:txBody>
      </p:sp>
      <p:sp>
        <p:nvSpPr>
          <p:cNvPr id="45058" name="Lefelé nyíl 10"/>
          <p:cNvSpPr>
            <a:spLocks noChangeArrowheads="1"/>
          </p:cNvSpPr>
          <p:nvPr/>
        </p:nvSpPr>
        <p:spPr bwMode="auto">
          <a:xfrm>
            <a:off x="4356100" y="2420938"/>
            <a:ext cx="381000" cy="3330575"/>
          </a:xfrm>
          <a:prstGeom prst="downArrow">
            <a:avLst>
              <a:gd name="adj1" fmla="val 50000"/>
              <a:gd name="adj2" fmla="val 49981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hu-HU" sz="1800"/>
          </a:p>
        </p:txBody>
      </p:sp>
      <p:sp>
        <p:nvSpPr>
          <p:cNvPr id="10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96975"/>
            <a:ext cx="9144000" cy="392113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Fenntarthatóság és versenyképesség -  a városokban összeér</a:t>
            </a:r>
            <a:endParaRPr lang="en-US" sz="2400" dirty="0" smtClean="0">
              <a:latin typeface="Cambria" pitchFamily="18" charset="0"/>
            </a:endParaRP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492375"/>
            <a:ext cx="3240087" cy="3068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468313" y="5732463"/>
            <a:ext cx="793432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/>
            <a:r>
              <a:rPr lang="hu-HU">
                <a:latin typeface="Cambria" pitchFamily="18" charset="0"/>
              </a:rPr>
              <a:t>A horizontális megközelítés, beavatkozási logika széleskörű </a:t>
            </a:r>
            <a:r>
              <a:rPr lang="hu-HU" b="1">
                <a:latin typeface="Cambria" pitchFamily="18" charset="0"/>
              </a:rPr>
              <a:t>együttműködés</a:t>
            </a:r>
            <a:r>
              <a:rPr lang="hu-HU">
                <a:latin typeface="Cambria" pitchFamily="18" charset="0"/>
              </a:rPr>
              <a:t>t</a:t>
            </a:r>
          </a:p>
          <a:p>
            <a:pPr marL="342900" indent="-342900" algn="ctr"/>
            <a:r>
              <a:rPr lang="hu-HU">
                <a:latin typeface="Cambria" pitchFamily="18" charset="0"/>
              </a:rPr>
              <a:t> és rendszerszemléletet </a:t>
            </a:r>
            <a:r>
              <a:rPr lang="hu-HU" b="1">
                <a:latin typeface="Cambria" pitchFamily="18" charset="0"/>
              </a:rPr>
              <a:t>igényel</a:t>
            </a:r>
          </a:p>
        </p:txBody>
      </p:sp>
      <p:pic>
        <p:nvPicPr>
          <p:cNvPr id="45062" name="Picture 12" descr="C:\Users\Akos\Desktop\image.jpg"/>
          <p:cNvPicPr>
            <a:picLocks noChangeAspect="1" noChangeArrowheads="1"/>
          </p:cNvPicPr>
          <p:nvPr/>
        </p:nvPicPr>
        <p:blipFill>
          <a:blip r:embed="rId3"/>
          <a:srcRect l="3510" t="5112" r="4602" b="2881"/>
          <a:stretch>
            <a:fillRect/>
          </a:stretch>
        </p:blipFill>
        <p:spPr bwMode="auto">
          <a:xfrm>
            <a:off x="5435600" y="2349500"/>
            <a:ext cx="230505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1113" y="260350"/>
            <a:ext cx="9144000" cy="7921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u-HU" sz="2400" b="1">
                <a:solidFill>
                  <a:srgbClr val="948A54"/>
                </a:solidFill>
                <a:latin typeface="Cambria" pitchFamily="18" charset="0"/>
                <a:cs typeface="Arial" charset="0"/>
              </a:rPr>
              <a:t>Kihívások</a:t>
            </a:r>
          </a:p>
        </p:txBody>
      </p:sp>
      <p:sp>
        <p:nvSpPr>
          <p:cNvPr id="45060" name="Rectangle 4"/>
          <p:cNvSpPr>
            <a:spLocks/>
          </p:cNvSpPr>
          <p:nvPr/>
        </p:nvSpPr>
        <p:spPr bwMode="auto">
          <a:xfrm>
            <a:off x="468313" y="14128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800" b="1">
                <a:latin typeface="Calibri" pitchFamily="34" charset="0"/>
              </a:rPr>
              <a:t>Gazda szerep – menedzselési kompetencia</a:t>
            </a:r>
            <a:r>
              <a:rPr lang="hu-HU" sz="2800" b="1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hu-HU" sz="2800" b="1">
              <a:latin typeface="Calibri" pitchFamily="34" charset="0"/>
            </a:endParaRP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None/>
            </a:pPr>
            <a:endParaRPr lang="hu-HU" sz="2800" b="1">
              <a:solidFill>
                <a:srgbClr val="FF0000"/>
              </a:solidFill>
              <a:latin typeface="Calibri" pitchFamily="34" charset="0"/>
            </a:endParaRP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hu-HU" sz="2400" b="1">
                <a:solidFill>
                  <a:srgbClr val="FF0000"/>
                </a:solidFill>
                <a:latin typeface="Calibri" pitchFamily="34" charset="0"/>
              </a:rPr>
              <a:t>PARTIKULÁRIS ÉRDEK	   -     KÖZFORRÁS/KÖZJÓSZÁG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hu-HU" sz="2400" b="1" i="1">
                <a:solidFill>
                  <a:srgbClr val="FF0000"/>
                </a:solidFill>
                <a:latin typeface="Calibri" pitchFamily="34" charset="0"/>
              </a:rPr>
              <a:t>vs.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hu-HU" sz="2400" b="1">
                <a:solidFill>
                  <a:srgbClr val="FF0000"/>
                </a:solidFill>
                <a:latin typeface="Calibri" pitchFamily="34" charset="0"/>
              </a:rPr>
              <a:t>KÖZÉRDEK    	-     MAGÁNFORRÁS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800" b="1">
                <a:latin typeface="Calibri" pitchFamily="34" charset="0"/>
              </a:rPr>
              <a:t>PPP jól(?)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800" b="1">
                <a:latin typeface="Calibri" pitchFamily="34" charset="0"/>
              </a:rPr>
              <a:t>Futunk a pénz után vs. forrást és partnert találunk a céljainkhoz</a:t>
            </a:r>
          </a:p>
        </p:txBody>
      </p:sp>
      <p:pic>
        <p:nvPicPr>
          <p:cNvPr id="46083" name="Picture 4" descr="C:\Users\vajasa\Desktop\innovac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4868863"/>
            <a:ext cx="2484437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5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1113" y="260350"/>
            <a:ext cx="9144000" cy="7921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u-HU" sz="2400" b="1">
                <a:solidFill>
                  <a:srgbClr val="948A54"/>
                </a:solidFill>
                <a:latin typeface="Cambria" pitchFamily="18" charset="0"/>
                <a:cs typeface="Arial" charset="0"/>
              </a:rPr>
              <a:t>Kihívások</a:t>
            </a:r>
          </a:p>
        </p:txBody>
      </p:sp>
      <p:sp>
        <p:nvSpPr>
          <p:cNvPr id="62467" name="Rectangle 3"/>
          <p:cNvSpPr>
            <a:spLocks/>
          </p:cNvSpPr>
          <p:nvPr/>
        </p:nvSpPr>
        <p:spPr bwMode="auto">
          <a:xfrm>
            <a:off x="468313" y="14128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800" b="1">
                <a:latin typeface="Calibri" pitchFamily="34" charset="0"/>
              </a:rPr>
              <a:t>Stratégia és elvárások a támogatásokhoz: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hu-HU" sz="2400" b="1">
                <a:latin typeface="Calibri" pitchFamily="34" charset="0"/>
              </a:rPr>
              <a:t>EU2020,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hu-HU" sz="2400" b="1">
                <a:latin typeface="Calibri" pitchFamily="34" charset="0"/>
              </a:rPr>
              <a:t>Országos célok (OFTK, PM, OP célok)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hu-HU" sz="2400" b="1">
                <a:latin typeface="Calibri" pitchFamily="34" charset="0"/>
              </a:rPr>
              <a:t>Helyi stratégia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800" b="1">
                <a:latin typeface="Calibri" pitchFamily="34" charset="0"/>
              </a:rPr>
              <a:t>Innovatív stratégiák és megoldások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800" b="1">
                <a:latin typeface="Calibri" pitchFamily="34" charset="0"/>
              </a:rPr>
              <a:t>Tudás – kapacitás – szervezet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800" b="1">
                <a:latin typeface="Calibri" pitchFamily="34" charset="0"/>
              </a:rPr>
              <a:t>Saját forrás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800" b="1">
                <a:latin typeface="Calibri" pitchFamily="34" charset="0"/>
              </a:rPr>
              <a:t>OP-k program végrehajtási kompetenciája: tehetetlenségi erő, koordináció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1113" y="260350"/>
            <a:ext cx="9144000" cy="7921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u-HU" sz="2400" b="1">
                <a:solidFill>
                  <a:srgbClr val="948A54"/>
                </a:solidFill>
                <a:latin typeface="Arial" charset="0"/>
                <a:cs typeface="Arial" charset="0"/>
              </a:rPr>
              <a:t>Területi tervezés-fejlesztés rögzíteni szükséges keretei</a:t>
            </a:r>
          </a:p>
        </p:txBody>
      </p:sp>
      <p:sp>
        <p:nvSpPr>
          <p:cNvPr id="62467" name="Rectangle 3"/>
          <p:cNvSpPr>
            <a:spLocks/>
          </p:cNvSpPr>
          <p:nvPr/>
        </p:nvSpPr>
        <p:spPr bwMode="auto">
          <a:xfrm>
            <a:off x="468313" y="14128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800" b="1">
                <a:latin typeface="Calibri" pitchFamily="34" charset="0"/>
              </a:rPr>
              <a:t>Döntés</a:t>
            </a:r>
            <a:r>
              <a:rPr lang="hu-HU" sz="2800" b="1"/>
              <a:t>: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hu-HU" sz="2400" b="1">
                <a:latin typeface="Calibri" pitchFamily="34" charset="0"/>
              </a:rPr>
              <a:t> a térségi szereplők funkciójáról</a:t>
            </a:r>
            <a:r>
              <a:rPr lang="hu-HU" sz="2400" b="1"/>
              <a:t> </a:t>
            </a:r>
            <a:r>
              <a:rPr lang="hu-HU" sz="2400" b="1">
                <a:latin typeface="Calibri" pitchFamily="34" charset="0"/>
              </a:rPr>
              <a:t>teljes ciklusban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hu-HU" sz="2400" b="1">
                <a:latin typeface="Calibri" pitchFamily="34" charset="0"/>
              </a:rPr>
              <a:t>erőforrásaikról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hu-HU" sz="2400" b="1">
                <a:latin typeface="Calibri" pitchFamily="34" charset="0"/>
              </a:rPr>
              <a:t>szükséges intézményeik felépítéséről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hu-HU" sz="2400" b="1">
                <a:latin typeface="Calibri" pitchFamily="34" charset="0"/>
              </a:rPr>
              <a:t>felkészülési finanszírozás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800" b="1">
                <a:latin typeface="Calibri" pitchFamily="34" charset="0"/>
              </a:rPr>
              <a:t>Türelem:</a:t>
            </a:r>
            <a:r>
              <a:rPr lang="hu-HU" sz="2800" b="1"/>
              <a:t> </a:t>
            </a:r>
            <a:r>
              <a:rPr lang="hu-HU" sz="2800" b="1">
                <a:latin typeface="Calibri" pitchFamily="34" charset="0"/>
              </a:rPr>
              <a:t>Elegendő idő programjaik kidolgozásához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800" b="1">
                <a:latin typeface="Calibri" pitchFamily="34" charset="0"/>
              </a:rPr>
              <a:t>Felkészítés, szakmai és módszertani iránymutatás,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800" b="1">
                <a:latin typeface="Calibri" pitchFamily="34" charset="0"/>
              </a:rPr>
              <a:t>Tervezés és politikai kommunikáció viszonya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hu-HU" sz="2800" b="1">
                <a:latin typeface="Calibri" pitchFamily="34" charset="0"/>
              </a:rPr>
              <a:t>Stratégiai kapacitás és intézményi építkezés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églalap 5"/>
          <p:cNvSpPr>
            <a:spLocks noChangeArrowheads="1"/>
          </p:cNvSpPr>
          <p:nvPr/>
        </p:nvSpPr>
        <p:spPr bwMode="auto">
          <a:xfrm>
            <a:off x="3492500" y="2997200"/>
            <a:ext cx="6443663" cy="8636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3400" b="1">
                <a:solidFill>
                  <a:srgbClr val="948A54"/>
                </a:solidFill>
                <a:latin typeface="Garamond" pitchFamily="18" charset="0"/>
              </a:rPr>
              <a:t>Köszönöm a figyelmet!</a:t>
            </a:r>
          </a:p>
        </p:txBody>
      </p:sp>
      <p:sp>
        <p:nvSpPr>
          <p:cNvPr id="49154" name="Téglalap 1"/>
          <p:cNvSpPr>
            <a:spLocks noChangeArrowheads="1"/>
          </p:cNvSpPr>
          <p:nvPr/>
        </p:nvSpPr>
        <p:spPr bwMode="auto">
          <a:xfrm>
            <a:off x="6008688" y="5734050"/>
            <a:ext cx="1952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400" b="1">
                <a:solidFill>
                  <a:srgbClr val="948A54"/>
                </a:solidFill>
                <a:latin typeface="Garamond" pitchFamily="18" charset="0"/>
              </a:rPr>
              <a:t>Salamin Géza</a:t>
            </a:r>
          </a:p>
        </p:txBody>
      </p:sp>
      <p:pic>
        <p:nvPicPr>
          <p:cNvPr id="49155" name="Picture 6" descr="00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87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zabadkézi sokszög 7"/>
          <p:cNvSpPr>
            <a:spLocks noChangeArrowheads="1"/>
          </p:cNvSpPr>
          <p:nvPr/>
        </p:nvSpPr>
        <p:spPr bwMode="auto">
          <a:xfrm>
            <a:off x="458788" y="1728788"/>
            <a:ext cx="8224837" cy="4314825"/>
          </a:xfrm>
          <a:custGeom>
            <a:avLst/>
            <a:gdLst>
              <a:gd name="T0" fmla="*/ 0 w 4375129"/>
              <a:gd name="T1" fmla="*/ 0 h 3633085"/>
              <a:gd name="T2" fmla="*/ 2147483647 w 4375129"/>
              <a:gd name="T3" fmla="*/ 0 h 3633085"/>
              <a:gd name="T4" fmla="*/ 2147483647 w 4375129"/>
              <a:gd name="T5" fmla="*/ 10771485 h 3633085"/>
              <a:gd name="T6" fmla="*/ 0 w 4375129"/>
              <a:gd name="T7" fmla="*/ 10771485 h 3633085"/>
              <a:gd name="T8" fmla="*/ 0 w 4375129"/>
              <a:gd name="T9" fmla="*/ 0 h 36330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75129"/>
              <a:gd name="T16" fmla="*/ 0 h 3633085"/>
              <a:gd name="T17" fmla="*/ 4375129 w 4375129"/>
              <a:gd name="T18" fmla="*/ 3633085 h 36330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75129" h="3633085">
                <a:moveTo>
                  <a:pt x="0" y="0"/>
                </a:moveTo>
                <a:lnTo>
                  <a:pt x="4375129" y="0"/>
                </a:lnTo>
                <a:lnTo>
                  <a:pt x="4375129" y="3633085"/>
                </a:lnTo>
                <a:lnTo>
                  <a:pt x="0" y="3633085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r>
              <a:rPr lang="hu-HU" sz="2000" b="1">
                <a:latin typeface="Garamond" pitchFamily="18" charset="0"/>
              </a:rPr>
              <a:t>Területi kohézió paradigmája</a:t>
            </a:r>
          </a:p>
          <a:p>
            <a:pPr lvl="1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r>
              <a:rPr lang="hu-HU" sz="2000" b="1">
                <a:latin typeface="Garamond" pitchFamily="18" charset="0"/>
              </a:rPr>
              <a:t>‘Place based’ megközelítés</a:t>
            </a:r>
          </a:p>
          <a:p>
            <a:pPr lvl="1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r>
              <a:rPr lang="hu-HU" sz="2000" b="1">
                <a:latin typeface="Garamond" pitchFamily="18" charset="0"/>
              </a:rPr>
              <a:t>Az Európai Unió Területi Agendája 2020</a:t>
            </a:r>
          </a:p>
          <a:p>
            <a:pPr lvl="1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r>
              <a:rPr lang="hu-HU" sz="2000" b="1">
                <a:latin typeface="Garamond" pitchFamily="18" charset="0"/>
              </a:rPr>
              <a:t>A kohéziós politika reformja 2014+</a:t>
            </a:r>
          </a:p>
          <a:p>
            <a:pPr lvl="2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r>
              <a:rPr lang="hu-HU" sz="2000" b="1">
                <a:latin typeface="Garamond" pitchFamily="18" charset="0"/>
              </a:rPr>
              <a:t>Több alapos operatív programok lehetősége</a:t>
            </a:r>
          </a:p>
          <a:p>
            <a:pPr lvl="2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r>
              <a:rPr lang="hu-HU" sz="2000" b="1">
                <a:latin typeface="Garamond" pitchFamily="18" charset="0"/>
              </a:rPr>
              <a:t>Területi koordináció és horizontális szempont</a:t>
            </a:r>
            <a:endParaRPr lang="hu-HU" sz="2000" b="1"/>
          </a:p>
          <a:p>
            <a:pPr lvl="2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r>
              <a:rPr lang="hu-HU" sz="2000" b="1">
                <a:latin typeface="Garamond" pitchFamily="18" charset="0"/>
              </a:rPr>
              <a:t>Integrált Területi Beruházások (ITI)+Helyi Közösségvezérelt Fejlesztések (CLLD)</a:t>
            </a:r>
          </a:p>
          <a:p>
            <a:pPr lvl="2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endParaRPr lang="hu-HU" sz="2000" b="1"/>
          </a:p>
          <a:p>
            <a:pPr lvl="2" indent="-457200" algn="r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Char char="•"/>
            </a:pPr>
            <a:r>
              <a:rPr lang="hu-HU" sz="2000" b="1">
                <a:solidFill>
                  <a:srgbClr val="FF0000"/>
                </a:solidFill>
                <a:latin typeface="Garamond" pitchFamily="18" charset="0"/>
              </a:rPr>
              <a:t>Kötött eszközrendszer</a:t>
            </a:r>
          </a:p>
          <a:p>
            <a:pPr lvl="2" indent="-457200" algn="r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Char char="•"/>
            </a:pPr>
            <a:r>
              <a:rPr lang="hu-HU" sz="2000" b="1">
                <a:solidFill>
                  <a:srgbClr val="FF0000"/>
                </a:solidFill>
                <a:latin typeface="Garamond" pitchFamily="18" charset="0"/>
              </a:rPr>
              <a:t>Prioritástengely tematikus célonként</a:t>
            </a:r>
          </a:p>
          <a:p>
            <a:pPr lvl="2" indent="-457200" algn="r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Char char="•"/>
            </a:pPr>
            <a:r>
              <a:rPr lang="hu-HU" sz="2000" b="1">
                <a:solidFill>
                  <a:srgbClr val="FF0000"/>
                </a:solidFill>
                <a:latin typeface="Garamond" pitchFamily="18" charset="0"/>
              </a:rPr>
              <a:t>Óvatosság az új eszközökkel</a:t>
            </a:r>
          </a:p>
          <a:p>
            <a:pPr lvl="2" indent="-457200" algn="r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Char char="•"/>
            </a:pPr>
            <a:r>
              <a:rPr lang="hu-HU" sz="2000" b="1">
                <a:solidFill>
                  <a:srgbClr val="FF0000"/>
                </a:solidFill>
                <a:latin typeface="Garamond" pitchFamily="18" charset="0"/>
              </a:rPr>
              <a:t>Demarkációs igény</a:t>
            </a:r>
          </a:p>
          <a:p>
            <a:pPr lvl="1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endParaRPr lang="hu-HU" sz="2000" b="1">
              <a:latin typeface="Garamond" pitchFamily="18" charset="0"/>
            </a:endParaRPr>
          </a:p>
        </p:txBody>
      </p:sp>
      <p:sp>
        <p:nvSpPr>
          <p:cNvPr id="15362" name="Title 1"/>
          <p:cNvSpPr txBox="1">
            <a:spLocks/>
          </p:cNvSpPr>
          <p:nvPr/>
        </p:nvSpPr>
        <p:spPr bwMode="auto">
          <a:xfrm>
            <a:off x="0" y="1196975"/>
            <a:ext cx="9144000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sz="2500" b="1">
                <a:solidFill>
                  <a:srgbClr val="948A54"/>
                </a:solidFill>
                <a:latin typeface="Cambria" pitchFamily="18" charset="0"/>
              </a:rPr>
              <a:t>Úton a területi integrált fejlesztések felé -</a:t>
            </a:r>
            <a:r>
              <a:rPr lang="hu-HU" sz="2500" b="1">
                <a:solidFill>
                  <a:srgbClr val="FF0000"/>
                </a:solidFill>
                <a:latin typeface="Cambria" pitchFamily="18" charset="0"/>
              </a:rPr>
              <a:t> EU</a:t>
            </a:r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468313" y="3789363"/>
            <a:ext cx="8064500" cy="11525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4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74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74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740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zabadkézi sokszög 7"/>
          <p:cNvSpPr>
            <a:spLocks noChangeArrowheads="1"/>
          </p:cNvSpPr>
          <p:nvPr/>
        </p:nvSpPr>
        <p:spPr bwMode="auto">
          <a:xfrm>
            <a:off x="458788" y="2133600"/>
            <a:ext cx="8224837" cy="3910013"/>
          </a:xfrm>
          <a:custGeom>
            <a:avLst/>
            <a:gdLst>
              <a:gd name="T0" fmla="*/ 0 w 4375129"/>
              <a:gd name="T1" fmla="*/ 0 h 3633085"/>
              <a:gd name="T2" fmla="*/ 2147483647 w 4375129"/>
              <a:gd name="T3" fmla="*/ 0 h 3633085"/>
              <a:gd name="T4" fmla="*/ 2147483647 w 4375129"/>
              <a:gd name="T5" fmla="*/ 5404812 h 3633085"/>
              <a:gd name="T6" fmla="*/ 0 w 4375129"/>
              <a:gd name="T7" fmla="*/ 5404812 h 3633085"/>
              <a:gd name="T8" fmla="*/ 0 w 4375129"/>
              <a:gd name="T9" fmla="*/ 0 h 36330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75129"/>
              <a:gd name="T16" fmla="*/ 0 h 3633085"/>
              <a:gd name="T17" fmla="*/ 4375129 w 4375129"/>
              <a:gd name="T18" fmla="*/ 3633085 h 36330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75129" h="3633085">
                <a:moveTo>
                  <a:pt x="0" y="0"/>
                </a:moveTo>
                <a:lnTo>
                  <a:pt x="4375129" y="0"/>
                </a:lnTo>
                <a:lnTo>
                  <a:pt x="4375129" y="3633085"/>
                </a:lnTo>
                <a:lnTo>
                  <a:pt x="0" y="3633085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endParaRPr lang="hu-HU" sz="2000" b="1">
              <a:latin typeface="Garamond" pitchFamily="18" charset="0"/>
            </a:endParaRPr>
          </a:p>
          <a:p>
            <a:pPr lvl="1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r>
              <a:rPr lang="hu-HU" sz="2000" b="1">
                <a:latin typeface="Garamond" pitchFamily="18" charset="0"/>
              </a:rPr>
              <a:t>Legitim térségi szereplő a megye</a:t>
            </a:r>
          </a:p>
          <a:p>
            <a:pPr lvl="1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r>
              <a:rPr lang="hu-HU" sz="2000" b="1">
                <a:solidFill>
                  <a:srgbClr val="FF0000"/>
                </a:solidFill>
                <a:latin typeface="Garamond" pitchFamily="18" charset="0"/>
              </a:rPr>
              <a:t>ITI eszköz alkalmazása</a:t>
            </a:r>
            <a:r>
              <a:rPr lang="hu-HU" sz="2000" b="1">
                <a:solidFill>
                  <a:srgbClr val="FF0000"/>
                </a:solidFill>
              </a:rPr>
              <a:t>, t</a:t>
            </a:r>
            <a:r>
              <a:rPr lang="hu-HU" sz="2000" b="1">
                <a:solidFill>
                  <a:srgbClr val="FF0000"/>
                </a:solidFill>
                <a:latin typeface="Garamond" pitchFamily="18" charset="0"/>
              </a:rPr>
              <a:t>öbb alapos CLLD</a:t>
            </a:r>
          </a:p>
          <a:p>
            <a:pPr lvl="1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r>
              <a:rPr lang="hu-HU" sz="2000" b="1">
                <a:solidFill>
                  <a:srgbClr val="FF0000"/>
                </a:solidFill>
                <a:latin typeface="Garamond" pitchFamily="18" charset="0"/>
              </a:rPr>
              <a:t>Területi integrált, decentralizált elvű TOP</a:t>
            </a:r>
          </a:p>
          <a:p>
            <a:pPr lvl="1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r>
              <a:rPr lang="hu-HU" sz="2000" b="1">
                <a:solidFill>
                  <a:srgbClr val="FF0000"/>
                </a:solidFill>
                <a:latin typeface="Garamond" pitchFamily="18" charset="0"/>
              </a:rPr>
              <a:t>Dedikált források térségi szereplőknek</a:t>
            </a:r>
          </a:p>
          <a:p>
            <a:pPr lvl="1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r>
              <a:rPr lang="hu-HU" sz="2000" b="1">
                <a:solidFill>
                  <a:srgbClr val="FF0000"/>
                </a:solidFill>
                <a:latin typeface="Garamond" pitchFamily="18" charset="0"/>
              </a:rPr>
              <a:t>Térségi,városi integrált programozás felkészülés</a:t>
            </a:r>
          </a:p>
          <a:p>
            <a:pPr lvl="1" indent="-457200" defTabSz="844550" eaLnBrk="0" hangingPunct="0">
              <a:lnSpc>
                <a:spcPct val="90000"/>
              </a:lnSpc>
              <a:spcBef>
                <a:spcPct val="20000"/>
              </a:spcBef>
              <a:spcAft>
                <a:spcPct val="15000"/>
              </a:spcAft>
              <a:buFont typeface="Calibri" pitchFamily="34" charset="0"/>
              <a:buAutoNum type="arabicPeriod"/>
            </a:pPr>
            <a:endParaRPr lang="hu-HU" sz="2000" b="1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0" y="1196975"/>
            <a:ext cx="9144000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sz="2500" b="1">
                <a:solidFill>
                  <a:srgbClr val="948A54"/>
                </a:solidFill>
                <a:latin typeface="Cambria" pitchFamily="18" charset="0"/>
              </a:rPr>
              <a:t>Úton a területi integrált fejlesztések felé - </a:t>
            </a:r>
            <a:r>
              <a:rPr lang="hu-HU" sz="2500" b="1">
                <a:solidFill>
                  <a:srgbClr val="FF0000"/>
                </a:solidFill>
                <a:latin typeface="Cambria" pitchFamily="18" charset="0"/>
              </a:rPr>
              <a:t>itthon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vajasa\Desktop\kopy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</a:ln>
        </p:spPr>
      </p:pic>
      <p:cxnSp>
        <p:nvCxnSpPr>
          <p:cNvPr id="4" name="Egyenes összekötő nyíllal 3"/>
          <p:cNvCxnSpPr/>
          <p:nvPr/>
        </p:nvCxnSpPr>
        <p:spPr>
          <a:xfrm>
            <a:off x="3059113" y="5300663"/>
            <a:ext cx="792162" cy="1587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4"/>
          <p:cNvSpPr/>
          <p:nvPr/>
        </p:nvSpPr>
        <p:spPr>
          <a:xfrm>
            <a:off x="3851275" y="4941888"/>
            <a:ext cx="1152525" cy="1150937"/>
          </a:xfrm>
          <a:prstGeom prst="rect">
            <a:avLst/>
          </a:prstGeom>
          <a:solidFill>
            <a:srgbClr val="FFC000">
              <a:alpha val="20000"/>
            </a:srgb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u-HU" sz="1400">
                <a:solidFill>
                  <a:schemeClr val="tx1"/>
                </a:solidFill>
                <a:latin typeface="Gill Sans MT Condensed" pitchFamily="34" charset="-18"/>
                <a:cs typeface="Arial" charset="0"/>
              </a:rPr>
              <a:t>Megyei, városi Integrált Programok</a:t>
            </a:r>
          </a:p>
          <a:p>
            <a:pPr algn="ctr"/>
            <a:r>
              <a:rPr lang="hu-HU" sz="1400">
                <a:solidFill>
                  <a:schemeClr val="tx1"/>
                </a:solidFill>
                <a:latin typeface="Gill Sans MT Condensed" pitchFamily="34" charset="-18"/>
                <a:cs typeface="Arial" charset="0"/>
              </a:rPr>
              <a:t>(Koncepció/ITS, program)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 rot="5400000" flipH="1" flipV="1">
            <a:off x="6084887" y="4652963"/>
            <a:ext cx="1439863" cy="1588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rot="10800000" flipV="1">
            <a:off x="5003800" y="5373688"/>
            <a:ext cx="1806575" cy="3175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6"/>
          <p:cNvSpPr/>
          <p:nvPr/>
        </p:nvSpPr>
        <p:spPr>
          <a:xfrm>
            <a:off x="7019925" y="2316163"/>
            <a:ext cx="504825" cy="10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8" name="Téglalap 7"/>
          <p:cNvSpPr/>
          <p:nvPr/>
        </p:nvSpPr>
        <p:spPr>
          <a:xfrm>
            <a:off x="7019925" y="3014663"/>
            <a:ext cx="504825" cy="10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0" name="Téglalap 9"/>
          <p:cNvSpPr/>
          <p:nvPr/>
        </p:nvSpPr>
        <p:spPr>
          <a:xfrm>
            <a:off x="7019925" y="1154113"/>
            <a:ext cx="504825" cy="103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1" name="Téglalap 10"/>
          <p:cNvSpPr/>
          <p:nvPr/>
        </p:nvSpPr>
        <p:spPr>
          <a:xfrm>
            <a:off x="7019925" y="1730375"/>
            <a:ext cx="504825" cy="10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800"/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971550" y="1341438"/>
            <a:ext cx="1655763" cy="336550"/>
          </a:xfrm>
          <a:prstGeom prst="rect">
            <a:avLst/>
          </a:prstGeom>
          <a:solidFill>
            <a:srgbClr val="FFE5E5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OFTK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artalom helye 3"/>
          <p:cNvSpPr>
            <a:spLocks noGrp="1"/>
          </p:cNvSpPr>
          <p:nvPr>
            <p:ph idx="4294967295"/>
          </p:nvPr>
        </p:nvSpPr>
        <p:spPr>
          <a:xfrm>
            <a:off x="900113" y="2132013"/>
            <a:ext cx="7694612" cy="396081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hu-HU" sz="2600" b="1" smtClean="0"/>
              <a:t>Megye</a:t>
            </a:r>
          </a:p>
          <a:p>
            <a:pPr>
              <a:buFont typeface="Wingdings" pitchFamily="2" charset="2"/>
              <a:buChar char="§"/>
            </a:pPr>
            <a:endParaRPr lang="hu-HU" sz="2600" b="1" smtClean="0"/>
          </a:p>
          <a:p>
            <a:pPr>
              <a:buFont typeface="Wingdings" pitchFamily="2" charset="2"/>
              <a:buChar char="§"/>
            </a:pPr>
            <a:r>
              <a:rPr lang="hu-HU" sz="2600" b="1" smtClean="0"/>
              <a:t>Nagyvárosok (közvetlen térségükkel együttműködve</a:t>
            </a:r>
            <a:r>
              <a:rPr lang="hu-HU" sz="2600" b="1" smtClean="0">
                <a:latin typeface="Arial" charset="0"/>
              </a:rPr>
              <a:t>?</a:t>
            </a:r>
            <a:r>
              <a:rPr lang="hu-HU" sz="2600" b="1" smtClean="0"/>
              <a:t>)</a:t>
            </a:r>
          </a:p>
          <a:p>
            <a:pPr>
              <a:buFont typeface="Wingdings" pitchFamily="2" charset="2"/>
              <a:buChar char="§"/>
            </a:pPr>
            <a:endParaRPr lang="hu-HU" sz="2600" b="1" smtClean="0"/>
          </a:p>
          <a:p>
            <a:pPr>
              <a:buFont typeface="Wingdings" pitchFamily="2" charset="2"/>
              <a:buChar char="§"/>
            </a:pPr>
            <a:r>
              <a:rPr lang="hu-HU" sz="2600" b="1" smtClean="0"/>
              <a:t>Várostérségek (kistérség)</a:t>
            </a:r>
          </a:p>
          <a:p>
            <a:pPr>
              <a:buFont typeface="Wingdings" pitchFamily="2" charset="2"/>
              <a:buChar char="§"/>
            </a:pPr>
            <a:endParaRPr lang="hu-HU" sz="2600" b="1" smtClean="0"/>
          </a:p>
          <a:p>
            <a:pPr>
              <a:buFont typeface="Wingdings" pitchFamily="2" charset="2"/>
              <a:buChar char="§"/>
            </a:pPr>
            <a:r>
              <a:rPr lang="hu-HU" sz="2600" b="1" smtClean="0"/>
              <a:t>Egyes országos jelentőségű funkcionális térségek</a:t>
            </a:r>
          </a:p>
          <a:p>
            <a:endParaRPr lang="hu-HU" sz="2600" b="1" smtClean="0"/>
          </a:p>
        </p:txBody>
      </p:sp>
      <p:sp>
        <p:nvSpPr>
          <p:cNvPr id="6" name="Téglalap 5"/>
          <p:cNvSpPr/>
          <p:nvPr/>
        </p:nvSpPr>
        <p:spPr>
          <a:xfrm>
            <a:off x="0" y="1196975"/>
            <a:ext cx="9144000" cy="7191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b="1" dirty="0">
                <a:solidFill>
                  <a:srgbClr val="948A54"/>
                </a:solidFill>
                <a:latin typeface="Cambria" pitchFamily="18" charset="0"/>
                <a:cs typeface="Arial" charset="0"/>
              </a:rPr>
              <a:t>Hazai területi programozási szintek 2014-20-ra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ím 1"/>
          <p:cNvSpPr>
            <a:spLocks noGrp="1"/>
          </p:cNvSpPr>
          <p:nvPr>
            <p:ph type="title"/>
          </p:nvPr>
        </p:nvSpPr>
        <p:spPr>
          <a:xfrm>
            <a:off x="3671888" y="1285875"/>
            <a:ext cx="3471862" cy="857250"/>
          </a:xfrm>
        </p:spPr>
        <p:txBody>
          <a:bodyPr/>
          <a:lstStyle/>
          <a:p>
            <a:endParaRPr lang="hu-HU" smtClean="0">
              <a:latin typeface="Arial" charset="0"/>
              <a:cs typeface="Arial" charset="0"/>
            </a:endParaRPr>
          </a:p>
        </p:txBody>
      </p:sp>
      <p:sp>
        <p:nvSpPr>
          <p:cNvPr id="26626" name="Tartalom helye 2"/>
          <p:cNvSpPr>
            <a:spLocks noGrp="1"/>
          </p:cNvSpPr>
          <p:nvPr>
            <p:ph idx="14"/>
          </p:nvPr>
        </p:nvSpPr>
        <p:spPr>
          <a:xfrm>
            <a:off x="3663950" y="2214563"/>
            <a:ext cx="4714875" cy="4000500"/>
          </a:xfrm>
        </p:spPr>
        <p:txBody>
          <a:bodyPr/>
          <a:lstStyle/>
          <a:p>
            <a:pPr>
              <a:buFont typeface="Arial" charset="0"/>
              <a:buChar char="•"/>
            </a:pPr>
            <a:endParaRPr lang="hu-HU" smtClean="0">
              <a:latin typeface="Arial" charset="0"/>
              <a:cs typeface="Arial" charset="0"/>
            </a:endParaRPr>
          </a:p>
        </p:txBody>
      </p:sp>
      <p:sp>
        <p:nvSpPr>
          <p:cNvPr id="26627" name="Tartalom helye 1"/>
          <p:cNvSpPr>
            <a:spLocks noGrp="1"/>
          </p:cNvSpPr>
          <p:nvPr>
            <p:ph idx="13"/>
          </p:nvPr>
        </p:nvSpPr>
        <p:spPr>
          <a:xfrm>
            <a:off x="908050" y="1376363"/>
            <a:ext cx="2651125" cy="4802187"/>
          </a:xfrm>
        </p:spPr>
        <p:txBody>
          <a:bodyPr/>
          <a:lstStyle/>
          <a:p>
            <a:endParaRPr lang="hu-HU" smtClean="0"/>
          </a:p>
        </p:txBody>
      </p:sp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63" y="260350"/>
            <a:ext cx="8961437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62" name="Group 54"/>
          <p:cNvGraphicFramePr>
            <a:graphicFrameLocks noGrp="1"/>
          </p:cNvGraphicFramePr>
          <p:nvPr/>
        </p:nvGraphicFramePr>
        <p:xfrm>
          <a:off x="358775" y="1196975"/>
          <a:ext cx="8424863" cy="4400550"/>
        </p:xfrm>
        <a:graphic>
          <a:graphicData uri="http://schemas.openxmlformats.org/drawingml/2006/table">
            <a:tbl>
              <a:tblPr/>
              <a:tblGrid>
                <a:gridCol w="4679950"/>
                <a:gridCol w="1944688"/>
                <a:gridCol w="1800225"/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Operatív Program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 az OP aránya a teljes támogatáshoz képest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(%-ban)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Indikatív forrás</a:t>
                      </a:r>
                      <a:endParaRPr kumimoji="0" lang="hu-H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(Ft)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Területfejlesztési</a:t>
                      </a: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és településfejlesztési </a:t>
                      </a: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Operatív Program  (TOP)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16,15 %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~ 1082 milliárd Ft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Gazdaságfejlesztési és Innovációs  Operatív Program  (GINOP)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39,40 %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 ~ 2600 milliárd Ft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Versenyképes Közép-Magyarország  Operatív Program (VEKOP)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3,55 %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~ 237 milliárd Ft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Emberi Er</a:t>
                      </a: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ő</a:t>
                      </a:r>
                      <a:r>
                        <a:rPr kumimoji="0" lang="da-DK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forrás Fejlesztési </a:t>
                      </a: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Operatív Program (EFOP)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10,94 %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 ~ 732 milliárd Ft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Környezeti és Energetikai Hatékonysági Operatív Program (KEHOP)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14,77 %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~ 989 milliárd Ft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Integrált Közlekedésfejlesztési Operatív Program (IKOP)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13,69 %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~ 917 milliárd Ft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Koordinációs Operatív Program (KOP)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1,50 %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~ 100 milliárd Ft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Vidékfejlesztési Operatív Program (VOP) 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Magyar Halgazdálkodási Operatív Program (MAHOP) 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Összesen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100 %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~ 6700 milliárd Ft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</a:tr>
            </a:tbl>
          </a:graphicData>
        </a:graphic>
      </p:graphicFrame>
      <p:sp>
        <p:nvSpPr>
          <p:cNvPr id="23603" name="Szövegdoboz 5"/>
          <p:cNvSpPr txBox="1">
            <a:spLocks noChangeArrowheads="1"/>
          </p:cNvSpPr>
          <p:nvPr/>
        </p:nvSpPr>
        <p:spPr bwMode="auto">
          <a:xfrm>
            <a:off x="323850" y="5732463"/>
            <a:ext cx="84963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000" b="1"/>
              <a:t>Megjegyzés</a:t>
            </a:r>
            <a:r>
              <a:rPr lang="hu-HU" sz="1000"/>
              <a:t>: </a:t>
            </a:r>
            <a:r>
              <a:rPr lang="hu-HU" sz="1000" i="1"/>
              <a:t>A táblázatban szereplő allokációs arányok az Európai Regionális Fejlesztési Alap (ERFA), az Európai Szociális Alap (ESZA) és a Kohéziós Alap (KA) által társfinanszírozott operatív programokra együttesen rendelkezésre álló forráshoz viszonyítva értendők!</a:t>
            </a:r>
          </a:p>
          <a:p>
            <a:endParaRPr lang="hu-HU" sz="1000" i="1"/>
          </a:p>
          <a:p>
            <a:r>
              <a:rPr lang="hu-HU" sz="1000"/>
              <a:t>( * ) </a:t>
            </a:r>
            <a:r>
              <a:rPr lang="hu-HU" sz="1000" i="1"/>
              <a:t>A VOP  és a MAHOP más alapból (EMVA, ETHA) kerül finanszírozásra!</a:t>
            </a:r>
          </a:p>
          <a:p>
            <a:endParaRPr lang="hu-HU" sz="1000"/>
          </a:p>
        </p:txBody>
      </p:sp>
      <p:sp>
        <p:nvSpPr>
          <p:cNvPr id="23604" name="Cím 1"/>
          <p:cNvSpPr txBox="1">
            <a:spLocks/>
          </p:cNvSpPr>
          <p:nvPr/>
        </p:nvSpPr>
        <p:spPr bwMode="auto">
          <a:xfrm>
            <a:off x="0" y="260350"/>
            <a:ext cx="9144000" cy="7921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hu-HU" sz="2400" b="1">
                <a:solidFill>
                  <a:srgbClr val="948A54"/>
                </a:solidFill>
              </a:rPr>
              <a:t>Operatív programok 2014-2020</a:t>
            </a:r>
          </a:p>
        </p:txBody>
      </p:sp>
      <p:sp>
        <p:nvSpPr>
          <p:cNvPr id="26677" name="Rectangle 55"/>
          <p:cNvSpPr>
            <a:spLocks noChangeArrowheads="1"/>
          </p:cNvSpPr>
          <p:nvPr/>
        </p:nvSpPr>
        <p:spPr bwMode="auto">
          <a:xfrm>
            <a:off x="395288" y="1989138"/>
            <a:ext cx="8280400" cy="2159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6678" name="Rectangle 56"/>
          <p:cNvSpPr>
            <a:spLocks noChangeArrowheads="1"/>
          </p:cNvSpPr>
          <p:nvPr/>
        </p:nvSpPr>
        <p:spPr bwMode="auto">
          <a:xfrm>
            <a:off x="395288" y="2708275"/>
            <a:ext cx="8280400" cy="2159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6679" name="Rectangle 57"/>
          <p:cNvSpPr>
            <a:spLocks noChangeArrowheads="1"/>
          </p:cNvSpPr>
          <p:nvPr/>
        </p:nvSpPr>
        <p:spPr bwMode="auto">
          <a:xfrm>
            <a:off x="395288" y="2349500"/>
            <a:ext cx="8280400" cy="215900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6680" name="Rectangle 58"/>
          <p:cNvSpPr>
            <a:spLocks noChangeArrowheads="1"/>
          </p:cNvSpPr>
          <p:nvPr/>
        </p:nvSpPr>
        <p:spPr bwMode="auto">
          <a:xfrm>
            <a:off x="395288" y="3789363"/>
            <a:ext cx="8280400" cy="215900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6681" name="Rectangle 59"/>
          <p:cNvSpPr>
            <a:spLocks noChangeArrowheads="1"/>
          </p:cNvSpPr>
          <p:nvPr/>
        </p:nvSpPr>
        <p:spPr bwMode="auto">
          <a:xfrm>
            <a:off x="395288" y="4581525"/>
            <a:ext cx="8280400" cy="215900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6682" name="Rectangle 61"/>
          <p:cNvSpPr>
            <a:spLocks noChangeArrowheads="1"/>
          </p:cNvSpPr>
          <p:nvPr/>
        </p:nvSpPr>
        <p:spPr bwMode="auto">
          <a:xfrm>
            <a:off x="395288" y="3429000"/>
            <a:ext cx="8280400" cy="215900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77" grpId="0" animBg="1"/>
      <p:bldP spid="26678" grpId="0" animBg="1"/>
      <p:bldP spid="26679" grpId="0" animBg="1"/>
      <p:bldP spid="26680" grpId="0" animBg="1"/>
      <p:bldP spid="26681" grpId="0" animBg="1"/>
      <p:bldP spid="266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83" name="Group 47"/>
          <p:cNvGraphicFramePr>
            <a:graphicFrameLocks noGrp="1"/>
          </p:cNvGraphicFramePr>
          <p:nvPr/>
        </p:nvGraphicFramePr>
        <p:xfrm>
          <a:off x="684213" y="1268413"/>
          <a:ext cx="7559675" cy="5092700"/>
        </p:xfrm>
        <a:graphic>
          <a:graphicData uri="http://schemas.openxmlformats.org/drawingml/2006/table">
            <a:tbl>
              <a:tblPr/>
              <a:tblGrid>
                <a:gridCol w="4751387"/>
                <a:gridCol w="1441450"/>
                <a:gridCol w="1366838"/>
              </a:tblGrid>
              <a:tr h="21431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TOP – prioritás tengelyek és forrásallokáció</a:t>
                      </a:r>
                      <a:endParaRPr kumimoji="0" lang="hu-H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Prioritástengely</a:t>
                      </a:r>
                      <a:endParaRPr kumimoji="0" lang="hu-H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80313" marR="80313" marT="40156" marB="4015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Alap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Az operatív program teljes költségének arányában (%)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1. Térségi gazdaságfejlesztés a foglalkoztatási helyzet javítása érdekében</a:t>
                      </a:r>
                      <a:endParaRPr kumimoji="0" lang="hu-H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80313" marR="80313" marT="40156" marB="401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ERFA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32.34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%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 Befektetők és lakosság számára vonzó városi és várostérségi környezet fejlesztése, megújítása</a:t>
                      </a:r>
                      <a:endParaRPr kumimoji="0" lang="hu-H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80313" marR="80313" marT="40156" marB="401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ERFA 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16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88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%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 .Alacsony széndioxid kibocsátású gazdaságra való áttérés kiemelten a városi területeken</a:t>
                      </a:r>
                      <a:endParaRPr kumimoji="0" lang="hu-H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80313" marR="80313" marT="40156" marB="401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ERFA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19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40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%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 A társadalmi befogadás erősítése és a közösségi szolgáltatások helyi szintű fejlesztése</a:t>
                      </a:r>
                      <a:endParaRPr kumimoji="0" lang="hu-H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80313" marR="80313" marT="40156" marB="401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ERFA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.5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%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 Közösségi szinten irányított várostérségi helyi fejlesztések (CLLD típusú fejlesztések)</a:t>
                      </a:r>
                      <a:endParaRPr kumimoji="0" lang="hu-H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80313" marR="80313" marT="40156" marB="401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ERFA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.0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%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 Megyei és helyi emberi erőforrás fejlesztések, társadalmi befogadás és foglalkoztatás-ösztönzés</a:t>
                      </a:r>
                      <a:endParaRPr kumimoji="0" lang="hu-H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80313" marR="80313" marT="40156" marB="401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ESZA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13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%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 Technikai segítségnyújtás</a:t>
                      </a:r>
                      <a:endParaRPr kumimoji="0" lang="hu-H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80313" marR="80313" marT="40156" marB="4015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ERFA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63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%</a:t>
                      </a:r>
                      <a:endParaRPr kumimoji="0" lang="hu-H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9041" marR="39041" marT="836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loldala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Office-téma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3631</TotalTime>
  <Words>1806</Words>
  <Application>Microsoft Office PowerPoint</Application>
  <PresentationFormat>Diavetítés a képernyőre (4:3 oldalarány)</PresentationFormat>
  <Paragraphs>297</Paragraphs>
  <Slides>28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Tervezősablon</vt:lpstr>
      </vt:variant>
      <vt:variant>
        <vt:i4>5</vt:i4>
      </vt:variant>
      <vt:variant>
        <vt:lpstr>Diacímek</vt:lpstr>
      </vt:variant>
      <vt:variant>
        <vt:i4>28</vt:i4>
      </vt:variant>
    </vt:vector>
  </HeadingPairs>
  <TitlesOfParts>
    <vt:vector size="41" baseType="lpstr">
      <vt:lpstr>Arial</vt:lpstr>
      <vt:lpstr>Calibri</vt:lpstr>
      <vt:lpstr>Times New Roman</vt:lpstr>
      <vt:lpstr>Garamond</vt:lpstr>
      <vt:lpstr>Wingdings</vt:lpstr>
      <vt:lpstr>Cambria</vt:lpstr>
      <vt:lpstr>Gill Sans MT Condensed</vt:lpstr>
      <vt:lpstr>Tw Cen MT Condensed</vt:lpstr>
      <vt:lpstr>Office Theme</vt:lpstr>
      <vt:lpstr>Beloldalak</vt:lpstr>
      <vt:lpstr>2_Office-téma</vt:lpstr>
      <vt:lpstr>Office Theme</vt:lpstr>
      <vt:lpstr>Beloldalak</vt:lpstr>
      <vt:lpstr>Térségek és városok a gazdasági növekedésért?  A területi tervezés aktuális feladatai és kihívásai  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Klímaváltozás</vt:lpstr>
      <vt:lpstr>17. dia</vt:lpstr>
      <vt:lpstr>Alacsony CO2 közlekedési rendszerek – intermodalitás, – vonzó közösségi közlekedés – gyalogos és kerékpáros közlekedés   Kis kibocsátású technológiák  (hibrid és elektromos járművek) </vt:lpstr>
      <vt:lpstr>Klímabarát energetika</vt:lpstr>
      <vt:lpstr>20. dia</vt:lpstr>
      <vt:lpstr>21. dia</vt:lpstr>
      <vt:lpstr>22. dia</vt:lpstr>
      <vt:lpstr>23. dia</vt:lpstr>
      <vt:lpstr>Fenntarthatóság és versenyképesség -  a városokban összeér</vt:lpstr>
      <vt:lpstr>25. dia</vt:lpstr>
      <vt:lpstr>26. dia</vt:lpstr>
      <vt:lpstr>27. dia</vt:lpstr>
      <vt:lpstr>28.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Hazai tervezés aktualitásai</dc:title>
  <dc:creator>user</dc:creator>
  <cp:lastModifiedBy>salamingeza</cp:lastModifiedBy>
  <cp:revision>232</cp:revision>
  <dcterms:created xsi:type="dcterms:W3CDTF">2013-01-25T09:55:31Z</dcterms:created>
  <dcterms:modified xsi:type="dcterms:W3CDTF">2013-11-21T13:55:19Z</dcterms:modified>
</cp:coreProperties>
</file>