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theme/theme4.xml" ContentType="application/vnd.openxmlformats-officedocument.theme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7"/>
  </p:notesMasterIdLst>
  <p:handoutMasterIdLst>
    <p:handoutMasterId r:id="rId18"/>
  </p:handoutMasterIdLst>
  <p:sldIdLst>
    <p:sldId id="256" r:id="rId3"/>
    <p:sldId id="286" r:id="rId4"/>
    <p:sldId id="287" r:id="rId5"/>
    <p:sldId id="257" r:id="rId6"/>
    <p:sldId id="283" r:id="rId7"/>
    <p:sldId id="261" r:id="rId8"/>
    <p:sldId id="290" r:id="rId9"/>
    <p:sldId id="271" r:id="rId10"/>
    <p:sldId id="275" r:id="rId11"/>
    <p:sldId id="288" r:id="rId12"/>
    <p:sldId id="289" r:id="rId13"/>
    <p:sldId id="278" r:id="rId14"/>
    <p:sldId id="284" r:id="rId15"/>
    <p:sldId id="260" r:id="rId16"/>
  </p:sldIdLst>
  <p:sldSz cx="9144000" cy="6858000" type="screen4x3"/>
  <p:notesSz cx="6735763" cy="9866313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69765"/>
    <a:srgbClr val="A2906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4" d="100"/>
          <a:sy n="94" d="100"/>
        </p:scale>
        <p:origin x="-474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3108"/>
        <p:guide pos="21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35F792-4E14-47E7-B351-E2EE9D08F862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50AFC118-2A71-48CD-90C8-97C6EDE0A32C}">
      <dgm:prSet phldrT="[Szöveg]" custT="1"/>
      <dgm:spPr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hu-HU" sz="1400" b="1" dirty="0" smtClean="0">
              <a:solidFill>
                <a:srgbClr val="A69765"/>
              </a:solidFill>
              <a:latin typeface="Book Antiqua" pitchFamily="18" charset="0"/>
            </a:rPr>
            <a:t>Nemzeti Fejlesztési Kormánybizottság (2012. július 2-tól)</a:t>
          </a:r>
          <a:endParaRPr lang="hu-HU" sz="1400" b="1" dirty="0">
            <a:solidFill>
              <a:srgbClr val="A69765"/>
            </a:solidFill>
            <a:latin typeface="Book Antiqua" pitchFamily="18" charset="0"/>
          </a:endParaRPr>
        </a:p>
      </dgm:t>
    </dgm:pt>
    <dgm:pt modelId="{14240D93-73D7-4705-BD4D-A61A0AD171EC}" type="parTrans" cxnId="{600C81F1-DABF-491F-867E-83C1A0C4D4D0}">
      <dgm:prSet/>
      <dgm:spPr/>
      <dgm:t>
        <a:bodyPr/>
        <a:lstStyle/>
        <a:p>
          <a:endParaRPr lang="hu-HU"/>
        </a:p>
      </dgm:t>
    </dgm:pt>
    <dgm:pt modelId="{3B167EA3-542E-43C1-A126-461F12E94565}" type="sibTrans" cxnId="{600C81F1-DABF-491F-867E-83C1A0C4D4D0}">
      <dgm:prSet/>
      <dgm:spPr/>
      <dgm:t>
        <a:bodyPr/>
        <a:lstStyle/>
        <a:p>
          <a:endParaRPr lang="hu-HU"/>
        </a:p>
      </dgm:t>
    </dgm:pt>
    <dgm:pt modelId="{7472993E-1494-45D7-BCEC-9161062BD3B7}">
      <dgm:prSet phldrT="[Szöveg]" custT="1"/>
      <dgm:spPr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hu-HU" sz="1400" b="1" dirty="0" smtClean="0">
              <a:solidFill>
                <a:srgbClr val="A69765"/>
              </a:solidFill>
              <a:latin typeface="Book Antiqua" pitchFamily="18" charset="0"/>
            </a:rPr>
            <a:t>Nemzeti Fejlesztési Ügynökség</a:t>
          </a:r>
        </a:p>
        <a:p>
          <a:r>
            <a:rPr lang="hu-HU" sz="1400" b="1" dirty="0" smtClean="0">
              <a:solidFill>
                <a:srgbClr val="A69765"/>
              </a:solidFill>
              <a:latin typeface="Book Antiqua" pitchFamily="18" charset="0"/>
            </a:rPr>
            <a:t>Irányító Hatóságok +Központi Koordinációs Egységek</a:t>
          </a:r>
          <a:endParaRPr lang="hu-HU" sz="1400" b="1" dirty="0">
            <a:solidFill>
              <a:srgbClr val="A69765"/>
            </a:solidFill>
            <a:latin typeface="Book Antiqua" pitchFamily="18" charset="0"/>
          </a:endParaRPr>
        </a:p>
      </dgm:t>
    </dgm:pt>
    <dgm:pt modelId="{68372AB9-42E8-4265-AC0F-3F258F98B102}" type="parTrans" cxnId="{3B9302E9-3CB1-4269-9F7D-F800B2BA184D}">
      <dgm:prSet/>
      <dgm:spPr/>
      <dgm:t>
        <a:bodyPr/>
        <a:lstStyle/>
        <a:p>
          <a:endParaRPr lang="hu-HU"/>
        </a:p>
      </dgm:t>
    </dgm:pt>
    <dgm:pt modelId="{488EC779-DAC6-48F1-B53A-FD6B162831AC}" type="sibTrans" cxnId="{3B9302E9-3CB1-4269-9F7D-F800B2BA184D}">
      <dgm:prSet/>
      <dgm:spPr/>
      <dgm:t>
        <a:bodyPr/>
        <a:lstStyle/>
        <a:p>
          <a:endParaRPr lang="hu-HU"/>
        </a:p>
      </dgm:t>
    </dgm:pt>
    <dgm:pt modelId="{D2CEA59A-3F0E-4D16-9F46-DCA6CA02DAAB}">
      <dgm:prSet phldrT="[Szöveg]" custT="1"/>
      <dgm:spPr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hu-HU" sz="1400" b="1" dirty="0" smtClean="0">
              <a:solidFill>
                <a:srgbClr val="A69765"/>
              </a:solidFill>
              <a:latin typeface="Book Antiqua" pitchFamily="18" charset="0"/>
            </a:rPr>
            <a:t>Közreműködő Szervezetek – Nemzeti Fejlesztési Minisztérium irányítása alatt</a:t>
          </a:r>
          <a:endParaRPr lang="hu-HU" sz="1400" b="1" dirty="0">
            <a:solidFill>
              <a:srgbClr val="A69765"/>
            </a:solidFill>
            <a:latin typeface="Book Antiqua" pitchFamily="18" charset="0"/>
          </a:endParaRPr>
        </a:p>
      </dgm:t>
    </dgm:pt>
    <dgm:pt modelId="{68C5F5F9-8891-4AE3-B385-E9D330D30D60}" type="parTrans" cxnId="{ACBCF085-E988-4F30-8DBD-E4E97032CC43}">
      <dgm:prSet/>
      <dgm:spPr/>
      <dgm:t>
        <a:bodyPr/>
        <a:lstStyle/>
        <a:p>
          <a:endParaRPr lang="hu-HU"/>
        </a:p>
      </dgm:t>
    </dgm:pt>
    <dgm:pt modelId="{0B0C81E5-0454-4F1A-A7F5-C4A9FEE9BFDE}" type="sibTrans" cxnId="{ACBCF085-E988-4F30-8DBD-E4E97032CC43}">
      <dgm:prSet/>
      <dgm:spPr/>
      <dgm:t>
        <a:bodyPr/>
        <a:lstStyle/>
        <a:p>
          <a:endParaRPr lang="hu-HU"/>
        </a:p>
      </dgm:t>
    </dgm:pt>
    <dgm:pt modelId="{6C052379-FA7D-4256-B097-2509B83CB281}">
      <dgm:prSet phldrT="[Szöveg]" custT="1"/>
      <dgm:spPr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hu-HU" sz="1400" b="1" dirty="0" smtClean="0">
              <a:solidFill>
                <a:srgbClr val="A69765"/>
              </a:solidFill>
              <a:latin typeface="Book Antiqua" pitchFamily="18" charset="0"/>
            </a:rPr>
            <a:t>Nemzeti Fejlesztési Minisztérium</a:t>
          </a:r>
          <a:endParaRPr lang="hu-HU" sz="1400" b="1" dirty="0">
            <a:solidFill>
              <a:srgbClr val="A69765"/>
            </a:solidFill>
            <a:latin typeface="Book Antiqua" pitchFamily="18" charset="0"/>
          </a:endParaRPr>
        </a:p>
      </dgm:t>
    </dgm:pt>
    <dgm:pt modelId="{9C73B1B2-C8C6-438A-BC65-4AFA5AC193FB}" type="parTrans" cxnId="{086B2A70-0532-45AC-BE57-97B6BBB324C5}">
      <dgm:prSet/>
      <dgm:spPr/>
      <dgm:t>
        <a:bodyPr/>
        <a:lstStyle/>
        <a:p>
          <a:endParaRPr lang="hu-HU"/>
        </a:p>
      </dgm:t>
    </dgm:pt>
    <dgm:pt modelId="{2835C2FC-B5BB-4B09-8B9B-BAF22E41CEF3}" type="sibTrans" cxnId="{086B2A70-0532-45AC-BE57-97B6BBB324C5}">
      <dgm:prSet/>
      <dgm:spPr/>
      <dgm:t>
        <a:bodyPr/>
        <a:lstStyle/>
        <a:p>
          <a:endParaRPr lang="hu-HU"/>
        </a:p>
      </dgm:t>
    </dgm:pt>
    <dgm:pt modelId="{1F6D1F14-B381-45A6-99CA-D0F525EBFDD9}">
      <dgm:prSet phldrT="[Szöveg]" custT="1"/>
      <dgm:spPr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hu-HU" sz="1400" b="1" dirty="0" smtClean="0">
              <a:solidFill>
                <a:srgbClr val="A69765"/>
              </a:solidFill>
              <a:latin typeface="Book Antiqua" pitchFamily="18" charset="0"/>
            </a:rPr>
            <a:t>Szaktárcák</a:t>
          </a:r>
          <a:endParaRPr lang="hu-HU" sz="1400" b="1" dirty="0">
            <a:solidFill>
              <a:srgbClr val="A69765"/>
            </a:solidFill>
            <a:latin typeface="Book Antiqua" pitchFamily="18" charset="0"/>
          </a:endParaRPr>
        </a:p>
      </dgm:t>
    </dgm:pt>
    <dgm:pt modelId="{B348870A-BA18-474D-8F65-62DC153EFFD6}" type="parTrans" cxnId="{BF50CD0E-7A46-45FA-853F-07E1A636C1BF}">
      <dgm:prSet/>
      <dgm:spPr/>
      <dgm:t>
        <a:bodyPr/>
        <a:lstStyle/>
        <a:p>
          <a:endParaRPr lang="hu-HU"/>
        </a:p>
      </dgm:t>
    </dgm:pt>
    <dgm:pt modelId="{BD0AF807-4795-4503-B21E-602795D642A2}" type="sibTrans" cxnId="{BF50CD0E-7A46-45FA-853F-07E1A636C1BF}">
      <dgm:prSet/>
      <dgm:spPr/>
      <dgm:t>
        <a:bodyPr/>
        <a:lstStyle/>
        <a:p>
          <a:endParaRPr lang="hu-HU"/>
        </a:p>
      </dgm:t>
    </dgm:pt>
    <dgm:pt modelId="{E3811071-05B6-4D78-A80C-492B9D6F55F4}" type="pres">
      <dgm:prSet presAssocID="{3E35F792-4E14-47E7-B351-E2EE9D08F862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hu-HU"/>
        </a:p>
      </dgm:t>
    </dgm:pt>
    <dgm:pt modelId="{5073C03F-F90E-4AF6-B245-A0477AE97765}" type="pres">
      <dgm:prSet presAssocID="{3E35F792-4E14-47E7-B351-E2EE9D08F862}" presName="pyramid" presStyleLbl="node1" presStyleIdx="0" presStyleCnt="1"/>
      <dgm:spPr>
        <a:solidFill>
          <a:srgbClr val="A69765"/>
        </a:solidFill>
      </dgm:spPr>
    </dgm:pt>
    <dgm:pt modelId="{E3B8F4E5-0429-450E-BA5C-46C5E2FDE27D}" type="pres">
      <dgm:prSet presAssocID="{3E35F792-4E14-47E7-B351-E2EE9D08F862}" presName="theList" presStyleCnt="0"/>
      <dgm:spPr/>
    </dgm:pt>
    <dgm:pt modelId="{E4DB6783-8F64-4361-BA65-CD003747F07B}" type="pres">
      <dgm:prSet presAssocID="{50AFC118-2A71-48CD-90C8-97C6EDE0A32C}" presName="aNode" presStyleLbl="fgAcc1" presStyleIdx="0" presStyleCnt="5" custScaleX="77846" custScaleY="136231" custLinFactNeighborX="-51429" custLinFactNeighborY="-3392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388D776-B319-4E5A-A7DD-10183573C9A3}" type="pres">
      <dgm:prSet presAssocID="{50AFC118-2A71-48CD-90C8-97C6EDE0A32C}" presName="aSpace" presStyleCnt="0"/>
      <dgm:spPr/>
    </dgm:pt>
    <dgm:pt modelId="{A44EE56A-3BB7-4209-BE63-CE9DED8A8841}" type="pres">
      <dgm:prSet presAssocID="{7472993E-1494-45D7-BCEC-9161062BD3B7}" presName="aNode" presStyleLbl="fgAcc1" presStyleIdx="1" presStyleCnt="5" custScaleX="127074" custScaleY="123686" custLinFactY="168037" custLinFactNeighborX="-50508" custLinFactNeighborY="20000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59B3918-10C7-4826-B407-702A33265A44}" type="pres">
      <dgm:prSet presAssocID="{7472993E-1494-45D7-BCEC-9161062BD3B7}" presName="aSpace" presStyleCnt="0"/>
      <dgm:spPr/>
    </dgm:pt>
    <dgm:pt modelId="{F0061EED-898E-44C0-80DF-7EF137A7380B}" type="pres">
      <dgm:prSet presAssocID="{D2CEA59A-3F0E-4D16-9F46-DCA6CA02DAAB}" presName="aNode" presStyleLbl="fgAcc1" presStyleIdx="2" presStyleCnt="5" custScaleX="99382" custLinFactY="210816" custLinFactNeighborX="-53277" custLinFactNeighborY="30000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A158B64-D125-4B33-A771-78D8A26C786F}" type="pres">
      <dgm:prSet presAssocID="{D2CEA59A-3F0E-4D16-9F46-DCA6CA02DAAB}" presName="aSpace" presStyleCnt="0"/>
      <dgm:spPr/>
    </dgm:pt>
    <dgm:pt modelId="{C55BE3A4-7872-457A-9933-2EDCC7F6002F}" type="pres">
      <dgm:prSet presAssocID="{6C052379-FA7D-4256-B097-2509B83CB281}" presName="aNode" presStyleLbl="fgAcc1" presStyleIdx="3" presStyleCnt="5" custScaleX="77846" custScaleY="93696" custLinFactY="-183821" custLinFactNeighborX="-50199" custLinFactNeighborY="-20000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340898B-FCC3-4E82-819E-843008E58B3D}" type="pres">
      <dgm:prSet presAssocID="{6C052379-FA7D-4256-B097-2509B83CB281}" presName="aSpace" presStyleCnt="0"/>
      <dgm:spPr/>
    </dgm:pt>
    <dgm:pt modelId="{10AD6105-88C4-45C0-A1DD-4BAD093CE4D5}" type="pres">
      <dgm:prSet presAssocID="{1F6D1F14-B381-45A6-99CA-D0F525EBFDD9}" presName="aNode" presStyleLbl="fgAcc1" presStyleIdx="4" presStyleCnt="5" custScaleX="77846" custScaleY="93696" custLinFactY="-239224" custLinFactNeighborX="43954" custLinFactNeighborY="-30000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006F321-BF28-4954-AFF8-34714C293245}" type="pres">
      <dgm:prSet presAssocID="{1F6D1F14-B381-45A6-99CA-D0F525EBFDD9}" presName="aSpace" presStyleCnt="0"/>
      <dgm:spPr/>
    </dgm:pt>
  </dgm:ptLst>
  <dgm:cxnLst>
    <dgm:cxn modelId="{51FF7E56-F389-45FF-9FE4-4BD8E13F3A81}" type="presOf" srcId="{D2CEA59A-3F0E-4D16-9F46-DCA6CA02DAAB}" destId="{F0061EED-898E-44C0-80DF-7EF137A7380B}" srcOrd="0" destOrd="0" presId="urn:microsoft.com/office/officeart/2005/8/layout/pyramid2"/>
    <dgm:cxn modelId="{3B9302E9-3CB1-4269-9F7D-F800B2BA184D}" srcId="{3E35F792-4E14-47E7-B351-E2EE9D08F862}" destId="{7472993E-1494-45D7-BCEC-9161062BD3B7}" srcOrd="1" destOrd="0" parTransId="{68372AB9-42E8-4265-AC0F-3F258F98B102}" sibTransId="{488EC779-DAC6-48F1-B53A-FD6B162831AC}"/>
    <dgm:cxn modelId="{463D1218-69DB-4EB4-AF92-C687F81B190F}" type="presOf" srcId="{3E35F792-4E14-47E7-B351-E2EE9D08F862}" destId="{E3811071-05B6-4D78-A80C-492B9D6F55F4}" srcOrd="0" destOrd="0" presId="urn:microsoft.com/office/officeart/2005/8/layout/pyramid2"/>
    <dgm:cxn modelId="{1C32AF1B-2CE4-4333-BFED-74AA751715A3}" type="presOf" srcId="{7472993E-1494-45D7-BCEC-9161062BD3B7}" destId="{A44EE56A-3BB7-4209-BE63-CE9DED8A8841}" srcOrd="0" destOrd="0" presId="urn:microsoft.com/office/officeart/2005/8/layout/pyramid2"/>
    <dgm:cxn modelId="{ACBCF085-E988-4F30-8DBD-E4E97032CC43}" srcId="{3E35F792-4E14-47E7-B351-E2EE9D08F862}" destId="{D2CEA59A-3F0E-4D16-9F46-DCA6CA02DAAB}" srcOrd="2" destOrd="0" parTransId="{68C5F5F9-8891-4AE3-B385-E9D330D30D60}" sibTransId="{0B0C81E5-0454-4F1A-A7F5-C4A9FEE9BFDE}"/>
    <dgm:cxn modelId="{086B2A70-0532-45AC-BE57-97B6BBB324C5}" srcId="{3E35F792-4E14-47E7-B351-E2EE9D08F862}" destId="{6C052379-FA7D-4256-B097-2509B83CB281}" srcOrd="3" destOrd="0" parTransId="{9C73B1B2-C8C6-438A-BC65-4AFA5AC193FB}" sibTransId="{2835C2FC-B5BB-4B09-8B9B-BAF22E41CEF3}"/>
    <dgm:cxn modelId="{47EB1149-0F95-4D69-B5F6-4A6142C6A691}" type="presOf" srcId="{1F6D1F14-B381-45A6-99CA-D0F525EBFDD9}" destId="{10AD6105-88C4-45C0-A1DD-4BAD093CE4D5}" srcOrd="0" destOrd="0" presId="urn:microsoft.com/office/officeart/2005/8/layout/pyramid2"/>
    <dgm:cxn modelId="{600C81F1-DABF-491F-867E-83C1A0C4D4D0}" srcId="{3E35F792-4E14-47E7-B351-E2EE9D08F862}" destId="{50AFC118-2A71-48CD-90C8-97C6EDE0A32C}" srcOrd="0" destOrd="0" parTransId="{14240D93-73D7-4705-BD4D-A61A0AD171EC}" sibTransId="{3B167EA3-542E-43C1-A126-461F12E94565}"/>
    <dgm:cxn modelId="{2658A648-6151-440E-A705-08D009ADF523}" type="presOf" srcId="{50AFC118-2A71-48CD-90C8-97C6EDE0A32C}" destId="{E4DB6783-8F64-4361-BA65-CD003747F07B}" srcOrd="0" destOrd="0" presId="urn:microsoft.com/office/officeart/2005/8/layout/pyramid2"/>
    <dgm:cxn modelId="{BF50CD0E-7A46-45FA-853F-07E1A636C1BF}" srcId="{3E35F792-4E14-47E7-B351-E2EE9D08F862}" destId="{1F6D1F14-B381-45A6-99CA-D0F525EBFDD9}" srcOrd="4" destOrd="0" parTransId="{B348870A-BA18-474D-8F65-62DC153EFFD6}" sibTransId="{BD0AF807-4795-4503-B21E-602795D642A2}"/>
    <dgm:cxn modelId="{09BB1C22-18FB-4AD9-B5D8-5F3ACA66CFA4}" type="presOf" srcId="{6C052379-FA7D-4256-B097-2509B83CB281}" destId="{C55BE3A4-7872-457A-9933-2EDCC7F6002F}" srcOrd="0" destOrd="0" presId="urn:microsoft.com/office/officeart/2005/8/layout/pyramid2"/>
    <dgm:cxn modelId="{69A02343-68D4-4A67-812E-1CDF902F2DDB}" type="presParOf" srcId="{E3811071-05B6-4D78-A80C-492B9D6F55F4}" destId="{5073C03F-F90E-4AF6-B245-A0477AE97765}" srcOrd="0" destOrd="0" presId="urn:microsoft.com/office/officeart/2005/8/layout/pyramid2"/>
    <dgm:cxn modelId="{D9CD408E-A2EE-486E-A5AB-2136568DE70C}" type="presParOf" srcId="{E3811071-05B6-4D78-A80C-492B9D6F55F4}" destId="{E3B8F4E5-0429-450E-BA5C-46C5E2FDE27D}" srcOrd="1" destOrd="0" presId="urn:microsoft.com/office/officeart/2005/8/layout/pyramid2"/>
    <dgm:cxn modelId="{5FF90756-229A-4BA7-956A-90AF2096AEFF}" type="presParOf" srcId="{E3B8F4E5-0429-450E-BA5C-46C5E2FDE27D}" destId="{E4DB6783-8F64-4361-BA65-CD003747F07B}" srcOrd="0" destOrd="0" presId="urn:microsoft.com/office/officeart/2005/8/layout/pyramid2"/>
    <dgm:cxn modelId="{633A3445-C4AB-4527-AB13-E58B80CDA5C8}" type="presParOf" srcId="{E3B8F4E5-0429-450E-BA5C-46C5E2FDE27D}" destId="{C388D776-B319-4E5A-A7DD-10183573C9A3}" srcOrd="1" destOrd="0" presId="urn:microsoft.com/office/officeart/2005/8/layout/pyramid2"/>
    <dgm:cxn modelId="{2B378629-8F47-404F-9F83-8FCD4BE96A28}" type="presParOf" srcId="{E3B8F4E5-0429-450E-BA5C-46C5E2FDE27D}" destId="{A44EE56A-3BB7-4209-BE63-CE9DED8A8841}" srcOrd="2" destOrd="0" presId="urn:microsoft.com/office/officeart/2005/8/layout/pyramid2"/>
    <dgm:cxn modelId="{BA71B390-E466-4FAB-9CBD-9844BEFE0884}" type="presParOf" srcId="{E3B8F4E5-0429-450E-BA5C-46C5E2FDE27D}" destId="{859B3918-10C7-4826-B407-702A33265A44}" srcOrd="3" destOrd="0" presId="urn:microsoft.com/office/officeart/2005/8/layout/pyramid2"/>
    <dgm:cxn modelId="{A9A70088-1A1F-45C2-B70D-15DDC47C6D89}" type="presParOf" srcId="{E3B8F4E5-0429-450E-BA5C-46C5E2FDE27D}" destId="{F0061EED-898E-44C0-80DF-7EF137A7380B}" srcOrd="4" destOrd="0" presId="urn:microsoft.com/office/officeart/2005/8/layout/pyramid2"/>
    <dgm:cxn modelId="{99BF79C5-569A-45C1-A285-175926A7FDF6}" type="presParOf" srcId="{E3B8F4E5-0429-450E-BA5C-46C5E2FDE27D}" destId="{EA158B64-D125-4B33-A771-78D8A26C786F}" srcOrd="5" destOrd="0" presId="urn:microsoft.com/office/officeart/2005/8/layout/pyramid2"/>
    <dgm:cxn modelId="{D9658C5C-1235-4FAD-B832-29BEF0E385EC}" type="presParOf" srcId="{E3B8F4E5-0429-450E-BA5C-46C5E2FDE27D}" destId="{C55BE3A4-7872-457A-9933-2EDCC7F6002F}" srcOrd="6" destOrd="0" presId="urn:microsoft.com/office/officeart/2005/8/layout/pyramid2"/>
    <dgm:cxn modelId="{1795EE87-B151-4E69-A5DE-7636DFC6BCE6}" type="presParOf" srcId="{E3B8F4E5-0429-450E-BA5C-46C5E2FDE27D}" destId="{0340898B-FCC3-4E82-819E-843008E58B3D}" srcOrd="7" destOrd="0" presId="urn:microsoft.com/office/officeart/2005/8/layout/pyramid2"/>
    <dgm:cxn modelId="{54CF2857-CDF4-4E40-ABDC-A78510053431}" type="presParOf" srcId="{E3B8F4E5-0429-450E-BA5C-46C5E2FDE27D}" destId="{10AD6105-88C4-45C0-A1DD-4BAD093CE4D5}" srcOrd="8" destOrd="0" presId="urn:microsoft.com/office/officeart/2005/8/layout/pyramid2"/>
    <dgm:cxn modelId="{8954C0FC-28EB-469A-8271-3263BEA0C4A6}" type="presParOf" srcId="{E3B8F4E5-0429-450E-BA5C-46C5E2FDE27D}" destId="{6006F321-BF28-4954-AFF8-34714C293245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35F792-4E14-47E7-B351-E2EE9D08F862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50AFC118-2A71-48CD-90C8-97C6EDE0A32C}">
      <dgm:prSet phldrT="[Szöveg]" custT="1"/>
      <dgm:spPr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hu-HU" sz="1400" b="1" dirty="0" smtClean="0">
              <a:solidFill>
                <a:srgbClr val="A69765"/>
              </a:solidFill>
              <a:latin typeface="Book Antiqua" pitchFamily="18" charset="0"/>
            </a:rPr>
            <a:t>Nemzeti Fejlesztési Kormánybizottság</a:t>
          </a:r>
          <a:endParaRPr lang="hu-HU" sz="1400" b="1" dirty="0">
            <a:solidFill>
              <a:srgbClr val="A69765"/>
            </a:solidFill>
            <a:latin typeface="Book Antiqua" pitchFamily="18" charset="0"/>
          </a:endParaRPr>
        </a:p>
      </dgm:t>
    </dgm:pt>
    <dgm:pt modelId="{14240D93-73D7-4705-BD4D-A61A0AD171EC}" type="parTrans" cxnId="{600C81F1-DABF-491F-867E-83C1A0C4D4D0}">
      <dgm:prSet/>
      <dgm:spPr/>
      <dgm:t>
        <a:bodyPr/>
        <a:lstStyle/>
        <a:p>
          <a:endParaRPr lang="hu-HU"/>
        </a:p>
      </dgm:t>
    </dgm:pt>
    <dgm:pt modelId="{3B167EA3-542E-43C1-A126-461F12E94565}" type="sibTrans" cxnId="{600C81F1-DABF-491F-867E-83C1A0C4D4D0}">
      <dgm:prSet/>
      <dgm:spPr/>
      <dgm:t>
        <a:bodyPr/>
        <a:lstStyle/>
        <a:p>
          <a:endParaRPr lang="hu-HU"/>
        </a:p>
      </dgm:t>
    </dgm:pt>
    <dgm:pt modelId="{7472993E-1494-45D7-BCEC-9161062BD3B7}">
      <dgm:prSet phldrT="[Szöveg]" custT="1"/>
      <dgm:spPr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hu-HU" sz="1400" b="1" dirty="0" smtClean="0">
              <a:solidFill>
                <a:srgbClr val="A69765"/>
              </a:solidFill>
              <a:latin typeface="Book Antiqua" pitchFamily="18" charset="0"/>
            </a:rPr>
            <a:t>Nemzeti Fejlesztési Ügynökség</a:t>
          </a:r>
        </a:p>
        <a:p>
          <a:r>
            <a:rPr lang="hu-HU" sz="1400" b="1" dirty="0" smtClean="0">
              <a:solidFill>
                <a:srgbClr val="A69765"/>
              </a:solidFill>
              <a:latin typeface="Book Antiqua" pitchFamily="18" charset="0"/>
            </a:rPr>
            <a:t>Irányító Hatóságok +Központi Koordinációs Egységek</a:t>
          </a:r>
          <a:endParaRPr lang="hu-HU" sz="1400" b="1" dirty="0">
            <a:solidFill>
              <a:srgbClr val="A69765"/>
            </a:solidFill>
            <a:latin typeface="Book Antiqua" pitchFamily="18" charset="0"/>
          </a:endParaRPr>
        </a:p>
      </dgm:t>
    </dgm:pt>
    <dgm:pt modelId="{68372AB9-42E8-4265-AC0F-3F258F98B102}" type="parTrans" cxnId="{3B9302E9-3CB1-4269-9F7D-F800B2BA184D}">
      <dgm:prSet/>
      <dgm:spPr/>
      <dgm:t>
        <a:bodyPr/>
        <a:lstStyle/>
        <a:p>
          <a:endParaRPr lang="hu-HU"/>
        </a:p>
      </dgm:t>
    </dgm:pt>
    <dgm:pt modelId="{488EC779-DAC6-48F1-B53A-FD6B162831AC}" type="sibTrans" cxnId="{3B9302E9-3CB1-4269-9F7D-F800B2BA184D}">
      <dgm:prSet/>
      <dgm:spPr/>
      <dgm:t>
        <a:bodyPr/>
        <a:lstStyle/>
        <a:p>
          <a:endParaRPr lang="hu-HU"/>
        </a:p>
      </dgm:t>
    </dgm:pt>
    <dgm:pt modelId="{D2CEA59A-3F0E-4D16-9F46-DCA6CA02DAAB}">
      <dgm:prSet phldrT="[Szöveg]" custT="1"/>
      <dgm:spPr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hu-HU" sz="1400" b="1" dirty="0" smtClean="0">
              <a:solidFill>
                <a:srgbClr val="A69765"/>
              </a:solidFill>
              <a:latin typeface="Book Antiqua" pitchFamily="18" charset="0"/>
            </a:rPr>
            <a:t>Közreműködő Szervezetek – Nemzeti Fejlesztési Minisztérium irányítása alatt</a:t>
          </a:r>
          <a:endParaRPr lang="hu-HU" sz="1400" b="1" dirty="0">
            <a:solidFill>
              <a:srgbClr val="A69765"/>
            </a:solidFill>
            <a:latin typeface="Book Antiqua" pitchFamily="18" charset="0"/>
          </a:endParaRPr>
        </a:p>
      </dgm:t>
    </dgm:pt>
    <dgm:pt modelId="{68C5F5F9-8891-4AE3-B385-E9D330D30D60}" type="parTrans" cxnId="{ACBCF085-E988-4F30-8DBD-E4E97032CC43}">
      <dgm:prSet/>
      <dgm:spPr/>
      <dgm:t>
        <a:bodyPr/>
        <a:lstStyle/>
        <a:p>
          <a:endParaRPr lang="hu-HU"/>
        </a:p>
      </dgm:t>
    </dgm:pt>
    <dgm:pt modelId="{0B0C81E5-0454-4F1A-A7F5-C4A9FEE9BFDE}" type="sibTrans" cxnId="{ACBCF085-E988-4F30-8DBD-E4E97032CC43}">
      <dgm:prSet/>
      <dgm:spPr/>
      <dgm:t>
        <a:bodyPr/>
        <a:lstStyle/>
        <a:p>
          <a:endParaRPr lang="hu-HU"/>
        </a:p>
      </dgm:t>
    </dgm:pt>
    <dgm:pt modelId="{6C052379-FA7D-4256-B097-2509B83CB281}">
      <dgm:prSet phldrT="[Szöveg]" custT="1"/>
      <dgm:spPr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hu-HU" sz="1400" b="1" dirty="0" smtClean="0">
              <a:solidFill>
                <a:srgbClr val="A69765"/>
              </a:solidFill>
              <a:latin typeface="Book Antiqua" pitchFamily="18" charset="0"/>
            </a:rPr>
            <a:t>Miniszterelnökség</a:t>
          </a:r>
          <a:endParaRPr lang="hu-HU" sz="1400" b="1" dirty="0">
            <a:solidFill>
              <a:srgbClr val="A69765"/>
            </a:solidFill>
            <a:latin typeface="Book Antiqua" pitchFamily="18" charset="0"/>
          </a:endParaRPr>
        </a:p>
      </dgm:t>
    </dgm:pt>
    <dgm:pt modelId="{9C73B1B2-C8C6-438A-BC65-4AFA5AC193FB}" type="parTrans" cxnId="{086B2A70-0532-45AC-BE57-97B6BBB324C5}">
      <dgm:prSet/>
      <dgm:spPr/>
      <dgm:t>
        <a:bodyPr/>
        <a:lstStyle/>
        <a:p>
          <a:endParaRPr lang="hu-HU"/>
        </a:p>
      </dgm:t>
    </dgm:pt>
    <dgm:pt modelId="{2835C2FC-B5BB-4B09-8B9B-BAF22E41CEF3}" type="sibTrans" cxnId="{086B2A70-0532-45AC-BE57-97B6BBB324C5}">
      <dgm:prSet/>
      <dgm:spPr/>
      <dgm:t>
        <a:bodyPr/>
        <a:lstStyle/>
        <a:p>
          <a:endParaRPr lang="hu-HU"/>
        </a:p>
      </dgm:t>
    </dgm:pt>
    <dgm:pt modelId="{1F6D1F14-B381-45A6-99CA-D0F525EBFDD9}">
      <dgm:prSet phldrT="[Szöveg]" custT="1"/>
      <dgm:spPr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hu-HU" sz="1400" b="1" dirty="0" smtClean="0">
              <a:solidFill>
                <a:srgbClr val="A69765"/>
              </a:solidFill>
              <a:latin typeface="Book Antiqua" pitchFamily="18" charset="0"/>
            </a:rPr>
            <a:t>Szaktárcák</a:t>
          </a:r>
          <a:endParaRPr lang="hu-HU" sz="1400" b="1" dirty="0">
            <a:solidFill>
              <a:srgbClr val="A69765"/>
            </a:solidFill>
            <a:latin typeface="Book Antiqua" pitchFamily="18" charset="0"/>
          </a:endParaRPr>
        </a:p>
      </dgm:t>
    </dgm:pt>
    <dgm:pt modelId="{B348870A-BA18-474D-8F65-62DC153EFFD6}" type="parTrans" cxnId="{BF50CD0E-7A46-45FA-853F-07E1A636C1BF}">
      <dgm:prSet/>
      <dgm:spPr/>
      <dgm:t>
        <a:bodyPr/>
        <a:lstStyle/>
        <a:p>
          <a:endParaRPr lang="hu-HU"/>
        </a:p>
      </dgm:t>
    </dgm:pt>
    <dgm:pt modelId="{BD0AF807-4795-4503-B21E-602795D642A2}" type="sibTrans" cxnId="{BF50CD0E-7A46-45FA-853F-07E1A636C1BF}">
      <dgm:prSet/>
      <dgm:spPr/>
      <dgm:t>
        <a:bodyPr/>
        <a:lstStyle/>
        <a:p>
          <a:endParaRPr lang="hu-HU"/>
        </a:p>
      </dgm:t>
    </dgm:pt>
    <dgm:pt modelId="{E3811071-05B6-4D78-A80C-492B9D6F55F4}" type="pres">
      <dgm:prSet presAssocID="{3E35F792-4E14-47E7-B351-E2EE9D08F862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hu-HU"/>
        </a:p>
      </dgm:t>
    </dgm:pt>
    <dgm:pt modelId="{5073C03F-F90E-4AF6-B245-A0477AE97765}" type="pres">
      <dgm:prSet presAssocID="{3E35F792-4E14-47E7-B351-E2EE9D08F862}" presName="pyramid" presStyleLbl="node1" presStyleIdx="0" presStyleCnt="1" custScaleY="93169"/>
      <dgm:spPr>
        <a:solidFill>
          <a:srgbClr val="A69765"/>
        </a:solidFill>
      </dgm:spPr>
    </dgm:pt>
    <dgm:pt modelId="{E3B8F4E5-0429-450E-BA5C-46C5E2FDE27D}" type="pres">
      <dgm:prSet presAssocID="{3E35F792-4E14-47E7-B351-E2EE9D08F862}" presName="theList" presStyleCnt="0"/>
      <dgm:spPr/>
    </dgm:pt>
    <dgm:pt modelId="{E4DB6783-8F64-4361-BA65-CD003747F07B}" type="pres">
      <dgm:prSet presAssocID="{50AFC118-2A71-48CD-90C8-97C6EDE0A32C}" presName="aNode" presStyleLbl="fgAcc1" presStyleIdx="0" presStyleCnt="5" custScaleX="77846" custScaleY="109946" custLinFactNeighborX="-51429" custLinFactNeighborY="-3392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388D776-B319-4E5A-A7DD-10183573C9A3}" type="pres">
      <dgm:prSet presAssocID="{50AFC118-2A71-48CD-90C8-97C6EDE0A32C}" presName="aSpace" presStyleCnt="0"/>
      <dgm:spPr/>
    </dgm:pt>
    <dgm:pt modelId="{A44EE56A-3BB7-4209-BE63-CE9DED8A8841}" type="pres">
      <dgm:prSet presAssocID="{7472993E-1494-45D7-BCEC-9161062BD3B7}" presName="aNode" presStyleLbl="fgAcc1" presStyleIdx="1" presStyleCnt="5" custScaleX="127074" custScaleY="123686" custLinFactY="168037" custLinFactNeighborX="-50508" custLinFactNeighborY="20000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59B3918-10C7-4826-B407-702A33265A44}" type="pres">
      <dgm:prSet presAssocID="{7472993E-1494-45D7-BCEC-9161062BD3B7}" presName="aSpace" presStyleCnt="0"/>
      <dgm:spPr/>
    </dgm:pt>
    <dgm:pt modelId="{F0061EED-898E-44C0-80DF-7EF137A7380B}" type="pres">
      <dgm:prSet presAssocID="{D2CEA59A-3F0E-4D16-9F46-DCA6CA02DAAB}" presName="aNode" presStyleLbl="fgAcc1" presStyleIdx="2" presStyleCnt="5" custScaleX="99382" custLinFactY="210816" custLinFactNeighborX="-53277" custLinFactNeighborY="30000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A158B64-D125-4B33-A771-78D8A26C786F}" type="pres">
      <dgm:prSet presAssocID="{D2CEA59A-3F0E-4D16-9F46-DCA6CA02DAAB}" presName="aSpace" presStyleCnt="0"/>
      <dgm:spPr/>
    </dgm:pt>
    <dgm:pt modelId="{C55BE3A4-7872-457A-9933-2EDCC7F6002F}" type="pres">
      <dgm:prSet presAssocID="{6C052379-FA7D-4256-B097-2509B83CB281}" presName="aNode" presStyleLbl="fgAcc1" presStyleIdx="3" presStyleCnt="5" custScaleX="77846" custScaleY="93696" custLinFactY="-183821" custLinFactNeighborX="-50199" custLinFactNeighborY="-20000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340898B-FCC3-4E82-819E-843008E58B3D}" type="pres">
      <dgm:prSet presAssocID="{6C052379-FA7D-4256-B097-2509B83CB281}" presName="aSpace" presStyleCnt="0"/>
      <dgm:spPr/>
    </dgm:pt>
    <dgm:pt modelId="{10AD6105-88C4-45C0-A1DD-4BAD093CE4D5}" type="pres">
      <dgm:prSet presAssocID="{1F6D1F14-B381-45A6-99CA-D0F525EBFDD9}" presName="aNode" presStyleLbl="fgAcc1" presStyleIdx="4" presStyleCnt="5" custScaleX="77846" custScaleY="93696" custLinFactY="-239224" custLinFactNeighborX="43954" custLinFactNeighborY="-30000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006F321-BF28-4954-AFF8-34714C293245}" type="pres">
      <dgm:prSet presAssocID="{1F6D1F14-B381-45A6-99CA-D0F525EBFDD9}" presName="aSpace" presStyleCnt="0"/>
      <dgm:spPr/>
    </dgm:pt>
  </dgm:ptLst>
  <dgm:cxnLst>
    <dgm:cxn modelId="{3B9302E9-3CB1-4269-9F7D-F800B2BA184D}" srcId="{3E35F792-4E14-47E7-B351-E2EE9D08F862}" destId="{7472993E-1494-45D7-BCEC-9161062BD3B7}" srcOrd="1" destOrd="0" parTransId="{68372AB9-42E8-4265-AC0F-3F258F98B102}" sibTransId="{488EC779-DAC6-48F1-B53A-FD6B162831AC}"/>
    <dgm:cxn modelId="{8E853314-CC73-4CD2-BFB9-6451691ADF39}" type="presOf" srcId="{7472993E-1494-45D7-BCEC-9161062BD3B7}" destId="{A44EE56A-3BB7-4209-BE63-CE9DED8A8841}" srcOrd="0" destOrd="0" presId="urn:microsoft.com/office/officeart/2005/8/layout/pyramid2"/>
    <dgm:cxn modelId="{BD270B13-7BCA-4513-8866-7D9D057840AD}" type="presOf" srcId="{1F6D1F14-B381-45A6-99CA-D0F525EBFDD9}" destId="{10AD6105-88C4-45C0-A1DD-4BAD093CE4D5}" srcOrd="0" destOrd="0" presId="urn:microsoft.com/office/officeart/2005/8/layout/pyramid2"/>
    <dgm:cxn modelId="{0941298B-1F09-4276-A399-E1F44E2224DD}" type="presOf" srcId="{6C052379-FA7D-4256-B097-2509B83CB281}" destId="{C55BE3A4-7872-457A-9933-2EDCC7F6002F}" srcOrd="0" destOrd="0" presId="urn:microsoft.com/office/officeart/2005/8/layout/pyramid2"/>
    <dgm:cxn modelId="{E3655FB9-974C-4200-A4C6-B2F214E2FF10}" type="presOf" srcId="{50AFC118-2A71-48CD-90C8-97C6EDE0A32C}" destId="{E4DB6783-8F64-4361-BA65-CD003747F07B}" srcOrd="0" destOrd="0" presId="urn:microsoft.com/office/officeart/2005/8/layout/pyramid2"/>
    <dgm:cxn modelId="{ACBCF085-E988-4F30-8DBD-E4E97032CC43}" srcId="{3E35F792-4E14-47E7-B351-E2EE9D08F862}" destId="{D2CEA59A-3F0E-4D16-9F46-DCA6CA02DAAB}" srcOrd="2" destOrd="0" parTransId="{68C5F5F9-8891-4AE3-B385-E9D330D30D60}" sibTransId="{0B0C81E5-0454-4F1A-A7F5-C4A9FEE9BFDE}"/>
    <dgm:cxn modelId="{086B2A70-0532-45AC-BE57-97B6BBB324C5}" srcId="{3E35F792-4E14-47E7-B351-E2EE9D08F862}" destId="{6C052379-FA7D-4256-B097-2509B83CB281}" srcOrd="3" destOrd="0" parTransId="{9C73B1B2-C8C6-438A-BC65-4AFA5AC193FB}" sibTransId="{2835C2FC-B5BB-4B09-8B9B-BAF22E41CEF3}"/>
    <dgm:cxn modelId="{600C81F1-DABF-491F-867E-83C1A0C4D4D0}" srcId="{3E35F792-4E14-47E7-B351-E2EE9D08F862}" destId="{50AFC118-2A71-48CD-90C8-97C6EDE0A32C}" srcOrd="0" destOrd="0" parTransId="{14240D93-73D7-4705-BD4D-A61A0AD171EC}" sibTransId="{3B167EA3-542E-43C1-A126-461F12E94565}"/>
    <dgm:cxn modelId="{F3A7A639-FBE9-4E57-8E5A-0A66280EEBA6}" type="presOf" srcId="{3E35F792-4E14-47E7-B351-E2EE9D08F862}" destId="{E3811071-05B6-4D78-A80C-492B9D6F55F4}" srcOrd="0" destOrd="0" presId="urn:microsoft.com/office/officeart/2005/8/layout/pyramid2"/>
    <dgm:cxn modelId="{F7961D4E-31B1-481F-95B6-F13BC372B792}" type="presOf" srcId="{D2CEA59A-3F0E-4D16-9F46-DCA6CA02DAAB}" destId="{F0061EED-898E-44C0-80DF-7EF137A7380B}" srcOrd="0" destOrd="0" presId="urn:microsoft.com/office/officeart/2005/8/layout/pyramid2"/>
    <dgm:cxn modelId="{BF50CD0E-7A46-45FA-853F-07E1A636C1BF}" srcId="{3E35F792-4E14-47E7-B351-E2EE9D08F862}" destId="{1F6D1F14-B381-45A6-99CA-D0F525EBFDD9}" srcOrd="4" destOrd="0" parTransId="{B348870A-BA18-474D-8F65-62DC153EFFD6}" sibTransId="{BD0AF807-4795-4503-B21E-602795D642A2}"/>
    <dgm:cxn modelId="{2AC47C13-A6D1-421D-9351-414A7A4AF245}" type="presParOf" srcId="{E3811071-05B6-4D78-A80C-492B9D6F55F4}" destId="{5073C03F-F90E-4AF6-B245-A0477AE97765}" srcOrd="0" destOrd="0" presId="urn:microsoft.com/office/officeart/2005/8/layout/pyramid2"/>
    <dgm:cxn modelId="{66091AD7-FF30-40EE-AA8D-C8F047988928}" type="presParOf" srcId="{E3811071-05B6-4D78-A80C-492B9D6F55F4}" destId="{E3B8F4E5-0429-450E-BA5C-46C5E2FDE27D}" srcOrd="1" destOrd="0" presId="urn:microsoft.com/office/officeart/2005/8/layout/pyramid2"/>
    <dgm:cxn modelId="{17D23A85-F2B9-48F6-ADE8-5275BC85AF01}" type="presParOf" srcId="{E3B8F4E5-0429-450E-BA5C-46C5E2FDE27D}" destId="{E4DB6783-8F64-4361-BA65-CD003747F07B}" srcOrd="0" destOrd="0" presId="urn:microsoft.com/office/officeart/2005/8/layout/pyramid2"/>
    <dgm:cxn modelId="{A2234044-D01C-40FE-8526-8D8FAC8EBBC7}" type="presParOf" srcId="{E3B8F4E5-0429-450E-BA5C-46C5E2FDE27D}" destId="{C388D776-B319-4E5A-A7DD-10183573C9A3}" srcOrd="1" destOrd="0" presId="urn:microsoft.com/office/officeart/2005/8/layout/pyramid2"/>
    <dgm:cxn modelId="{87E8075F-835F-4A0E-96A0-CFBBDBA327DB}" type="presParOf" srcId="{E3B8F4E5-0429-450E-BA5C-46C5E2FDE27D}" destId="{A44EE56A-3BB7-4209-BE63-CE9DED8A8841}" srcOrd="2" destOrd="0" presId="urn:microsoft.com/office/officeart/2005/8/layout/pyramid2"/>
    <dgm:cxn modelId="{36F0E87C-A677-4073-AA51-23151EEE4879}" type="presParOf" srcId="{E3B8F4E5-0429-450E-BA5C-46C5E2FDE27D}" destId="{859B3918-10C7-4826-B407-702A33265A44}" srcOrd="3" destOrd="0" presId="urn:microsoft.com/office/officeart/2005/8/layout/pyramid2"/>
    <dgm:cxn modelId="{B5A449BA-B1BA-418D-AA92-0176E3BB1487}" type="presParOf" srcId="{E3B8F4E5-0429-450E-BA5C-46C5E2FDE27D}" destId="{F0061EED-898E-44C0-80DF-7EF137A7380B}" srcOrd="4" destOrd="0" presId="urn:microsoft.com/office/officeart/2005/8/layout/pyramid2"/>
    <dgm:cxn modelId="{17710465-76C3-4FA5-ABD4-1D54A4174295}" type="presParOf" srcId="{E3B8F4E5-0429-450E-BA5C-46C5E2FDE27D}" destId="{EA158B64-D125-4B33-A771-78D8A26C786F}" srcOrd="5" destOrd="0" presId="urn:microsoft.com/office/officeart/2005/8/layout/pyramid2"/>
    <dgm:cxn modelId="{E8F5B3FF-E793-4482-B35D-25A39E4B59AD}" type="presParOf" srcId="{E3B8F4E5-0429-450E-BA5C-46C5E2FDE27D}" destId="{C55BE3A4-7872-457A-9933-2EDCC7F6002F}" srcOrd="6" destOrd="0" presId="urn:microsoft.com/office/officeart/2005/8/layout/pyramid2"/>
    <dgm:cxn modelId="{8E1BFC78-F9C5-4B5A-9654-8D6AB103AE47}" type="presParOf" srcId="{E3B8F4E5-0429-450E-BA5C-46C5E2FDE27D}" destId="{0340898B-FCC3-4E82-819E-843008E58B3D}" srcOrd="7" destOrd="0" presId="urn:microsoft.com/office/officeart/2005/8/layout/pyramid2"/>
    <dgm:cxn modelId="{83D371B2-DD79-49AC-A4EE-F274B6435B9C}" type="presParOf" srcId="{E3B8F4E5-0429-450E-BA5C-46C5E2FDE27D}" destId="{10AD6105-88C4-45C0-A1DD-4BAD093CE4D5}" srcOrd="8" destOrd="0" presId="urn:microsoft.com/office/officeart/2005/8/layout/pyramid2"/>
    <dgm:cxn modelId="{3D873A49-E2E9-4F6E-A28B-5FE644226DAF}" type="presParOf" srcId="{E3B8F4E5-0429-450E-BA5C-46C5E2FDE27D}" destId="{6006F321-BF28-4954-AFF8-34714C293245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43C043D-0ED4-4B7E-ABE6-A35A9685D942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DB628D9C-03A5-48B3-BE0E-EE9B5507D735}">
      <dgm:prSet phldrT="[Szöveg]" custT="1"/>
      <dgm:spPr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hu-HU" sz="1400" b="1" dirty="0" smtClean="0">
              <a:solidFill>
                <a:srgbClr val="A69765"/>
              </a:solidFill>
              <a:latin typeface="Book Antiqua" pitchFamily="18" charset="0"/>
            </a:rPr>
            <a:t>Nemzeti Fejlesztési Kormánybizottság</a:t>
          </a:r>
          <a:endParaRPr lang="hu-HU" sz="1400" b="1" dirty="0">
            <a:solidFill>
              <a:srgbClr val="A69765"/>
            </a:solidFill>
            <a:latin typeface="Book Antiqua" pitchFamily="18" charset="0"/>
          </a:endParaRPr>
        </a:p>
      </dgm:t>
    </dgm:pt>
    <dgm:pt modelId="{8542BA7F-3154-4091-A4FE-DA1FB8F6756A}" type="parTrans" cxnId="{BD663230-36BF-4B43-AFAE-0EDA59A9D470}">
      <dgm:prSet/>
      <dgm:spPr/>
      <dgm:t>
        <a:bodyPr/>
        <a:lstStyle/>
        <a:p>
          <a:endParaRPr lang="hu-HU"/>
        </a:p>
      </dgm:t>
    </dgm:pt>
    <dgm:pt modelId="{CA08D994-34D8-47CD-8FCC-7A03A1DD73AE}" type="sibTrans" cxnId="{BD663230-36BF-4B43-AFAE-0EDA59A9D470}">
      <dgm:prSet/>
      <dgm:spPr/>
      <dgm:t>
        <a:bodyPr/>
        <a:lstStyle/>
        <a:p>
          <a:endParaRPr lang="hu-HU"/>
        </a:p>
      </dgm:t>
    </dgm:pt>
    <dgm:pt modelId="{7C99ED7F-432C-478C-B240-603445913517}">
      <dgm:prSet phldrT="[Szöveg]" custT="1"/>
      <dgm:spPr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hu-HU" sz="1400" b="1" dirty="0" smtClean="0">
              <a:solidFill>
                <a:srgbClr val="A69765"/>
              </a:solidFill>
              <a:latin typeface="Book Antiqua" pitchFamily="18" charset="0"/>
            </a:rPr>
            <a:t>Miniszterelnökség Központi Koordinációs Egységek</a:t>
          </a:r>
          <a:endParaRPr lang="hu-HU" sz="1400" b="1" dirty="0">
            <a:solidFill>
              <a:srgbClr val="A69765"/>
            </a:solidFill>
            <a:latin typeface="Book Antiqua" pitchFamily="18" charset="0"/>
          </a:endParaRPr>
        </a:p>
      </dgm:t>
    </dgm:pt>
    <dgm:pt modelId="{DBC6D3D5-8929-4B0A-9421-073FB7DC6AFF}" type="parTrans" cxnId="{318FA869-0F90-4AE7-9A66-2B4805356AEC}">
      <dgm:prSet/>
      <dgm:spPr/>
      <dgm:t>
        <a:bodyPr/>
        <a:lstStyle/>
        <a:p>
          <a:endParaRPr lang="hu-HU"/>
        </a:p>
      </dgm:t>
    </dgm:pt>
    <dgm:pt modelId="{96FB9A46-8214-490E-8252-4F7764DA1C72}" type="sibTrans" cxnId="{318FA869-0F90-4AE7-9A66-2B4805356AEC}">
      <dgm:prSet/>
      <dgm:spPr/>
      <dgm:t>
        <a:bodyPr/>
        <a:lstStyle/>
        <a:p>
          <a:endParaRPr lang="hu-HU"/>
        </a:p>
      </dgm:t>
    </dgm:pt>
    <dgm:pt modelId="{24224A6D-433B-4196-BB7D-2D9B6A83D07F}">
      <dgm:prSet phldrT="[Szöveg]" custT="1"/>
      <dgm:spPr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hu-HU" sz="1400" b="1" dirty="0" smtClean="0">
              <a:solidFill>
                <a:srgbClr val="A69765"/>
              </a:solidFill>
              <a:latin typeface="Book Antiqua" pitchFamily="18" charset="0"/>
            </a:rPr>
            <a:t>Szakminisztériumok </a:t>
          </a:r>
        </a:p>
        <a:p>
          <a:r>
            <a:rPr lang="hu-HU" sz="1400" b="1" dirty="0" smtClean="0">
              <a:solidFill>
                <a:srgbClr val="A69765"/>
              </a:solidFill>
              <a:latin typeface="Book Antiqua" pitchFamily="18" charset="0"/>
            </a:rPr>
            <a:t> Irányító Hatóságok + Közreműködő Szervezetek</a:t>
          </a:r>
          <a:endParaRPr lang="hu-HU" sz="1400" b="1" dirty="0">
            <a:solidFill>
              <a:srgbClr val="A69765"/>
            </a:solidFill>
            <a:latin typeface="Book Antiqua" pitchFamily="18" charset="0"/>
          </a:endParaRPr>
        </a:p>
      </dgm:t>
    </dgm:pt>
    <dgm:pt modelId="{250320E5-668D-49EE-B02A-79BACDACC2FD}" type="parTrans" cxnId="{A7F60237-574E-4C52-B2A2-DD821940A602}">
      <dgm:prSet/>
      <dgm:spPr/>
      <dgm:t>
        <a:bodyPr/>
        <a:lstStyle/>
        <a:p>
          <a:endParaRPr lang="hu-HU"/>
        </a:p>
      </dgm:t>
    </dgm:pt>
    <dgm:pt modelId="{93B8AB65-06B1-4A58-A457-5D1132D86744}" type="sibTrans" cxnId="{A7F60237-574E-4C52-B2A2-DD821940A602}">
      <dgm:prSet/>
      <dgm:spPr/>
      <dgm:t>
        <a:bodyPr/>
        <a:lstStyle/>
        <a:p>
          <a:endParaRPr lang="hu-HU"/>
        </a:p>
      </dgm:t>
    </dgm:pt>
    <dgm:pt modelId="{B32C04F1-147E-40E2-8B15-E6173024A4F7}" type="pres">
      <dgm:prSet presAssocID="{243C043D-0ED4-4B7E-ABE6-A35A9685D942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hu-HU"/>
        </a:p>
      </dgm:t>
    </dgm:pt>
    <dgm:pt modelId="{C63A93CC-7C2B-4B65-BDBC-B0DB7453C064}" type="pres">
      <dgm:prSet presAssocID="{243C043D-0ED4-4B7E-ABE6-A35A9685D942}" presName="pyramid" presStyleLbl="node1" presStyleIdx="0" presStyleCnt="1" custLinFactNeighborX="55" custLinFactNeighborY="-652"/>
      <dgm:spPr>
        <a:solidFill>
          <a:srgbClr val="A29061"/>
        </a:solidFill>
        <a:ln>
          <a:solidFill>
            <a:srgbClr val="A29061"/>
          </a:solidFill>
        </a:ln>
      </dgm:spPr>
    </dgm:pt>
    <dgm:pt modelId="{9F6DDFF7-14CA-40E4-80CA-D40A22F29742}" type="pres">
      <dgm:prSet presAssocID="{243C043D-0ED4-4B7E-ABE6-A35A9685D942}" presName="theList" presStyleCnt="0"/>
      <dgm:spPr/>
    </dgm:pt>
    <dgm:pt modelId="{C797C488-92F7-4CFB-A711-04146A7AF5C0}" type="pres">
      <dgm:prSet presAssocID="{DB628D9C-03A5-48B3-BE0E-EE9B5507D735}" presName="aNode" presStyleLbl="fgAcc1" presStyleIdx="0" presStyleCnt="3" custScaleY="137357" custLinFactY="-9257" custLinFactNeighborX="-50327" custLinFactNeighborY="-10000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4D35C3C-9BB1-4D36-BE0E-F9749576F7A7}" type="pres">
      <dgm:prSet presAssocID="{DB628D9C-03A5-48B3-BE0E-EE9B5507D735}" presName="aSpace" presStyleCnt="0"/>
      <dgm:spPr/>
    </dgm:pt>
    <dgm:pt modelId="{E13579E3-24E1-4ED9-A98F-52EB34C13E24}" type="pres">
      <dgm:prSet presAssocID="{7C99ED7F-432C-478C-B240-603445913517}" presName="aNode" presStyleLbl="fgAcc1" presStyleIdx="1" presStyleCnt="3" custScaleX="102375" custScaleY="151269" custLinFactX="-24303" custLinFactNeighborX="-100000" custLinFactNeighborY="-4343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3A49F3F-6C82-4BE9-B223-846E7F2C6BAC}" type="pres">
      <dgm:prSet presAssocID="{7C99ED7F-432C-478C-B240-603445913517}" presName="aSpace" presStyleCnt="0"/>
      <dgm:spPr/>
    </dgm:pt>
    <dgm:pt modelId="{60AC9543-2EB6-47C1-B392-B9FAC84E9DA2}" type="pres">
      <dgm:prSet presAssocID="{24224A6D-433B-4196-BB7D-2D9B6A83D07F}" presName="aNode" presStyleLbl="fgAcc1" presStyleIdx="2" presStyleCnt="3" custScaleX="120179" custScaleY="167589" custLinFactY="-44076" custLinFactNeighborX="-6496" custLinFactNeighborY="-10000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7C156BE-8A1D-4DE8-898C-79BBE6B4DC70}" type="pres">
      <dgm:prSet presAssocID="{24224A6D-433B-4196-BB7D-2D9B6A83D07F}" presName="aSpace" presStyleCnt="0"/>
      <dgm:spPr/>
    </dgm:pt>
  </dgm:ptLst>
  <dgm:cxnLst>
    <dgm:cxn modelId="{2EC233C8-0592-496A-AEC3-6329891EFCF0}" type="presOf" srcId="{DB628D9C-03A5-48B3-BE0E-EE9B5507D735}" destId="{C797C488-92F7-4CFB-A711-04146A7AF5C0}" srcOrd="0" destOrd="0" presId="urn:microsoft.com/office/officeart/2005/8/layout/pyramid2"/>
    <dgm:cxn modelId="{BD663230-36BF-4B43-AFAE-0EDA59A9D470}" srcId="{243C043D-0ED4-4B7E-ABE6-A35A9685D942}" destId="{DB628D9C-03A5-48B3-BE0E-EE9B5507D735}" srcOrd="0" destOrd="0" parTransId="{8542BA7F-3154-4091-A4FE-DA1FB8F6756A}" sibTransId="{CA08D994-34D8-47CD-8FCC-7A03A1DD73AE}"/>
    <dgm:cxn modelId="{E9E53959-189A-466F-9B8E-23C757F2CB19}" type="presOf" srcId="{24224A6D-433B-4196-BB7D-2D9B6A83D07F}" destId="{60AC9543-2EB6-47C1-B392-B9FAC84E9DA2}" srcOrd="0" destOrd="0" presId="urn:microsoft.com/office/officeart/2005/8/layout/pyramid2"/>
    <dgm:cxn modelId="{E0A5AACF-41C0-4401-81CD-471E91640CB2}" type="presOf" srcId="{243C043D-0ED4-4B7E-ABE6-A35A9685D942}" destId="{B32C04F1-147E-40E2-8B15-E6173024A4F7}" srcOrd="0" destOrd="0" presId="urn:microsoft.com/office/officeart/2005/8/layout/pyramid2"/>
    <dgm:cxn modelId="{277A7EE2-6D9A-41F0-AF99-D9AD83369E95}" type="presOf" srcId="{7C99ED7F-432C-478C-B240-603445913517}" destId="{E13579E3-24E1-4ED9-A98F-52EB34C13E24}" srcOrd="0" destOrd="0" presId="urn:microsoft.com/office/officeart/2005/8/layout/pyramid2"/>
    <dgm:cxn modelId="{A7F60237-574E-4C52-B2A2-DD821940A602}" srcId="{243C043D-0ED4-4B7E-ABE6-A35A9685D942}" destId="{24224A6D-433B-4196-BB7D-2D9B6A83D07F}" srcOrd="2" destOrd="0" parTransId="{250320E5-668D-49EE-B02A-79BACDACC2FD}" sibTransId="{93B8AB65-06B1-4A58-A457-5D1132D86744}"/>
    <dgm:cxn modelId="{318FA869-0F90-4AE7-9A66-2B4805356AEC}" srcId="{243C043D-0ED4-4B7E-ABE6-A35A9685D942}" destId="{7C99ED7F-432C-478C-B240-603445913517}" srcOrd="1" destOrd="0" parTransId="{DBC6D3D5-8929-4B0A-9421-073FB7DC6AFF}" sibTransId="{96FB9A46-8214-490E-8252-4F7764DA1C72}"/>
    <dgm:cxn modelId="{789B4701-B977-4F96-935E-FF8DFD8F2C79}" type="presParOf" srcId="{B32C04F1-147E-40E2-8B15-E6173024A4F7}" destId="{C63A93CC-7C2B-4B65-BDBC-B0DB7453C064}" srcOrd="0" destOrd="0" presId="urn:microsoft.com/office/officeart/2005/8/layout/pyramid2"/>
    <dgm:cxn modelId="{872799EB-9576-4B10-9EDC-8086E6ED1023}" type="presParOf" srcId="{B32C04F1-147E-40E2-8B15-E6173024A4F7}" destId="{9F6DDFF7-14CA-40E4-80CA-D40A22F29742}" srcOrd="1" destOrd="0" presId="urn:microsoft.com/office/officeart/2005/8/layout/pyramid2"/>
    <dgm:cxn modelId="{1DE43FDD-5CE3-4160-B6BD-2BBCE35E9E43}" type="presParOf" srcId="{9F6DDFF7-14CA-40E4-80CA-D40A22F29742}" destId="{C797C488-92F7-4CFB-A711-04146A7AF5C0}" srcOrd="0" destOrd="0" presId="urn:microsoft.com/office/officeart/2005/8/layout/pyramid2"/>
    <dgm:cxn modelId="{F2A64D54-36CD-4FFE-9604-E907F6389343}" type="presParOf" srcId="{9F6DDFF7-14CA-40E4-80CA-D40A22F29742}" destId="{84D35C3C-9BB1-4D36-BE0E-F9749576F7A7}" srcOrd="1" destOrd="0" presId="urn:microsoft.com/office/officeart/2005/8/layout/pyramid2"/>
    <dgm:cxn modelId="{E8F78865-9248-4DCB-ABDE-753207362613}" type="presParOf" srcId="{9F6DDFF7-14CA-40E4-80CA-D40A22F29742}" destId="{E13579E3-24E1-4ED9-A98F-52EB34C13E24}" srcOrd="2" destOrd="0" presId="urn:microsoft.com/office/officeart/2005/8/layout/pyramid2"/>
    <dgm:cxn modelId="{3C615F0E-5AC8-4754-8DA4-38125FBDAB93}" type="presParOf" srcId="{9F6DDFF7-14CA-40E4-80CA-D40A22F29742}" destId="{D3A49F3F-6C82-4BE9-B223-846E7F2C6BAC}" srcOrd="3" destOrd="0" presId="urn:microsoft.com/office/officeart/2005/8/layout/pyramid2"/>
    <dgm:cxn modelId="{83067421-9B3C-4F57-9E37-1BF2DE584B79}" type="presParOf" srcId="{9F6DDFF7-14CA-40E4-80CA-D40A22F29742}" destId="{60AC9543-2EB6-47C1-B392-B9FAC84E9DA2}" srcOrd="4" destOrd="0" presId="urn:microsoft.com/office/officeart/2005/8/layout/pyramid2"/>
    <dgm:cxn modelId="{9680B5E4-F039-4BD7-BAF8-BDFA55983FE0}" type="presParOf" srcId="{9F6DDFF7-14CA-40E4-80CA-D40A22F29742}" destId="{97C156BE-8A1D-4DE8-898C-79BBE6B4DC70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73C03F-F90E-4AF6-B245-A0477AE97765}">
      <dsp:nvSpPr>
        <dsp:cNvPr id="0" name=""/>
        <dsp:cNvSpPr/>
      </dsp:nvSpPr>
      <dsp:spPr>
        <a:xfrm>
          <a:off x="467509" y="0"/>
          <a:ext cx="4216524" cy="4216524"/>
        </a:xfrm>
        <a:prstGeom prst="triangle">
          <a:avLst/>
        </a:prstGeom>
        <a:solidFill>
          <a:srgbClr val="A6976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DB6783-8F64-4361-BA65-CD003747F07B}">
      <dsp:nvSpPr>
        <dsp:cNvPr id="0" name=""/>
        <dsp:cNvSpPr/>
      </dsp:nvSpPr>
      <dsp:spPr>
        <a:xfrm>
          <a:off x="1469827" y="399940"/>
          <a:ext cx="2133556" cy="75280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2">
              <a:lumMod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b="1" kern="1200" dirty="0" smtClean="0">
              <a:solidFill>
                <a:srgbClr val="A69765"/>
              </a:solidFill>
              <a:latin typeface="Book Antiqua" pitchFamily="18" charset="0"/>
            </a:rPr>
            <a:t>Nemzeti Fejlesztési Kormánybizottság (2012. július 2-tól)</a:t>
          </a:r>
          <a:endParaRPr lang="hu-HU" sz="1400" b="1" kern="1200" dirty="0">
            <a:solidFill>
              <a:srgbClr val="A69765"/>
            </a:solidFill>
            <a:latin typeface="Book Antiqua" pitchFamily="18" charset="0"/>
          </a:endParaRPr>
        </a:p>
      </dsp:txBody>
      <dsp:txXfrm>
        <a:off x="1506576" y="436689"/>
        <a:ext cx="2060058" cy="679308"/>
      </dsp:txXfrm>
    </dsp:sp>
    <dsp:sp modelId="{A44EE56A-3BB7-4209-BE63-CE9DED8A8841}">
      <dsp:nvSpPr>
        <dsp:cNvPr id="0" name=""/>
        <dsp:cNvSpPr/>
      </dsp:nvSpPr>
      <dsp:spPr>
        <a:xfrm>
          <a:off x="820463" y="2311967"/>
          <a:ext cx="3482768" cy="68348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2">
              <a:lumMod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b="1" kern="1200" dirty="0" smtClean="0">
              <a:solidFill>
                <a:srgbClr val="A69765"/>
              </a:solidFill>
              <a:latin typeface="Book Antiqua" pitchFamily="18" charset="0"/>
            </a:rPr>
            <a:t>Nemzeti Fejlesztési Ügynökség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b="1" kern="1200" dirty="0" smtClean="0">
              <a:solidFill>
                <a:srgbClr val="A69765"/>
              </a:solidFill>
              <a:latin typeface="Book Antiqua" pitchFamily="18" charset="0"/>
            </a:rPr>
            <a:t>Irányító Hatóságok +Központi Koordinációs Egységek</a:t>
          </a:r>
          <a:endParaRPr lang="hu-HU" sz="1400" b="1" kern="1200" dirty="0">
            <a:solidFill>
              <a:srgbClr val="A69765"/>
            </a:solidFill>
            <a:latin typeface="Book Antiqua" pitchFamily="18" charset="0"/>
          </a:endParaRPr>
        </a:p>
      </dsp:txBody>
      <dsp:txXfrm>
        <a:off x="853828" y="2345332"/>
        <a:ext cx="3416038" cy="616752"/>
      </dsp:txXfrm>
    </dsp:sp>
    <dsp:sp modelId="{F0061EED-898E-44C0-80DF-7EF137A7380B}">
      <dsp:nvSpPr>
        <dsp:cNvPr id="0" name=""/>
        <dsp:cNvSpPr/>
      </dsp:nvSpPr>
      <dsp:spPr>
        <a:xfrm>
          <a:off x="1124055" y="3369994"/>
          <a:ext cx="2723802" cy="55259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2">
              <a:lumMod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b="1" kern="1200" dirty="0" smtClean="0">
              <a:solidFill>
                <a:srgbClr val="A69765"/>
              </a:solidFill>
              <a:latin typeface="Book Antiqua" pitchFamily="18" charset="0"/>
            </a:rPr>
            <a:t>Közreműködő Szervezetek – Nemzeti Fejlesztési Minisztérium irányítása alatt</a:t>
          </a:r>
          <a:endParaRPr lang="hu-HU" sz="1400" b="1" kern="1200" dirty="0">
            <a:solidFill>
              <a:srgbClr val="A69765"/>
            </a:solidFill>
            <a:latin typeface="Book Antiqua" pitchFamily="18" charset="0"/>
          </a:endParaRPr>
        </a:p>
      </dsp:txBody>
      <dsp:txXfrm>
        <a:off x="1151030" y="3396969"/>
        <a:ext cx="2669852" cy="498645"/>
      </dsp:txXfrm>
    </dsp:sp>
    <dsp:sp modelId="{C55BE3A4-7872-457A-9933-2EDCC7F6002F}">
      <dsp:nvSpPr>
        <dsp:cNvPr id="0" name=""/>
        <dsp:cNvSpPr/>
      </dsp:nvSpPr>
      <dsp:spPr>
        <a:xfrm>
          <a:off x="1503538" y="1465546"/>
          <a:ext cx="2133556" cy="51775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2">
              <a:lumMod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b="1" kern="1200" dirty="0" smtClean="0">
              <a:solidFill>
                <a:srgbClr val="A69765"/>
              </a:solidFill>
              <a:latin typeface="Book Antiqua" pitchFamily="18" charset="0"/>
            </a:rPr>
            <a:t>Nemzeti Fejlesztési Minisztérium</a:t>
          </a:r>
          <a:endParaRPr lang="hu-HU" sz="1400" b="1" kern="1200" dirty="0">
            <a:solidFill>
              <a:srgbClr val="A69765"/>
            </a:solidFill>
            <a:latin typeface="Book Antiqua" pitchFamily="18" charset="0"/>
          </a:endParaRPr>
        </a:p>
      </dsp:txBody>
      <dsp:txXfrm>
        <a:off x="1528813" y="1490821"/>
        <a:ext cx="2083006" cy="467209"/>
      </dsp:txXfrm>
    </dsp:sp>
    <dsp:sp modelId="{10AD6105-88C4-45C0-A1DD-4BAD093CE4D5}">
      <dsp:nvSpPr>
        <dsp:cNvPr id="0" name=""/>
        <dsp:cNvSpPr/>
      </dsp:nvSpPr>
      <dsp:spPr>
        <a:xfrm>
          <a:off x="4021478" y="1677152"/>
          <a:ext cx="2133556" cy="51775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2">
              <a:lumMod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b="1" kern="1200" dirty="0" smtClean="0">
              <a:solidFill>
                <a:srgbClr val="A69765"/>
              </a:solidFill>
              <a:latin typeface="Book Antiqua" pitchFamily="18" charset="0"/>
            </a:rPr>
            <a:t>Szaktárcák</a:t>
          </a:r>
          <a:endParaRPr lang="hu-HU" sz="1400" b="1" kern="1200" dirty="0">
            <a:solidFill>
              <a:srgbClr val="A69765"/>
            </a:solidFill>
            <a:latin typeface="Book Antiqua" pitchFamily="18" charset="0"/>
          </a:endParaRPr>
        </a:p>
      </dsp:txBody>
      <dsp:txXfrm>
        <a:off x="4046753" y="1702427"/>
        <a:ext cx="2083006" cy="4672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73C03F-F90E-4AF6-B245-A0477AE97765}">
      <dsp:nvSpPr>
        <dsp:cNvPr id="0" name=""/>
        <dsp:cNvSpPr/>
      </dsp:nvSpPr>
      <dsp:spPr>
        <a:xfrm>
          <a:off x="467509" y="144015"/>
          <a:ext cx="4216524" cy="3928493"/>
        </a:xfrm>
        <a:prstGeom prst="triangle">
          <a:avLst/>
        </a:prstGeom>
        <a:solidFill>
          <a:srgbClr val="A6976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DB6783-8F64-4361-BA65-CD003747F07B}">
      <dsp:nvSpPr>
        <dsp:cNvPr id="0" name=""/>
        <dsp:cNvSpPr/>
      </dsp:nvSpPr>
      <dsp:spPr>
        <a:xfrm>
          <a:off x="1469827" y="399434"/>
          <a:ext cx="2133556" cy="6347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2">
              <a:lumMod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b="1" kern="1200" dirty="0" smtClean="0">
              <a:solidFill>
                <a:srgbClr val="A69765"/>
              </a:solidFill>
              <a:latin typeface="Book Antiqua" pitchFamily="18" charset="0"/>
            </a:rPr>
            <a:t>Nemzeti Fejlesztési Kormánybizottság</a:t>
          </a:r>
          <a:endParaRPr lang="hu-HU" sz="1400" b="1" kern="1200" dirty="0">
            <a:solidFill>
              <a:srgbClr val="A69765"/>
            </a:solidFill>
            <a:latin typeface="Book Antiqua" pitchFamily="18" charset="0"/>
          </a:endParaRPr>
        </a:p>
      </dsp:txBody>
      <dsp:txXfrm>
        <a:off x="1500811" y="430418"/>
        <a:ext cx="2071588" cy="572751"/>
      </dsp:txXfrm>
    </dsp:sp>
    <dsp:sp modelId="{A44EE56A-3BB7-4209-BE63-CE9DED8A8841}">
      <dsp:nvSpPr>
        <dsp:cNvPr id="0" name=""/>
        <dsp:cNvSpPr/>
      </dsp:nvSpPr>
      <dsp:spPr>
        <a:xfrm>
          <a:off x="820463" y="2245203"/>
          <a:ext cx="3482768" cy="71404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2">
              <a:lumMod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b="1" kern="1200" dirty="0" smtClean="0">
              <a:solidFill>
                <a:srgbClr val="A69765"/>
              </a:solidFill>
              <a:latin typeface="Book Antiqua" pitchFamily="18" charset="0"/>
            </a:rPr>
            <a:t>Nemzeti Fejlesztési Ügynökség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b="1" kern="1200" dirty="0" smtClean="0">
              <a:solidFill>
                <a:srgbClr val="A69765"/>
              </a:solidFill>
              <a:latin typeface="Book Antiqua" pitchFamily="18" charset="0"/>
            </a:rPr>
            <a:t>Irányító Hatóságok +Központi Koordinációs Egységek</a:t>
          </a:r>
          <a:endParaRPr lang="hu-HU" sz="1400" b="1" kern="1200" dirty="0">
            <a:solidFill>
              <a:srgbClr val="A69765"/>
            </a:solidFill>
            <a:latin typeface="Book Antiqua" pitchFamily="18" charset="0"/>
          </a:endParaRPr>
        </a:p>
      </dsp:txBody>
      <dsp:txXfrm>
        <a:off x="855320" y="2280060"/>
        <a:ext cx="3413054" cy="644327"/>
      </dsp:txXfrm>
    </dsp:sp>
    <dsp:sp modelId="{F0061EED-898E-44C0-80DF-7EF137A7380B}">
      <dsp:nvSpPr>
        <dsp:cNvPr id="0" name=""/>
        <dsp:cNvSpPr/>
      </dsp:nvSpPr>
      <dsp:spPr>
        <a:xfrm>
          <a:off x="1124055" y="3350533"/>
          <a:ext cx="2723802" cy="57730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2">
              <a:lumMod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b="1" kern="1200" dirty="0" smtClean="0">
              <a:solidFill>
                <a:srgbClr val="A69765"/>
              </a:solidFill>
              <a:latin typeface="Book Antiqua" pitchFamily="18" charset="0"/>
            </a:rPr>
            <a:t>Közreműködő Szervezetek – Nemzeti Fejlesztési Minisztérium irányítása alatt</a:t>
          </a:r>
          <a:endParaRPr lang="hu-HU" sz="1400" b="1" kern="1200" dirty="0">
            <a:solidFill>
              <a:srgbClr val="A69765"/>
            </a:solidFill>
            <a:latin typeface="Book Antiqua" pitchFamily="18" charset="0"/>
          </a:endParaRPr>
        </a:p>
      </dsp:txBody>
      <dsp:txXfrm>
        <a:off x="1152237" y="3378715"/>
        <a:ext cx="2667438" cy="520937"/>
      </dsp:txXfrm>
    </dsp:sp>
    <dsp:sp modelId="{C55BE3A4-7872-457A-9933-2EDCC7F6002F}">
      <dsp:nvSpPr>
        <dsp:cNvPr id="0" name=""/>
        <dsp:cNvSpPr/>
      </dsp:nvSpPr>
      <dsp:spPr>
        <a:xfrm>
          <a:off x="1503538" y="1360939"/>
          <a:ext cx="2133556" cy="54090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2">
              <a:lumMod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b="1" kern="1200" dirty="0" smtClean="0">
              <a:solidFill>
                <a:srgbClr val="A69765"/>
              </a:solidFill>
              <a:latin typeface="Book Antiqua" pitchFamily="18" charset="0"/>
            </a:rPr>
            <a:t>Miniszterelnökség</a:t>
          </a:r>
          <a:endParaRPr lang="hu-HU" sz="1400" b="1" kern="1200" dirty="0">
            <a:solidFill>
              <a:srgbClr val="A69765"/>
            </a:solidFill>
            <a:latin typeface="Book Antiqua" pitchFamily="18" charset="0"/>
          </a:endParaRPr>
        </a:p>
      </dsp:txBody>
      <dsp:txXfrm>
        <a:off x="1529943" y="1387344"/>
        <a:ext cx="2080746" cy="488098"/>
      </dsp:txXfrm>
    </dsp:sp>
    <dsp:sp modelId="{10AD6105-88C4-45C0-A1DD-4BAD093CE4D5}">
      <dsp:nvSpPr>
        <dsp:cNvPr id="0" name=""/>
        <dsp:cNvSpPr/>
      </dsp:nvSpPr>
      <dsp:spPr>
        <a:xfrm>
          <a:off x="4021478" y="1582005"/>
          <a:ext cx="2133556" cy="54090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2">
              <a:lumMod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b="1" kern="1200" dirty="0" smtClean="0">
              <a:solidFill>
                <a:srgbClr val="A69765"/>
              </a:solidFill>
              <a:latin typeface="Book Antiqua" pitchFamily="18" charset="0"/>
            </a:rPr>
            <a:t>Szaktárcák</a:t>
          </a:r>
          <a:endParaRPr lang="hu-HU" sz="1400" b="1" kern="1200" dirty="0">
            <a:solidFill>
              <a:srgbClr val="A69765"/>
            </a:solidFill>
            <a:latin typeface="Book Antiqua" pitchFamily="18" charset="0"/>
          </a:endParaRPr>
        </a:p>
      </dsp:txBody>
      <dsp:txXfrm>
        <a:off x="4047883" y="1608410"/>
        <a:ext cx="2080746" cy="4880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3A93CC-7C2B-4B65-BDBC-B0DB7453C064}">
      <dsp:nvSpPr>
        <dsp:cNvPr id="0" name=""/>
        <dsp:cNvSpPr/>
      </dsp:nvSpPr>
      <dsp:spPr>
        <a:xfrm>
          <a:off x="1863056" y="0"/>
          <a:ext cx="3505548" cy="3505548"/>
        </a:xfrm>
        <a:prstGeom prst="triangle">
          <a:avLst/>
        </a:prstGeom>
        <a:solidFill>
          <a:srgbClr val="A29061"/>
        </a:solidFill>
        <a:ln w="25400" cap="flat" cmpd="sng" algn="ctr">
          <a:solidFill>
            <a:srgbClr val="A290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97C488-92F7-4CFB-A711-04146A7AF5C0}">
      <dsp:nvSpPr>
        <dsp:cNvPr id="0" name=""/>
        <dsp:cNvSpPr/>
      </dsp:nvSpPr>
      <dsp:spPr>
        <a:xfrm>
          <a:off x="2467148" y="228124"/>
          <a:ext cx="2278606" cy="77963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2">
              <a:lumMod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b="1" kern="1200" dirty="0" smtClean="0">
              <a:solidFill>
                <a:srgbClr val="A69765"/>
              </a:solidFill>
              <a:latin typeface="Book Antiqua" pitchFamily="18" charset="0"/>
            </a:rPr>
            <a:t>Nemzeti Fejlesztési Kormánybizottság</a:t>
          </a:r>
          <a:endParaRPr lang="hu-HU" sz="1400" b="1" kern="1200" dirty="0">
            <a:solidFill>
              <a:srgbClr val="A69765"/>
            </a:solidFill>
            <a:latin typeface="Book Antiqua" pitchFamily="18" charset="0"/>
          </a:endParaRPr>
        </a:p>
      </dsp:txBody>
      <dsp:txXfrm>
        <a:off x="2505207" y="266183"/>
        <a:ext cx="2202488" cy="703516"/>
      </dsp:txXfrm>
    </dsp:sp>
    <dsp:sp modelId="{E13579E3-24E1-4ED9-A98F-52EB34C13E24}">
      <dsp:nvSpPr>
        <dsp:cNvPr id="0" name=""/>
        <dsp:cNvSpPr/>
      </dsp:nvSpPr>
      <dsp:spPr>
        <a:xfrm>
          <a:off x="754468" y="1171386"/>
          <a:ext cx="2332723" cy="85859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2">
              <a:lumMod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b="1" kern="1200" dirty="0" smtClean="0">
              <a:solidFill>
                <a:srgbClr val="A69765"/>
              </a:solidFill>
              <a:latin typeface="Book Antiqua" pitchFamily="18" charset="0"/>
            </a:rPr>
            <a:t>Miniszterelnökség Központi Koordinációs Egységek</a:t>
          </a:r>
          <a:endParaRPr lang="hu-HU" sz="1400" b="1" kern="1200" dirty="0">
            <a:solidFill>
              <a:srgbClr val="A69765"/>
            </a:solidFill>
            <a:latin typeface="Book Antiqua" pitchFamily="18" charset="0"/>
          </a:endParaRPr>
        </a:p>
      </dsp:txBody>
      <dsp:txXfrm>
        <a:off x="796381" y="1213299"/>
        <a:ext cx="2248897" cy="774773"/>
      </dsp:txXfrm>
    </dsp:sp>
    <dsp:sp modelId="{60AC9543-2EB6-47C1-B392-B9FAC84E9DA2}">
      <dsp:nvSpPr>
        <dsp:cNvPr id="0" name=""/>
        <dsp:cNvSpPr/>
      </dsp:nvSpPr>
      <dsp:spPr>
        <a:xfrm>
          <a:off x="3235984" y="1810626"/>
          <a:ext cx="2738406" cy="9512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2">
              <a:lumMod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b="1" kern="1200" dirty="0" smtClean="0">
              <a:solidFill>
                <a:srgbClr val="A69765"/>
              </a:solidFill>
              <a:latin typeface="Book Antiqua" pitchFamily="18" charset="0"/>
            </a:rPr>
            <a:t>Szakminisztériumok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b="1" kern="1200" dirty="0" smtClean="0">
              <a:solidFill>
                <a:srgbClr val="A69765"/>
              </a:solidFill>
              <a:latin typeface="Book Antiqua" pitchFamily="18" charset="0"/>
            </a:rPr>
            <a:t> Irányító Hatóságok + Közreműködő Szervezetek</a:t>
          </a:r>
          <a:endParaRPr lang="hu-HU" sz="1400" b="1" kern="1200" dirty="0">
            <a:solidFill>
              <a:srgbClr val="A69765"/>
            </a:solidFill>
            <a:latin typeface="Book Antiqua" pitchFamily="18" charset="0"/>
          </a:endParaRPr>
        </a:p>
      </dsp:txBody>
      <dsp:txXfrm>
        <a:off x="3282419" y="1857061"/>
        <a:ext cx="2645536" cy="8583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650" cy="492967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14946" y="0"/>
            <a:ext cx="2919734" cy="492967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pPr>
              <a:defRPr/>
            </a:pPr>
            <a:fld id="{4BB22850-0736-4F78-B281-C723AB0D487C}" type="datetimeFigureOut">
              <a:rPr lang="hu-HU"/>
              <a:pPr>
                <a:defRPr/>
              </a:pPr>
              <a:t>2013.11.21.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371020"/>
            <a:ext cx="2918650" cy="492967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14946" y="9371020"/>
            <a:ext cx="2919734" cy="492967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pPr>
              <a:defRPr/>
            </a:pPr>
            <a:fld id="{25E58524-1A43-4539-A3CF-E8B547C1951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95871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650" cy="492967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946" y="0"/>
            <a:ext cx="2919734" cy="492967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DE22B71-C948-41EF-A3BE-921E34E8A2CB}" type="datetimeFigureOut">
              <a:rPr lang="hu-HU"/>
              <a:pPr>
                <a:defRPr/>
              </a:pPr>
              <a:t>2013.11.21.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pPr lvl="0"/>
            <a:endParaRPr lang="hu-H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118" y="4685513"/>
            <a:ext cx="5388610" cy="4441352"/>
          </a:xfrm>
          <a:prstGeom prst="rect">
            <a:avLst/>
          </a:prstGeom>
        </p:spPr>
        <p:txBody>
          <a:bodyPr vert="horz" lIns="91426" tIns="45713" rIns="91426" bIns="4571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u-H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20"/>
            <a:ext cx="2918650" cy="492967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946" y="9371020"/>
            <a:ext cx="2919734" cy="492967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502FD59-7712-40A7-8027-02CE2B38BD0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933579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02FD59-7712-40A7-8027-02CE2B38BD06}" type="slidenum">
              <a:rPr lang="hu-HU" smtClean="0"/>
              <a:pPr>
                <a:defRPr/>
              </a:pPr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988372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l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78759"/>
            <a:ext cx="7772400" cy="1470025"/>
          </a:xfrm>
        </p:spPr>
        <p:txBody>
          <a:bodyPr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86322"/>
            <a:ext cx="6400800" cy="135729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A5A05-E010-4210-B847-4C931829CC9F}" type="datetimeFigureOut">
              <a:rPr lang="hu-HU"/>
              <a:pPr>
                <a:defRPr/>
              </a:pPr>
              <a:t>2013.11.21.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40525" y="6089650"/>
            <a:ext cx="2133600" cy="365125"/>
          </a:xfr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7A3DA8EB-BEB3-41DC-B96F-F14015356BBF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D3F9B-8344-47B6-AE14-E226B4E3E563}" type="datetimeFigureOut">
              <a:rPr lang="hu-HU"/>
              <a:pPr>
                <a:defRPr/>
              </a:pPr>
              <a:t>2013.11.21.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1910" y="1285860"/>
            <a:ext cx="3471858" cy="857256"/>
          </a:xfrm>
        </p:spPr>
        <p:txBody>
          <a:bodyPr anchor="t">
            <a:normAutofit/>
          </a:bodyPr>
          <a:lstStyle>
            <a:lvl1pPr algn="l">
              <a:defRPr sz="1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4"/>
          </p:nvPr>
        </p:nvSpPr>
        <p:spPr bwMode="auto">
          <a:xfrm>
            <a:off x="3663561" y="2214554"/>
            <a:ext cx="4714908" cy="400052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10" name="Tartalom helye 2"/>
          <p:cNvSpPr>
            <a:spLocks noGrp="1"/>
          </p:cNvSpPr>
          <p:nvPr>
            <p:ph idx="13"/>
          </p:nvPr>
        </p:nvSpPr>
        <p:spPr>
          <a:xfrm>
            <a:off x="908566" y="1376038"/>
            <a:ext cx="2651379" cy="4802819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5ECBF-992C-4B30-A472-F455E64E21CC}" type="datetimeFigureOut">
              <a:rPr lang="hu-HU"/>
              <a:pPr>
                <a:defRPr/>
              </a:pPr>
              <a:t>2013.11.21.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81107"/>
            <a:ext cx="7772400" cy="504819"/>
          </a:xfrm>
        </p:spPr>
        <p:txBody>
          <a:bodyPr anchor="t">
            <a:normAutofit/>
          </a:bodyPr>
          <a:lstStyle>
            <a:lvl1pPr algn="ctr">
              <a:defRPr sz="1800" b="0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4786322"/>
            <a:ext cx="7572428" cy="150019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Tartalom helye 2"/>
          <p:cNvSpPr>
            <a:spLocks noGrp="1"/>
          </p:cNvSpPr>
          <p:nvPr>
            <p:ph idx="14"/>
          </p:nvPr>
        </p:nvSpPr>
        <p:spPr>
          <a:xfrm>
            <a:off x="908566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12" name="Tartalom helye 2"/>
          <p:cNvSpPr>
            <a:spLocks noGrp="1"/>
          </p:cNvSpPr>
          <p:nvPr>
            <p:ph idx="15"/>
          </p:nvPr>
        </p:nvSpPr>
        <p:spPr>
          <a:xfrm>
            <a:off x="4643438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2263B-369D-4557-A0B5-77EC8794BAF5}" type="datetimeFigureOut">
              <a:rPr lang="hu-HU"/>
              <a:pPr>
                <a:defRPr/>
              </a:pPr>
              <a:t>2013.11.21.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bg_1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8" y="14288"/>
            <a:ext cx="9140825" cy="682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u-HU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65DE91-7A4A-45CA-8651-53C13A078FFB}" type="datetimeFigureOut">
              <a:rPr lang="hu-HU"/>
              <a:pPr>
                <a:defRPr/>
              </a:pPr>
              <a:t>2013.11.21.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24650" y="61436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BFB7C3-BF1A-4A0B-A576-D7C5A1013B9A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bg_2_beloldal.jpg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88" y="14288"/>
            <a:ext cx="9140825" cy="682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u-HU" smtClean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CFC13AA-F98E-4905-8EA3-436705519431}" type="datetimeFigureOut">
              <a:rPr lang="hu-HU"/>
              <a:pPr>
                <a:defRPr/>
              </a:pPr>
              <a:t>2013.11.21.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740525" y="642143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C9FB193-1B83-4EED-8C05-BDCF34229DDA}" type="slidenum">
              <a:rPr lang="hu-HU" smtClean="0"/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hu-HU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5800" y="3178175"/>
            <a:ext cx="7772400" cy="1470025"/>
          </a:xfrm>
        </p:spPr>
        <p:txBody>
          <a:bodyPr/>
          <a:lstStyle/>
          <a:p>
            <a:pPr eaLnBrk="1" hangingPunct="1"/>
            <a:r>
              <a:rPr lang="hu-HU" smtClean="0">
                <a:latin typeface="Book Antiqua" pitchFamily="18" charset="0"/>
              </a:rPr>
              <a:t>A 2014-2020 időszak</a:t>
            </a:r>
            <a:br>
              <a:rPr lang="hu-HU" smtClean="0">
                <a:latin typeface="Book Antiqua" pitchFamily="18" charset="0"/>
              </a:rPr>
            </a:br>
            <a:r>
              <a:rPr lang="hu-HU" smtClean="0">
                <a:latin typeface="Book Antiqua" pitchFamily="18" charset="0"/>
              </a:rPr>
              <a:t>végrehajtási intézményrendszere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116013" y="4786313"/>
            <a:ext cx="6943725" cy="1357312"/>
          </a:xfrm>
        </p:spPr>
        <p:txBody>
          <a:bodyPr/>
          <a:lstStyle/>
          <a:p>
            <a:pPr eaLnBrk="1" hangingPunct="1"/>
            <a:endParaRPr lang="hu-HU" dirty="0" smtClean="0">
              <a:latin typeface="Book Antiqua" pitchFamily="18" charset="0"/>
            </a:endParaRPr>
          </a:p>
          <a:p>
            <a:pPr eaLnBrk="1" hangingPunct="1"/>
            <a:r>
              <a:rPr lang="hu-HU" sz="1800" dirty="0">
                <a:latin typeface="Book Antiqua" pitchFamily="18" charset="0"/>
              </a:rPr>
              <a:t>D</a:t>
            </a:r>
            <a:r>
              <a:rPr lang="hu-HU" sz="1800" dirty="0" smtClean="0">
                <a:latin typeface="Book Antiqua" pitchFamily="18" charset="0"/>
              </a:rPr>
              <a:t>r. Homolya Róbert</a:t>
            </a:r>
          </a:p>
          <a:p>
            <a:pPr eaLnBrk="1" hangingPunct="1"/>
            <a:r>
              <a:rPr lang="hu-HU" sz="1800" dirty="0" smtClean="0">
                <a:latin typeface="Book Antiqua" pitchFamily="18" charset="0"/>
              </a:rPr>
              <a:t>Miniszterelnökség, Fejlesztési Irodát vezető helyettes államtitkár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>
            <a:spLocks noGrp="1"/>
          </p:cNvSpPr>
          <p:nvPr>
            <p:ph idx="14"/>
          </p:nvPr>
        </p:nvSpPr>
        <p:spPr>
          <a:xfrm>
            <a:off x="395288" y="2276872"/>
            <a:ext cx="8569325" cy="4176464"/>
          </a:xfrm>
        </p:spPr>
        <p:txBody>
          <a:bodyPr>
            <a:noAutofit/>
          </a:bodyPr>
          <a:lstStyle/>
          <a:p>
            <a:r>
              <a:rPr lang="hu-HU" sz="1800" dirty="0" smtClean="0">
                <a:latin typeface="Book Antiqua" pitchFamily="18" charset="0"/>
              </a:rPr>
              <a:t>a</a:t>
            </a:r>
            <a:r>
              <a:rPr lang="hu-HU" sz="1800" dirty="0">
                <a:latin typeface="Book Antiqua" pitchFamily="18" charset="0"/>
              </a:rPr>
              <a:t>) </a:t>
            </a:r>
            <a:r>
              <a:rPr lang="hu-HU" sz="1800" b="1" dirty="0">
                <a:latin typeface="Book Antiqua" pitchFamily="18" charset="0"/>
              </a:rPr>
              <a:t>Nemzeti Fejlesztési Kormánybizottság </a:t>
            </a:r>
            <a:r>
              <a:rPr lang="hu-HU" sz="1800" dirty="0">
                <a:latin typeface="Book Antiqua" pitchFamily="18" charset="0"/>
              </a:rPr>
              <a:t>titkársági feladatainak ellátása,</a:t>
            </a:r>
          </a:p>
          <a:p>
            <a:r>
              <a:rPr lang="hu-HU" sz="1800" dirty="0" smtClean="0">
                <a:latin typeface="Book Antiqua" pitchFamily="18" charset="0"/>
              </a:rPr>
              <a:t>b</a:t>
            </a:r>
            <a:r>
              <a:rPr lang="hu-HU" sz="1800">
                <a:latin typeface="Book Antiqua" pitchFamily="18" charset="0"/>
              </a:rPr>
              <a:t>) </a:t>
            </a:r>
            <a:r>
              <a:rPr lang="hu-HU" sz="1800" smtClean="0">
                <a:latin typeface="Book Antiqua" pitchFamily="18" charset="0"/>
              </a:rPr>
              <a:t>az </a:t>
            </a:r>
            <a:r>
              <a:rPr lang="hu-HU" sz="1800" b="1" dirty="0">
                <a:latin typeface="Book Antiqua" pitchFamily="18" charset="0"/>
              </a:rPr>
              <a:t>egységes eljárásrendi keretek kialakítása </a:t>
            </a:r>
            <a:r>
              <a:rPr lang="hu-HU" sz="1800" dirty="0">
                <a:latin typeface="Book Antiqua" pitchFamily="18" charset="0"/>
              </a:rPr>
              <a:t>(jogalkotás és szabályozás) az érintett minisztériumok bevonásával, valamint az </a:t>
            </a:r>
            <a:r>
              <a:rPr lang="hu-HU" sz="1800" b="1" dirty="0">
                <a:latin typeface="Book Antiqua" pitchFamily="18" charset="0"/>
              </a:rPr>
              <a:t>egységes végrehajtási gyakorlat </a:t>
            </a:r>
            <a:r>
              <a:rPr lang="hu-HU" sz="1800" dirty="0">
                <a:latin typeface="Book Antiqua" pitchFamily="18" charset="0"/>
              </a:rPr>
              <a:t>(értelmezési kérdések) és </a:t>
            </a:r>
            <a:r>
              <a:rPr lang="hu-HU" sz="1800" b="1" dirty="0">
                <a:latin typeface="Book Antiqua" pitchFamily="18" charset="0"/>
              </a:rPr>
              <a:t>szabályosság kialakítása</a:t>
            </a:r>
            <a:r>
              <a:rPr lang="hu-HU" sz="1800" dirty="0">
                <a:latin typeface="Book Antiqua" pitchFamily="18" charset="0"/>
              </a:rPr>
              <a:t>,</a:t>
            </a:r>
          </a:p>
          <a:p>
            <a:r>
              <a:rPr lang="hu-HU" sz="1800" dirty="0" smtClean="0">
                <a:latin typeface="Book Antiqua" pitchFamily="18" charset="0"/>
              </a:rPr>
              <a:t>c</a:t>
            </a:r>
            <a:r>
              <a:rPr lang="hu-HU" sz="1800" dirty="0">
                <a:latin typeface="Book Antiqua" pitchFamily="18" charset="0"/>
              </a:rPr>
              <a:t>) a </a:t>
            </a:r>
            <a:r>
              <a:rPr lang="hu-HU" sz="1800" b="1" dirty="0">
                <a:latin typeface="Book Antiqua" pitchFamily="18" charset="0"/>
              </a:rPr>
              <a:t>támogatási konstrukciók </a:t>
            </a:r>
            <a:r>
              <a:rPr lang="hu-HU" sz="1800" dirty="0">
                <a:latin typeface="Book Antiqua" pitchFamily="18" charset="0"/>
              </a:rPr>
              <a:t>megjelentetés előtti </a:t>
            </a:r>
            <a:r>
              <a:rPr lang="hu-HU" sz="1800" b="1" dirty="0">
                <a:latin typeface="Book Antiqua" pitchFamily="18" charset="0"/>
              </a:rPr>
              <a:t>jóváhagyása</a:t>
            </a:r>
            <a:r>
              <a:rPr lang="hu-HU" sz="1800" dirty="0">
                <a:latin typeface="Book Antiqua" pitchFamily="18" charset="0"/>
              </a:rPr>
              <a:t>,</a:t>
            </a:r>
          </a:p>
          <a:p>
            <a:r>
              <a:rPr lang="hu-HU" sz="1800" dirty="0" smtClean="0">
                <a:latin typeface="Book Antiqua" pitchFamily="18" charset="0"/>
              </a:rPr>
              <a:t>d</a:t>
            </a:r>
            <a:r>
              <a:rPr lang="hu-HU" sz="1800" dirty="0">
                <a:latin typeface="Book Antiqua" pitchFamily="18" charset="0"/>
              </a:rPr>
              <a:t>) az irányító hatóságok döntéseivel szemben biztosított egységes </a:t>
            </a:r>
            <a:r>
              <a:rPr lang="hu-HU" sz="1800" b="1" dirty="0">
                <a:latin typeface="Book Antiqua" pitchFamily="18" charset="0"/>
              </a:rPr>
              <a:t>jogorvoslati rendszer működtetése</a:t>
            </a:r>
            <a:r>
              <a:rPr lang="hu-HU" sz="1800" dirty="0">
                <a:latin typeface="Book Antiqua" pitchFamily="18" charset="0"/>
              </a:rPr>
              <a:t>,</a:t>
            </a:r>
          </a:p>
          <a:p>
            <a:r>
              <a:rPr lang="hu-HU" sz="1800" dirty="0" smtClean="0">
                <a:latin typeface="Book Antiqua" pitchFamily="18" charset="0"/>
              </a:rPr>
              <a:t>e</a:t>
            </a:r>
            <a:r>
              <a:rPr lang="hu-HU" sz="1800" dirty="0">
                <a:latin typeface="Book Antiqua" pitchFamily="18" charset="0"/>
              </a:rPr>
              <a:t>) </a:t>
            </a:r>
            <a:r>
              <a:rPr lang="hu-HU" sz="1800" b="1" dirty="0">
                <a:latin typeface="Book Antiqua" pitchFamily="18" charset="0"/>
              </a:rPr>
              <a:t>egységes informatikai és monitoring rendszer </a:t>
            </a:r>
            <a:r>
              <a:rPr lang="hu-HU" sz="1800" dirty="0">
                <a:latin typeface="Book Antiqua" pitchFamily="18" charset="0"/>
              </a:rPr>
              <a:t>kialakítása és működtetése,</a:t>
            </a:r>
          </a:p>
          <a:p>
            <a:r>
              <a:rPr lang="hu-HU" sz="1800" dirty="0" smtClean="0">
                <a:latin typeface="Book Antiqua" pitchFamily="18" charset="0"/>
              </a:rPr>
              <a:t>f</a:t>
            </a:r>
            <a:r>
              <a:rPr lang="hu-HU" sz="1800" dirty="0">
                <a:latin typeface="Book Antiqua" pitchFamily="18" charset="0"/>
              </a:rPr>
              <a:t>) </a:t>
            </a:r>
            <a:r>
              <a:rPr lang="hu-HU" sz="1800" b="1" dirty="0">
                <a:latin typeface="Book Antiqua" pitchFamily="18" charset="0"/>
              </a:rPr>
              <a:t>egységes költségvetési fejezet </a:t>
            </a:r>
            <a:r>
              <a:rPr lang="hu-HU" sz="1800" dirty="0">
                <a:latin typeface="Book Antiqua" pitchFamily="18" charset="0"/>
              </a:rPr>
              <a:t>menedzsment biztosítása</a:t>
            </a:r>
            <a:r>
              <a:rPr lang="hu-HU" sz="1800" dirty="0" smtClean="0">
                <a:latin typeface="Book Antiqua" pitchFamily="18" charset="0"/>
              </a:rPr>
              <a:t>,</a:t>
            </a:r>
            <a:endParaRPr lang="hu-HU" sz="1800" dirty="0">
              <a:latin typeface="Book Antiqua" pitchFamily="18" charset="0"/>
            </a:endParaRPr>
          </a:p>
        </p:txBody>
      </p:sp>
      <p:sp>
        <p:nvSpPr>
          <p:cNvPr id="13315" name="Cím 1"/>
          <p:cNvSpPr>
            <a:spLocks noGrp="1"/>
          </p:cNvSpPr>
          <p:nvPr>
            <p:ph type="title"/>
          </p:nvPr>
        </p:nvSpPr>
        <p:spPr>
          <a:xfrm>
            <a:off x="971550" y="1285875"/>
            <a:ext cx="7488238" cy="702965"/>
          </a:xfrm>
        </p:spPr>
        <p:txBody>
          <a:bodyPr>
            <a:normAutofit fontScale="90000"/>
          </a:bodyPr>
          <a:lstStyle/>
          <a:p>
            <a:pPr algn="ctr"/>
            <a:r>
              <a:rPr lang="hu-HU" altLang="hu-HU" sz="3000" dirty="0" smtClean="0">
                <a:solidFill>
                  <a:srgbClr val="A69765"/>
                </a:solidFill>
                <a:latin typeface="Book Antiqua" pitchFamily="18" charset="0"/>
                <a:cs typeface="Times New Roman" pitchFamily="18" charset="0"/>
              </a:rPr>
              <a:t>A központi koordináció feladatai a Kormány 2013. október 30-ai döntésének megfelelően (1.)</a:t>
            </a:r>
          </a:p>
        </p:txBody>
      </p:sp>
    </p:spTree>
    <p:extLst>
      <p:ext uri="{BB962C8B-B14F-4D97-AF65-F5344CB8AC3E}">
        <p14:creationId xmlns:p14="http://schemas.microsoft.com/office/powerpoint/2010/main" xmlns="" val="3257152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>
            <a:spLocks noGrp="1"/>
          </p:cNvSpPr>
          <p:nvPr>
            <p:ph idx="14"/>
          </p:nvPr>
        </p:nvSpPr>
        <p:spPr>
          <a:xfrm>
            <a:off x="395288" y="2276872"/>
            <a:ext cx="8569325" cy="4176464"/>
          </a:xfrm>
        </p:spPr>
        <p:txBody>
          <a:bodyPr>
            <a:noAutofit/>
          </a:bodyPr>
          <a:lstStyle/>
          <a:p>
            <a:r>
              <a:rPr lang="hu-HU" sz="1800" dirty="0" smtClean="0">
                <a:latin typeface="Book Antiqua" pitchFamily="18" charset="0"/>
              </a:rPr>
              <a:t>g</a:t>
            </a:r>
            <a:r>
              <a:rPr lang="hu-HU" sz="1800" dirty="0">
                <a:latin typeface="Book Antiqua" pitchFamily="18" charset="0"/>
              </a:rPr>
              <a:t>) </a:t>
            </a:r>
            <a:r>
              <a:rPr lang="hu-HU" sz="1800" b="1" dirty="0">
                <a:latin typeface="Book Antiqua" pitchFamily="18" charset="0"/>
              </a:rPr>
              <a:t>projekt és program értékelési rendszer </a:t>
            </a:r>
            <a:r>
              <a:rPr lang="hu-HU" sz="1800" dirty="0">
                <a:latin typeface="Book Antiqua" pitchFamily="18" charset="0"/>
              </a:rPr>
              <a:t>központi kialakítása és működtetése,</a:t>
            </a:r>
          </a:p>
          <a:p>
            <a:r>
              <a:rPr lang="hu-HU" sz="1800" dirty="0" smtClean="0">
                <a:latin typeface="Book Antiqua" pitchFamily="18" charset="0"/>
              </a:rPr>
              <a:t>h</a:t>
            </a:r>
            <a:r>
              <a:rPr lang="hu-HU" sz="1800" dirty="0">
                <a:latin typeface="Book Antiqua" pitchFamily="18" charset="0"/>
              </a:rPr>
              <a:t>) az európai uniós források felhasználásához kötődő </a:t>
            </a:r>
            <a:r>
              <a:rPr lang="hu-HU" sz="1800" b="1" dirty="0">
                <a:latin typeface="Book Antiqua" pitchFamily="18" charset="0"/>
              </a:rPr>
              <a:t>partnerségi </a:t>
            </a:r>
            <a:r>
              <a:rPr lang="hu-HU" sz="1800" dirty="0">
                <a:latin typeface="Book Antiqua" pitchFamily="18" charset="0"/>
              </a:rPr>
              <a:t>egyeztetési  folyamatok és </a:t>
            </a:r>
            <a:r>
              <a:rPr lang="hu-HU" sz="1800" dirty="0" smtClean="0">
                <a:latin typeface="Book Antiqua" pitchFamily="18" charset="0"/>
              </a:rPr>
              <a:t>kommunikációs </a:t>
            </a:r>
            <a:r>
              <a:rPr lang="hu-HU" sz="1800" dirty="0">
                <a:latin typeface="Book Antiqua" pitchFamily="18" charset="0"/>
              </a:rPr>
              <a:t>tevékenységek egységes koordinálása,</a:t>
            </a:r>
          </a:p>
          <a:p>
            <a:r>
              <a:rPr lang="hu-HU" sz="1800" dirty="0" smtClean="0">
                <a:latin typeface="Book Antiqua" pitchFamily="18" charset="0"/>
              </a:rPr>
              <a:t>i</a:t>
            </a:r>
            <a:r>
              <a:rPr lang="hu-HU" sz="1800" dirty="0">
                <a:latin typeface="Book Antiqua" pitchFamily="18" charset="0"/>
              </a:rPr>
              <a:t>) </a:t>
            </a:r>
            <a:r>
              <a:rPr lang="hu-HU" sz="1800" b="1" dirty="0">
                <a:latin typeface="Book Antiqua" pitchFamily="18" charset="0"/>
              </a:rPr>
              <a:t>egységes humánerőforrás menedzsment </a:t>
            </a:r>
            <a:r>
              <a:rPr lang="hu-HU" sz="1800" dirty="0">
                <a:latin typeface="Book Antiqua" pitchFamily="18" charset="0"/>
              </a:rPr>
              <a:t>(különösen a javadalmazási, a motivációs és képzési rendszer) kialakítása és működtetése, </a:t>
            </a:r>
          </a:p>
          <a:p>
            <a:r>
              <a:rPr lang="hu-HU" sz="1800" dirty="0" smtClean="0">
                <a:latin typeface="Book Antiqua" pitchFamily="18" charset="0"/>
              </a:rPr>
              <a:t>j</a:t>
            </a:r>
            <a:r>
              <a:rPr lang="hu-HU" sz="1800" dirty="0">
                <a:latin typeface="Book Antiqua" pitchFamily="18" charset="0"/>
              </a:rPr>
              <a:t>) az európai uniós forrásokból megvalósuló </a:t>
            </a:r>
            <a:r>
              <a:rPr lang="hu-HU" sz="1800" b="1" dirty="0">
                <a:latin typeface="Book Antiqua" pitchFamily="18" charset="0"/>
              </a:rPr>
              <a:t>közbeszerzési eljárások ellenőrzése</a:t>
            </a:r>
            <a:r>
              <a:rPr lang="hu-HU" sz="1800" dirty="0">
                <a:latin typeface="Book Antiqua" pitchFamily="18" charset="0"/>
              </a:rPr>
              <a:t>,</a:t>
            </a:r>
          </a:p>
          <a:p>
            <a:r>
              <a:rPr lang="hu-HU" sz="1800" dirty="0" smtClean="0">
                <a:latin typeface="Book Antiqua" pitchFamily="18" charset="0"/>
              </a:rPr>
              <a:t>k</a:t>
            </a:r>
            <a:r>
              <a:rPr lang="hu-HU" sz="1800" dirty="0">
                <a:latin typeface="Book Antiqua" pitchFamily="18" charset="0"/>
              </a:rPr>
              <a:t>) a </a:t>
            </a:r>
            <a:r>
              <a:rPr lang="hu-HU" sz="1800" b="1" dirty="0">
                <a:latin typeface="Book Antiqua" pitchFamily="18" charset="0"/>
              </a:rPr>
              <a:t>Koordinációs Operatív Program </a:t>
            </a:r>
            <a:r>
              <a:rPr lang="hu-HU" sz="1800" dirty="0">
                <a:latin typeface="Book Antiqua" pitchFamily="18" charset="0"/>
              </a:rPr>
              <a:t>működtetése,</a:t>
            </a:r>
          </a:p>
          <a:p>
            <a:r>
              <a:rPr lang="hu-HU" sz="1800" dirty="0" smtClean="0">
                <a:latin typeface="Book Antiqua" pitchFamily="18" charset="0"/>
              </a:rPr>
              <a:t>l</a:t>
            </a:r>
            <a:r>
              <a:rPr lang="hu-HU" sz="1800" dirty="0">
                <a:latin typeface="Book Antiqua" pitchFamily="18" charset="0"/>
              </a:rPr>
              <a:t>) az egyes </a:t>
            </a:r>
            <a:r>
              <a:rPr lang="hu-HU" sz="1800" dirty="0" smtClean="0">
                <a:latin typeface="Book Antiqua" pitchFamily="18" charset="0"/>
              </a:rPr>
              <a:t>operatív </a:t>
            </a:r>
            <a:r>
              <a:rPr lang="hu-HU" sz="1800" dirty="0">
                <a:latin typeface="Book Antiqua" pitchFamily="18" charset="0"/>
              </a:rPr>
              <a:t>programok végrehajtására vonatkozó </a:t>
            </a:r>
            <a:r>
              <a:rPr lang="hu-HU" sz="1800" b="1" dirty="0">
                <a:latin typeface="Book Antiqua" pitchFamily="18" charset="0"/>
              </a:rPr>
              <a:t>ellenőrzések, auditok koordinációja,</a:t>
            </a:r>
          </a:p>
          <a:p>
            <a:r>
              <a:rPr lang="hu-HU" sz="1800" dirty="0" smtClean="0">
                <a:latin typeface="Book Antiqua" pitchFamily="18" charset="0"/>
              </a:rPr>
              <a:t>m</a:t>
            </a:r>
            <a:r>
              <a:rPr lang="hu-HU" sz="1800" dirty="0">
                <a:latin typeface="Book Antiqua" pitchFamily="18" charset="0"/>
              </a:rPr>
              <a:t>) </a:t>
            </a:r>
            <a:r>
              <a:rPr lang="hu-HU" sz="1800" b="1" dirty="0">
                <a:latin typeface="Book Antiqua" pitchFamily="18" charset="0"/>
              </a:rPr>
              <a:t>európai uniós és nemzetközi szervezetekkel </a:t>
            </a:r>
            <a:r>
              <a:rPr lang="hu-HU" sz="1800" dirty="0">
                <a:latin typeface="Book Antiqua" pitchFamily="18" charset="0"/>
              </a:rPr>
              <a:t>való kapcsolattartás,</a:t>
            </a:r>
            <a:endParaRPr lang="hu-HU" sz="1800" dirty="0">
              <a:effectLst/>
              <a:latin typeface="Book Antiqua" pitchFamily="18" charset="0"/>
            </a:endParaRPr>
          </a:p>
        </p:txBody>
      </p:sp>
      <p:sp>
        <p:nvSpPr>
          <p:cNvPr id="13315" name="Cím 1"/>
          <p:cNvSpPr>
            <a:spLocks noGrp="1"/>
          </p:cNvSpPr>
          <p:nvPr>
            <p:ph type="title"/>
          </p:nvPr>
        </p:nvSpPr>
        <p:spPr>
          <a:xfrm>
            <a:off x="971550" y="1285875"/>
            <a:ext cx="7488238" cy="1063625"/>
          </a:xfrm>
        </p:spPr>
        <p:txBody>
          <a:bodyPr>
            <a:normAutofit fontScale="90000"/>
          </a:bodyPr>
          <a:lstStyle/>
          <a:p>
            <a:pPr algn="ctr"/>
            <a:r>
              <a:rPr lang="hu-HU" altLang="hu-HU" sz="3000" dirty="0">
                <a:solidFill>
                  <a:srgbClr val="A69765"/>
                </a:solidFill>
                <a:latin typeface="Book Antiqua" pitchFamily="18" charset="0"/>
                <a:cs typeface="Times New Roman" pitchFamily="18" charset="0"/>
              </a:rPr>
              <a:t>A központi koordináció feladatai a Kormány 2013. október </a:t>
            </a:r>
            <a:r>
              <a:rPr lang="hu-HU" altLang="hu-HU" sz="3000" dirty="0" smtClean="0">
                <a:solidFill>
                  <a:srgbClr val="A69765"/>
                </a:solidFill>
                <a:latin typeface="Book Antiqua" pitchFamily="18" charset="0"/>
                <a:cs typeface="Times New Roman" pitchFamily="18" charset="0"/>
              </a:rPr>
              <a:t>30-ai </a:t>
            </a:r>
            <a:r>
              <a:rPr lang="hu-HU" altLang="hu-HU" sz="3000" dirty="0">
                <a:solidFill>
                  <a:srgbClr val="A69765"/>
                </a:solidFill>
                <a:latin typeface="Book Antiqua" pitchFamily="18" charset="0"/>
                <a:cs typeface="Times New Roman" pitchFamily="18" charset="0"/>
              </a:rPr>
              <a:t>döntésének megfelelően </a:t>
            </a:r>
            <a:r>
              <a:rPr lang="hu-HU" altLang="hu-HU" sz="3000" dirty="0" smtClean="0">
                <a:solidFill>
                  <a:srgbClr val="A69765"/>
                </a:solidFill>
                <a:latin typeface="Book Antiqua" pitchFamily="18" charset="0"/>
                <a:cs typeface="Times New Roman" pitchFamily="18" charset="0"/>
              </a:rPr>
              <a:t>(2.)</a:t>
            </a:r>
          </a:p>
        </p:txBody>
      </p:sp>
    </p:spTree>
    <p:extLst>
      <p:ext uri="{BB962C8B-B14F-4D97-AF65-F5344CB8AC3E}">
        <p14:creationId xmlns:p14="http://schemas.microsoft.com/office/powerpoint/2010/main" xmlns="" val="618373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artalom helye 2"/>
          <p:cNvSpPr>
            <a:spLocks noGrp="1"/>
          </p:cNvSpPr>
          <p:nvPr>
            <p:ph idx="14"/>
          </p:nvPr>
        </p:nvSpPr>
        <p:spPr>
          <a:xfrm>
            <a:off x="395288" y="2492375"/>
            <a:ext cx="8353425" cy="3673475"/>
          </a:xfrm>
        </p:spPr>
        <p:txBody>
          <a:bodyPr/>
          <a:lstStyle/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hu-HU" sz="2200" dirty="0" smtClean="0">
                <a:latin typeface="Book Antiqua" pitchFamily="18" charset="0"/>
                <a:cs typeface="Arial" charset="0"/>
              </a:rPr>
              <a:t>A 2014-2020-as időszak közreműködő szervezetei a korábbi időszak </a:t>
            </a:r>
            <a:r>
              <a:rPr lang="hu-HU" sz="2200" dirty="0" err="1" smtClean="0">
                <a:latin typeface="Book Antiqua" pitchFamily="18" charset="0"/>
                <a:cs typeface="Arial" charset="0"/>
              </a:rPr>
              <a:t>KSZ-einek</a:t>
            </a:r>
            <a:r>
              <a:rPr lang="hu-HU" sz="2200" dirty="0" smtClean="0">
                <a:latin typeface="Book Antiqua" pitchFamily="18" charset="0"/>
                <a:cs typeface="Arial" charset="0"/>
              </a:rPr>
              <a:t> bázisán kerülnek kialakításra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hu-HU" sz="2200" dirty="0" smtClean="0">
                <a:latin typeface="Book Antiqua" pitchFamily="18" charset="0"/>
                <a:cs typeface="Arial" charset="0"/>
              </a:rPr>
              <a:t>A </a:t>
            </a:r>
            <a:r>
              <a:rPr lang="hu-HU" sz="2200" dirty="0" err="1" smtClean="0">
                <a:latin typeface="Book Antiqua" pitchFamily="18" charset="0"/>
                <a:cs typeface="Arial" charset="0"/>
              </a:rPr>
              <a:t>KSZ-ek</a:t>
            </a:r>
            <a:r>
              <a:rPr lang="hu-HU" sz="2200" dirty="0" smtClean="0">
                <a:latin typeface="Book Antiqua" pitchFamily="18" charset="0"/>
                <a:cs typeface="Arial" charset="0"/>
              </a:rPr>
              <a:t> továbbra is állami tulajdonban álló gazdasági szervezetek lesznek, amelyek kijelöléssel látják el feladataikat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hu-HU" sz="2200" dirty="0" smtClean="0">
                <a:latin typeface="Book Antiqua" pitchFamily="18" charset="0"/>
                <a:cs typeface="Arial" charset="0"/>
              </a:rPr>
              <a:t>A </a:t>
            </a:r>
            <a:r>
              <a:rPr lang="hu-HU" sz="2200" dirty="0" err="1" smtClean="0">
                <a:latin typeface="Book Antiqua" pitchFamily="18" charset="0"/>
                <a:cs typeface="Arial" charset="0"/>
              </a:rPr>
              <a:t>KSZ-ek</a:t>
            </a:r>
            <a:r>
              <a:rPr lang="hu-HU" sz="2200" dirty="0" smtClean="0">
                <a:latin typeface="Book Antiqua" pitchFamily="18" charset="0"/>
                <a:cs typeface="Arial" charset="0"/>
              </a:rPr>
              <a:t> tulajdonosi jogait a tevékenység fókuszát adó operatív programért felelős miniszter gyakorolja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hu-HU" sz="2200" dirty="0" smtClean="0">
                <a:latin typeface="Book Antiqua" pitchFamily="18" charset="0"/>
                <a:cs typeface="Arial" charset="0"/>
              </a:rPr>
              <a:t>Főszabályként egy OP végrehajtására egy KSZ kerül kijelölésre oly módon, hogy a rugalmas kapacitásgazdálkodás biztosítható legyen</a:t>
            </a:r>
          </a:p>
        </p:txBody>
      </p:sp>
      <p:sp>
        <p:nvSpPr>
          <p:cNvPr id="15363" name="Cím 1"/>
          <p:cNvSpPr>
            <a:spLocks noGrp="1"/>
          </p:cNvSpPr>
          <p:nvPr>
            <p:ph type="title"/>
          </p:nvPr>
        </p:nvSpPr>
        <p:spPr>
          <a:xfrm>
            <a:off x="582613" y="1285875"/>
            <a:ext cx="8281987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u-HU" altLang="hu-HU" sz="3000" smtClean="0">
                <a:solidFill>
                  <a:srgbClr val="A69765"/>
                </a:solidFill>
                <a:latin typeface="Book Antiqua" pitchFamily="18" charset="0"/>
                <a:cs typeface="Times New Roman" pitchFamily="18" charset="0"/>
              </a:rPr>
              <a:t>A közreműködő szervezetek átalakításának alapelvei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>
            <a:spLocks noGrp="1"/>
          </p:cNvSpPr>
          <p:nvPr>
            <p:ph idx="14"/>
          </p:nvPr>
        </p:nvSpPr>
        <p:spPr>
          <a:xfrm>
            <a:off x="250825" y="2060575"/>
            <a:ext cx="8785225" cy="4248150"/>
          </a:xfrm>
        </p:spPr>
        <p:txBody>
          <a:bodyPr>
            <a:normAutofit fontScale="25000" lnSpcReduction="20000"/>
          </a:bodyPr>
          <a:lstStyle/>
          <a:p>
            <a:pPr marL="0" lvl="1" indent="0" eaLnBrk="1" hangingPunct="1">
              <a:buFont typeface="Arial" charset="0"/>
              <a:buNone/>
              <a:defRPr/>
            </a:pPr>
            <a:r>
              <a:rPr lang="hu-HU" sz="9600" dirty="0" smtClean="0">
                <a:latin typeface="Book Antiqua" pitchFamily="18" charset="0"/>
                <a:cs typeface="Arial" charset="0"/>
              </a:rPr>
              <a:t>Az </a:t>
            </a:r>
            <a:r>
              <a:rPr lang="hu-HU" sz="9600" b="1" dirty="0" smtClean="0">
                <a:latin typeface="Book Antiqua" pitchFamily="18" charset="0"/>
                <a:cs typeface="Arial" charset="0"/>
              </a:rPr>
              <a:t>alapok közti koordináció </a:t>
            </a:r>
            <a:r>
              <a:rPr lang="hu-HU" sz="9600" dirty="0" smtClean="0">
                <a:latin typeface="Book Antiqua" pitchFamily="18" charset="0"/>
                <a:cs typeface="Arial" charset="0"/>
              </a:rPr>
              <a:t>további eszközei: </a:t>
            </a:r>
          </a:p>
          <a:p>
            <a:pPr lvl="1">
              <a:lnSpc>
                <a:spcPct val="120000"/>
              </a:lnSpc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hu-HU" sz="8800" dirty="0" smtClean="0">
                <a:latin typeface="Book Antiqua" pitchFamily="18" charset="0"/>
              </a:rPr>
              <a:t>Döntési szint: NFK biztosítja az összehangolást</a:t>
            </a:r>
          </a:p>
          <a:p>
            <a:pPr lvl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hu-HU" sz="8800" dirty="0" smtClean="0">
                <a:latin typeface="Book Antiqua" pitchFamily="18" charset="0"/>
              </a:rPr>
              <a:t>Operatív szint: Partnerségi Megállapodás Monitoring Bizottság</a:t>
            </a:r>
          </a:p>
          <a:p>
            <a:pPr lvl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hu-HU" sz="8800" dirty="0" smtClean="0">
                <a:latin typeface="Book Antiqua" pitchFamily="18" charset="0"/>
              </a:rPr>
              <a:t>Szakértői szint: „Menedzsment Bizottság” – a különböző OP-ból/alapból finanszírozott fejlesztések összehangolása</a:t>
            </a:r>
          </a:p>
          <a:p>
            <a:pPr lvl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hu-HU" sz="8800" dirty="0" smtClean="0">
                <a:latin typeface="Book Antiqua" pitchFamily="18" charset="0"/>
              </a:rPr>
              <a:t>Integrált fejlesztési eszközök központi koordinációja</a:t>
            </a:r>
          </a:p>
          <a:p>
            <a:pPr lvl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hu-HU" sz="8800" dirty="0" smtClean="0">
                <a:latin typeface="Book Antiqua" pitchFamily="18" charset="0"/>
              </a:rPr>
              <a:t>Egységes képzési rendszer</a:t>
            </a:r>
          </a:p>
          <a:p>
            <a:pPr lvl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hu-HU" sz="8800" dirty="0" smtClean="0">
                <a:latin typeface="Book Antiqua" pitchFamily="18" charset="0"/>
              </a:rPr>
              <a:t>Egységes projekttámogatási rendszer</a:t>
            </a:r>
          </a:p>
          <a:p>
            <a:pPr lvl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hu-HU" sz="8800" dirty="0" smtClean="0">
                <a:latin typeface="Book Antiqua" pitchFamily="18" charset="0"/>
              </a:rPr>
              <a:t>Egységes program és projektértékelési rendszer</a:t>
            </a:r>
          </a:p>
          <a:p>
            <a:pPr lvl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hu-HU" sz="8800" dirty="0" smtClean="0">
                <a:latin typeface="Book Antiqua" pitchFamily="18" charset="0"/>
              </a:rPr>
              <a:t>Horizontális elvek egységes kezelése</a:t>
            </a:r>
          </a:p>
        </p:txBody>
      </p:sp>
      <p:sp>
        <p:nvSpPr>
          <p:cNvPr id="19459" name="Cím 1"/>
          <p:cNvSpPr>
            <a:spLocks noGrp="1"/>
          </p:cNvSpPr>
          <p:nvPr>
            <p:ph type="title"/>
          </p:nvPr>
        </p:nvSpPr>
        <p:spPr>
          <a:xfrm>
            <a:off x="971550" y="1287463"/>
            <a:ext cx="7488238" cy="576262"/>
          </a:xfrm>
        </p:spPr>
        <p:txBody>
          <a:bodyPr/>
          <a:lstStyle/>
          <a:p>
            <a:pPr algn="ctr"/>
            <a:r>
              <a:rPr lang="hu-HU" altLang="hu-HU" sz="3000" smtClean="0">
                <a:solidFill>
                  <a:srgbClr val="A69765"/>
                </a:solidFill>
                <a:latin typeface="Book Antiqua" pitchFamily="18" charset="0"/>
                <a:cs typeface="Times New Roman" pitchFamily="18" charset="0"/>
              </a:rPr>
              <a:t>Az erős központi koordináció garanciái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ím 1"/>
          <p:cNvSpPr>
            <a:spLocks noGrp="1"/>
          </p:cNvSpPr>
          <p:nvPr>
            <p:ph type="title"/>
          </p:nvPr>
        </p:nvSpPr>
        <p:spPr>
          <a:xfrm>
            <a:off x="1116013" y="2211388"/>
            <a:ext cx="7129462" cy="857250"/>
          </a:xfrm>
        </p:spPr>
        <p:txBody>
          <a:bodyPr/>
          <a:lstStyle/>
          <a:p>
            <a:pPr algn="ctr"/>
            <a:r>
              <a:rPr lang="hu-HU" sz="3000" smtClean="0">
                <a:solidFill>
                  <a:srgbClr val="A69765"/>
                </a:solidFill>
                <a:latin typeface="Book Antiqua" pitchFamily="18" charset="0"/>
                <a:cs typeface="Times New Roman" pitchFamily="18" charset="0"/>
              </a:rPr>
              <a:t>Köszönöm figyelmüket!</a:t>
            </a:r>
          </a:p>
        </p:txBody>
      </p:sp>
      <p:sp>
        <p:nvSpPr>
          <p:cNvPr id="4" name="Tartalom helye 2"/>
          <p:cNvSpPr>
            <a:spLocks noGrp="1"/>
          </p:cNvSpPr>
          <p:nvPr>
            <p:ph idx="14"/>
          </p:nvPr>
        </p:nvSpPr>
        <p:spPr>
          <a:xfrm>
            <a:off x="395288" y="4724400"/>
            <a:ext cx="8353425" cy="1584325"/>
          </a:xfrm>
        </p:spPr>
        <p:txBody>
          <a:bodyPr/>
          <a:lstStyle/>
          <a:p>
            <a:pPr marL="0" lvl="1" indent="0" algn="ctr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hu-HU" sz="2000" dirty="0" smtClean="0">
                <a:solidFill>
                  <a:srgbClr val="A69765"/>
                </a:solidFill>
                <a:latin typeface="Book Antiqua" pitchFamily="18" charset="0"/>
              </a:rPr>
              <a:t>Miniszterelnökség</a:t>
            </a:r>
          </a:p>
          <a:p>
            <a:pPr marL="0" lvl="1" indent="0" algn="ctr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hu-HU" sz="1800" dirty="0" smtClean="0">
                <a:solidFill>
                  <a:srgbClr val="A69765"/>
                </a:solidFill>
                <a:latin typeface="Book Antiqua" pitchFamily="18" charset="0"/>
              </a:rPr>
              <a:t>Fejlesztési Iroda</a:t>
            </a:r>
            <a:endParaRPr lang="hu-HU" sz="2400" dirty="0" smtClean="0">
              <a:solidFill>
                <a:srgbClr val="A69765"/>
              </a:solidFill>
              <a:latin typeface="Book Antiqua" pitchFamily="18" charset="0"/>
            </a:endParaRPr>
          </a:p>
          <a:p>
            <a:pPr marL="0" lvl="1" indent="0" algn="ctr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hu-HU" sz="1400" u="sng" dirty="0" err="1" smtClean="0">
                <a:solidFill>
                  <a:srgbClr val="A69765"/>
                </a:solidFill>
                <a:latin typeface="Book Antiqua" pitchFamily="18" charset="0"/>
              </a:rPr>
              <a:t>robert.homolya</a:t>
            </a:r>
            <a:r>
              <a:rPr lang="hu-HU" sz="1400" u="sng" dirty="0" smtClean="0">
                <a:solidFill>
                  <a:srgbClr val="A69765"/>
                </a:solidFill>
                <a:latin typeface="Book Antiqua" pitchFamily="18" charset="0"/>
              </a:rPr>
              <a:t>@</a:t>
            </a:r>
            <a:r>
              <a:rPr lang="hu-HU" sz="1400" u="sng" dirty="0" err="1" smtClean="0">
                <a:solidFill>
                  <a:srgbClr val="A69765"/>
                </a:solidFill>
                <a:latin typeface="Book Antiqua" pitchFamily="18" charset="0"/>
              </a:rPr>
              <a:t>me.gov.hu</a:t>
            </a:r>
            <a:endParaRPr lang="hu-HU" sz="1400" u="sng" dirty="0" smtClean="0">
              <a:solidFill>
                <a:srgbClr val="A69765"/>
              </a:solidFill>
              <a:latin typeface="Book Antiqua" pitchFamily="18" charset="0"/>
            </a:endParaRPr>
          </a:p>
          <a:p>
            <a:pPr marL="0" lvl="1" indent="0" algn="ctr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hu-HU" sz="1400" dirty="0" smtClean="0">
                <a:solidFill>
                  <a:srgbClr val="A69765"/>
                </a:solidFill>
                <a:latin typeface="Book Antiqua" pitchFamily="18" charset="0"/>
              </a:rPr>
              <a:t>06-1-795-2624</a:t>
            </a:r>
          </a:p>
          <a:p>
            <a:pPr marL="0" lvl="1" indent="0" algn="ctr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hu-HU" sz="1400" dirty="0" smtClean="0">
                <a:solidFill>
                  <a:srgbClr val="A69765"/>
                </a:solidFill>
                <a:latin typeface="Book Antiqua" pitchFamily="18" charset="0"/>
              </a:rPr>
              <a:t>1054 Budapest, Markó u. 9</a:t>
            </a:r>
            <a:endParaRPr lang="hu-HU" sz="1050" dirty="0" smtClean="0">
              <a:solidFill>
                <a:srgbClr val="A69765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467544" y="1419225"/>
            <a:ext cx="7992244" cy="857250"/>
          </a:xfrm>
        </p:spPr>
        <p:txBody>
          <a:bodyPr>
            <a:normAutofit/>
          </a:bodyPr>
          <a:lstStyle/>
          <a:p>
            <a:pPr algn="ctr"/>
            <a:r>
              <a:rPr lang="hu-HU" sz="2200" dirty="0">
                <a:solidFill>
                  <a:srgbClr val="A69765"/>
                </a:solidFill>
                <a:latin typeface="Book Antiqua" pitchFamily="18" charset="0"/>
                <a:cs typeface="Times New Roman" pitchFamily="18" charset="0"/>
              </a:rPr>
              <a:t>2007-2013-as</a:t>
            </a:r>
            <a:r>
              <a:rPr lang="hu-HU" sz="2200" dirty="0"/>
              <a:t> </a:t>
            </a:r>
            <a:r>
              <a:rPr lang="hu-HU" sz="2200" dirty="0">
                <a:solidFill>
                  <a:srgbClr val="A69765"/>
                </a:solidFill>
                <a:latin typeface="Book Antiqua" pitchFamily="18" charset="0"/>
                <a:cs typeface="Times New Roman" pitchFamily="18" charset="0"/>
              </a:rPr>
              <a:t>programozási időszak végrehajtási intézményrendszere (</a:t>
            </a:r>
            <a:r>
              <a:rPr lang="hu-HU" sz="2200" dirty="0" smtClean="0">
                <a:solidFill>
                  <a:srgbClr val="A69765"/>
                </a:solidFill>
                <a:latin typeface="Book Antiqua" pitchFamily="18" charset="0"/>
                <a:cs typeface="Times New Roman" pitchFamily="18" charset="0"/>
              </a:rPr>
              <a:t>2010. </a:t>
            </a:r>
            <a:r>
              <a:rPr lang="hu-HU" sz="2200" dirty="0">
                <a:solidFill>
                  <a:srgbClr val="A69765"/>
                </a:solidFill>
                <a:latin typeface="Book Antiqua" pitchFamily="18" charset="0"/>
                <a:cs typeface="Times New Roman" pitchFamily="18" charset="0"/>
              </a:rPr>
              <a:t>június – 2013. július 31.)</a:t>
            </a:r>
            <a:endParaRPr lang="hu-HU" altLang="hu-HU" sz="2200" dirty="0" smtClean="0">
              <a:solidFill>
                <a:srgbClr val="A69765"/>
              </a:solidFill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4"/>
            <p:extLst>
              <p:ext uri="{D42A27DB-BD31-4B8C-83A1-F6EECF244321}">
                <p14:modId xmlns:p14="http://schemas.microsoft.com/office/powerpoint/2010/main" xmlns="" val="1817311594"/>
              </p:ext>
            </p:extLst>
          </p:nvPr>
        </p:nvGraphicFramePr>
        <p:xfrm>
          <a:off x="1691680" y="2060848"/>
          <a:ext cx="6155035" cy="4216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146930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467544" y="1419225"/>
            <a:ext cx="7992244" cy="857250"/>
          </a:xfrm>
        </p:spPr>
        <p:txBody>
          <a:bodyPr>
            <a:normAutofit/>
          </a:bodyPr>
          <a:lstStyle/>
          <a:p>
            <a:pPr algn="ctr"/>
            <a:r>
              <a:rPr lang="hu-HU" sz="2200" dirty="0">
                <a:solidFill>
                  <a:srgbClr val="A69765"/>
                </a:solidFill>
                <a:latin typeface="Book Antiqua" pitchFamily="18" charset="0"/>
                <a:cs typeface="Times New Roman" pitchFamily="18" charset="0"/>
              </a:rPr>
              <a:t>2007-2013-as</a:t>
            </a:r>
            <a:r>
              <a:rPr lang="hu-HU" sz="2200" dirty="0"/>
              <a:t> </a:t>
            </a:r>
            <a:r>
              <a:rPr lang="hu-HU" sz="2200" dirty="0">
                <a:solidFill>
                  <a:srgbClr val="A69765"/>
                </a:solidFill>
                <a:latin typeface="Book Antiqua" pitchFamily="18" charset="0"/>
                <a:cs typeface="Times New Roman" pitchFamily="18" charset="0"/>
              </a:rPr>
              <a:t>programozási időszak végrehajtási intézményrendszere (</a:t>
            </a:r>
            <a:r>
              <a:rPr lang="hu-HU" sz="2200" dirty="0" smtClean="0">
                <a:solidFill>
                  <a:srgbClr val="A69765"/>
                </a:solidFill>
                <a:latin typeface="Book Antiqua" pitchFamily="18" charset="0"/>
                <a:cs typeface="Times New Roman" pitchFamily="18" charset="0"/>
              </a:rPr>
              <a:t>2013. július 31.– </a:t>
            </a:r>
            <a:r>
              <a:rPr lang="hu-HU" sz="2200" dirty="0">
                <a:solidFill>
                  <a:srgbClr val="A69765"/>
                </a:solidFill>
                <a:latin typeface="Book Antiqua" pitchFamily="18" charset="0"/>
                <a:cs typeface="Times New Roman" pitchFamily="18" charset="0"/>
              </a:rPr>
              <a:t>2013. </a:t>
            </a:r>
            <a:r>
              <a:rPr lang="hu-HU" sz="2200" dirty="0" smtClean="0">
                <a:solidFill>
                  <a:srgbClr val="A69765"/>
                </a:solidFill>
                <a:latin typeface="Book Antiqua" pitchFamily="18" charset="0"/>
                <a:cs typeface="Times New Roman" pitchFamily="18" charset="0"/>
              </a:rPr>
              <a:t>december </a:t>
            </a:r>
            <a:r>
              <a:rPr lang="hu-HU" sz="2200" dirty="0">
                <a:solidFill>
                  <a:srgbClr val="A69765"/>
                </a:solidFill>
                <a:latin typeface="Book Antiqua" pitchFamily="18" charset="0"/>
                <a:cs typeface="Times New Roman" pitchFamily="18" charset="0"/>
              </a:rPr>
              <a:t>31.)</a:t>
            </a:r>
            <a:endParaRPr lang="hu-HU" altLang="hu-HU" sz="2200" dirty="0" smtClean="0">
              <a:solidFill>
                <a:srgbClr val="A69765"/>
              </a:solidFill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4"/>
            <p:extLst>
              <p:ext uri="{D42A27DB-BD31-4B8C-83A1-F6EECF244321}">
                <p14:modId xmlns:p14="http://schemas.microsoft.com/office/powerpoint/2010/main" xmlns="" val="1986554784"/>
              </p:ext>
            </p:extLst>
          </p:nvPr>
        </p:nvGraphicFramePr>
        <p:xfrm>
          <a:off x="1691680" y="2060848"/>
          <a:ext cx="6155035" cy="4216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096355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/>
          <p:cNvSpPr>
            <a:spLocks noGrp="1"/>
          </p:cNvSpPr>
          <p:nvPr>
            <p:ph type="ctrTitle"/>
          </p:nvPr>
        </p:nvSpPr>
        <p:spPr>
          <a:xfrm>
            <a:off x="684213" y="2708275"/>
            <a:ext cx="7772400" cy="6492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u-HU" dirty="0" smtClean="0">
                <a:latin typeface="Book Antiqua" pitchFamily="18" charset="0"/>
              </a:rPr>
              <a:t>A  2014-2020-as intézményrendszer kialakításának helyzete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ctrTitle"/>
          </p:nvPr>
        </p:nvSpPr>
        <p:spPr>
          <a:xfrm>
            <a:off x="685800" y="1428750"/>
            <a:ext cx="7772400" cy="631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u-HU" dirty="0" smtClean="0">
                <a:latin typeface="Book Antiqua" pitchFamily="18" charset="0"/>
              </a:rPr>
              <a:t>Korábbi intézményi döntések 1.</a:t>
            </a:r>
            <a:br>
              <a:rPr lang="hu-HU" dirty="0" smtClean="0">
                <a:latin typeface="Book Antiqua" pitchFamily="18" charset="0"/>
              </a:rPr>
            </a:br>
            <a:r>
              <a:rPr lang="hu-HU" dirty="0" smtClean="0">
                <a:latin typeface="Book Antiqua" pitchFamily="18" charset="0"/>
              </a:rPr>
              <a:t>(2012. december, 2013. április)</a:t>
            </a:r>
          </a:p>
        </p:txBody>
      </p:sp>
      <p:sp>
        <p:nvSpPr>
          <p:cNvPr id="6147" name="Content Placeholder 5"/>
          <p:cNvSpPr>
            <a:spLocks noGrp="1"/>
          </p:cNvSpPr>
          <p:nvPr>
            <p:ph idx="13"/>
          </p:nvPr>
        </p:nvSpPr>
        <p:spPr>
          <a:xfrm>
            <a:off x="755650" y="2420938"/>
            <a:ext cx="7993063" cy="3671887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hu-HU" sz="2400" b="1" dirty="0" smtClean="0">
                <a:latin typeface="Book Antiqua" pitchFamily="18" charset="0"/>
                <a:cs typeface="Arial" charset="0"/>
              </a:rPr>
              <a:t>1600/2012.  és 1217/2013. Korm. határozat: Koncepció</a:t>
            </a:r>
          </a:p>
          <a:p>
            <a:pPr eaLnBrk="1" hangingPunct="1">
              <a:spcBef>
                <a:spcPts val="1800"/>
              </a:spcBef>
              <a:buFont typeface="Arial" charset="0"/>
              <a:buChar char="•"/>
            </a:pPr>
            <a:r>
              <a:rPr lang="hu-HU" sz="2400" dirty="0" smtClean="0">
                <a:latin typeface="Book Antiqua" pitchFamily="18" charset="0"/>
                <a:cs typeface="Arial" charset="0"/>
              </a:rPr>
              <a:t>Erős központi koordináció minden alapra kiterjedően</a:t>
            </a:r>
          </a:p>
          <a:p>
            <a:pPr eaLnBrk="1" hangingPunct="1">
              <a:spcBef>
                <a:spcPts val="1800"/>
              </a:spcBef>
              <a:buFont typeface="Arial" charset="0"/>
              <a:buChar char="•"/>
            </a:pPr>
            <a:r>
              <a:rPr lang="hu-HU" sz="2400" dirty="0" smtClean="0">
                <a:latin typeface="Book Antiqua" pitchFamily="18" charset="0"/>
                <a:cs typeface="Arial" charset="0"/>
              </a:rPr>
              <a:t>Irányító Hatóságok átalakítása: </a:t>
            </a:r>
          </a:p>
          <a:p>
            <a:pPr lvl="1" eaLnBrk="1" hangingPunct="1">
              <a:buFont typeface="Book Antiqua" pitchFamily="18" charset="0"/>
              <a:buChar char="−"/>
            </a:pPr>
            <a:r>
              <a:rPr lang="hu-HU" sz="2000" dirty="0" smtClean="0">
                <a:latin typeface="Book Antiqua" pitchFamily="18" charset="0"/>
                <a:cs typeface="Arial" charset="0"/>
              </a:rPr>
              <a:t>2014. januártól a szaktárcák irányítása alatt</a:t>
            </a:r>
          </a:p>
          <a:p>
            <a:pPr lvl="1" eaLnBrk="1" hangingPunct="1">
              <a:buFont typeface="Book Antiqua" pitchFamily="18" charset="0"/>
              <a:buChar char="−"/>
            </a:pPr>
            <a:r>
              <a:rPr lang="hu-HU" sz="2000" dirty="0" smtClean="0">
                <a:latin typeface="Book Antiqua" pitchFamily="18" charset="0"/>
                <a:cs typeface="Arial" charset="0"/>
              </a:rPr>
              <a:t>a jelenlegi </a:t>
            </a:r>
            <a:r>
              <a:rPr lang="hu-HU" sz="2000" dirty="0" err="1" smtClean="0">
                <a:latin typeface="Book Antiqua" pitchFamily="18" charset="0"/>
                <a:cs typeface="Arial" charset="0"/>
              </a:rPr>
              <a:t>IH-k</a:t>
            </a:r>
            <a:r>
              <a:rPr lang="hu-HU" sz="2000" dirty="0" smtClean="0">
                <a:latin typeface="Book Antiqua" pitchFamily="18" charset="0"/>
                <a:cs typeface="Arial" charset="0"/>
              </a:rPr>
              <a:t> bázisán</a:t>
            </a:r>
          </a:p>
          <a:p>
            <a:pPr eaLnBrk="1" hangingPunct="1">
              <a:spcBef>
                <a:spcPts val="1800"/>
              </a:spcBef>
              <a:buFont typeface="Arial" charset="0"/>
              <a:buChar char="•"/>
            </a:pPr>
            <a:r>
              <a:rPr lang="hu-HU" sz="2400" dirty="0" smtClean="0">
                <a:latin typeface="Book Antiqua" pitchFamily="18" charset="0"/>
                <a:cs typeface="Arial" charset="0"/>
              </a:rPr>
              <a:t>2007-2013-as programidőszak kifutó programjainak zökkenőmentes zárása és a kifizetések teljes körű abszorpciója prioritás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ím 1"/>
          <p:cNvSpPr>
            <a:spLocks noGrp="1"/>
          </p:cNvSpPr>
          <p:nvPr>
            <p:ph type="title"/>
          </p:nvPr>
        </p:nvSpPr>
        <p:spPr>
          <a:xfrm>
            <a:off x="971550" y="1285875"/>
            <a:ext cx="7488238" cy="857250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000" dirty="0">
                <a:solidFill>
                  <a:srgbClr val="A69765"/>
                </a:solidFill>
                <a:latin typeface="Book Antiqua" pitchFamily="18" charset="0"/>
                <a:cs typeface="Times New Roman" pitchFamily="18" charset="0"/>
              </a:rPr>
              <a:t>Korábbi intézményi döntések </a:t>
            </a:r>
            <a:r>
              <a:rPr lang="hu-HU" sz="3000" dirty="0" smtClean="0">
                <a:solidFill>
                  <a:srgbClr val="A69765"/>
                </a:solidFill>
                <a:latin typeface="Book Antiqua" pitchFamily="18" charset="0"/>
                <a:cs typeface="Times New Roman" pitchFamily="18" charset="0"/>
              </a:rPr>
              <a:t>2.</a:t>
            </a:r>
            <a:br>
              <a:rPr lang="hu-HU" sz="3000" dirty="0" smtClean="0">
                <a:solidFill>
                  <a:srgbClr val="A69765"/>
                </a:solidFill>
                <a:latin typeface="Book Antiqua" pitchFamily="18" charset="0"/>
                <a:cs typeface="Times New Roman" pitchFamily="18" charset="0"/>
              </a:rPr>
            </a:br>
            <a:r>
              <a:rPr lang="hu-HU" sz="3000" dirty="0" smtClean="0">
                <a:solidFill>
                  <a:srgbClr val="A69765"/>
                </a:solidFill>
                <a:latin typeface="Book Antiqua" pitchFamily="18" charset="0"/>
                <a:cs typeface="Times New Roman" pitchFamily="18" charset="0"/>
              </a:rPr>
              <a:t>(2013</a:t>
            </a:r>
            <a:r>
              <a:rPr lang="hu-HU" sz="3000" dirty="0">
                <a:solidFill>
                  <a:srgbClr val="A69765"/>
                </a:solidFill>
                <a:latin typeface="Book Antiqua" pitchFamily="18" charset="0"/>
                <a:cs typeface="Times New Roman" pitchFamily="18" charset="0"/>
              </a:rPr>
              <a:t>. </a:t>
            </a:r>
            <a:r>
              <a:rPr lang="hu-HU" sz="3000" dirty="0" smtClean="0">
                <a:solidFill>
                  <a:srgbClr val="A69765"/>
                </a:solidFill>
                <a:latin typeface="Book Antiqua" pitchFamily="18" charset="0"/>
                <a:cs typeface="Times New Roman" pitchFamily="18" charset="0"/>
              </a:rPr>
              <a:t>augusztus) </a:t>
            </a:r>
            <a:endParaRPr lang="hu-HU" sz="3000" dirty="0">
              <a:solidFill>
                <a:srgbClr val="A69765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7171" name="Tartalom helye 2"/>
          <p:cNvSpPr>
            <a:spLocks noGrp="1"/>
          </p:cNvSpPr>
          <p:nvPr>
            <p:ph idx="14"/>
          </p:nvPr>
        </p:nvSpPr>
        <p:spPr>
          <a:xfrm>
            <a:off x="468313" y="2205038"/>
            <a:ext cx="8496300" cy="40322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hu-HU" sz="2400" b="1" dirty="0" smtClean="0">
                <a:latin typeface="Book Antiqua" pitchFamily="18" charset="0"/>
                <a:cs typeface="Arial" charset="0"/>
              </a:rPr>
              <a:t>1545/2013. Korm. határozat:</a:t>
            </a:r>
            <a:br>
              <a:rPr lang="hu-HU" sz="2400" b="1" dirty="0" smtClean="0">
                <a:latin typeface="Book Antiqua" pitchFamily="18" charset="0"/>
                <a:cs typeface="Arial" charset="0"/>
              </a:rPr>
            </a:br>
            <a:r>
              <a:rPr lang="hu-HU" sz="2400" b="1" dirty="0" smtClean="0">
                <a:latin typeface="Book Antiqua" pitchFamily="18" charset="0"/>
                <a:cs typeface="Arial" charset="0"/>
              </a:rPr>
              <a:t>Az intézményrendszer felállításának módja</a:t>
            </a:r>
          </a:p>
          <a:p>
            <a:pPr eaLnBrk="1" hangingPunct="1">
              <a:spcBef>
                <a:spcPts val="1800"/>
              </a:spcBef>
              <a:buFont typeface="Arial" charset="0"/>
              <a:buChar char="•"/>
            </a:pPr>
            <a:r>
              <a:rPr lang="hu-HU" sz="2400" dirty="0" smtClean="0">
                <a:latin typeface="Book Antiqua" pitchFamily="18" charset="0"/>
                <a:cs typeface="Arial" charset="0"/>
              </a:rPr>
              <a:t>A közreműködő szervezetek a miniszterek irányítása alá kerülnek</a:t>
            </a:r>
          </a:p>
          <a:p>
            <a:pPr eaLnBrk="1" hangingPunct="1">
              <a:spcBef>
                <a:spcPts val="1800"/>
              </a:spcBef>
              <a:buFont typeface="Arial" charset="0"/>
              <a:buChar char="•"/>
            </a:pPr>
            <a:r>
              <a:rPr lang="hu-HU" sz="2400" dirty="0" smtClean="0">
                <a:latin typeface="Book Antiqua" pitchFamily="18" charset="0"/>
                <a:cs typeface="Arial" charset="0"/>
              </a:rPr>
              <a:t>A regionális fejlesztési ügynökségek a megyei önkormányzatok irányítása alá kerülnek</a:t>
            </a:r>
          </a:p>
          <a:p>
            <a:pPr eaLnBrk="1" hangingPunct="1">
              <a:spcBef>
                <a:spcPts val="1800"/>
              </a:spcBef>
              <a:buFont typeface="Arial" charset="0"/>
              <a:buChar char="•"/>
            </a:pPr>
            <a:r>
              <a:rPr lang="hu-HU" sz="2400" dirty="0" smtClean="0">
                <a:latin typeface="Book Antiqua" pitchFamily="18" charset="0"/>
                <a:cs typeface="Arial" charset="0"/>
              </a:rPr>
              <a:t>Karrier Program kidolgozása a humánkapacitások megtartása és továbbfejlesztése érdekében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ím 1"/>
          <p:cNvSpPr>
            <a:spLocks noGrp="1"/>
          </p:cNvSpPr>
          <p:nvPr>
            <p:ph type="title"/>
          </p:nvPr>
        </p:nvSpPr>
        <p:spPr>
          <a:xfrm>
            <a:off x="971550" y="1285875"/>
            <a:ext cx="7488238" cy="857250"/>
          </a:xfrm>
        </p:spPr>
        <p:txBody>
          <a:bodyPr/>
          <a:lstStyle/>
          <a:p>
            <a:pPr algn="ctr"/>
            <a:r>
              <a:rPr lang="hu-HU" sz="3000" dirty="0" smtClean="0">
                <a:solidFill>
                  <a:srgbClr val="A69765"/>
                </a:solidFill>
                <a:latin typeface="Book Antiqua" pitchFamily="18" charset="0"/>
                <a:cs typeface="Times New Roman" pitchFamily="18" charset="0"/>
              </a:rPr>
              <a:t>Legutóbbi intézményi döntések</a:t>
            </a:r>
          </a:p>
        </p:txBody>
      </p:sp>
      <p:sp>
        <p:nvSpPr>
          <p:cNvPr id="7171" name="Tartalom helye 2"/>
          <p:cNvSpPr>
            <a:spLocks noGrp="1"/>
          </p:cNvSpPr>
          <p:nvPr>
            <p:ph idx="14"/>
          </p:nvPr>
        </p:nvSpPr>
        <p:spPr>
          <a:xfrm>
            <a:off x="468313" y="2205038"/>
            <a:ext cx="8496300" cy="403225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Arial" charset="0"/>
              <a:buNone/>
            </a:pPr>
            <a:r>
              <a:rPr lang="hu-HU" sz="2400" b="1" dirty="0" smtClean="0">
                <a:latin typeface="Book Antiqua" pitchFamily="18" charset="0"/>
                <a:cs typeface="Arial" charset="0"/>
              </a:rPr>
              <a:t>A Kormány 2013. október 30-ai döntése:</a:t>
            </a:r>
          </a:p>
          <a:p>
            <a:pPr eaLnBrk="1" hangingPunct="1">
              <a:spcBef>
                <a:spcPts val="1800"/>
              </a:spcBef>
              <a:buFont typeface="Arial" charset="0"/>
              <a:buChar char="•"/>
            </a:pPr>
            <a:r>
              <a:rPr lang="hu-HU" sz="2400" dirty="0" smtClean="0">
                <a:latin typeface="Book Antiqua" pitchFamily="18" charset="0"/>
                <a:cs typeface="Arial" charset="0"/>
              </a:rPr>
              <a:t>Az egyes OP-k irányító hatóságai a tevékenység fókuszát adó területért felelős szaktárcához kerülnek áthelyezésre - </a:t>
            </a:r>
            <a:r>
              <a:rPr lang="hu-HU" sz="2400" b="1" dirty="0" smtClean="0">
                <a:latin typeface="Book Antiqua" pitchFamily="18" charset="0"/>
                <a:cs typeface="Arial" charset="0"/>
              </a:rPr>
              <a:t>helyettes államtitkári irányítás alatt </a:t>
            </a:r>
          </a:p>
          <a:p>
            <a:pPr eaLnBrk="1" hangingPunct="1">
              <a:spcBef>
                <a:spcPts val="1800"/>
              </a:spcBef>
              <a:buFont typeface="Arial" charset="0"/>
              <a:buChar char="•"/>
            </a:pPr>
            <a:r>
              <a:rPr lang="hu-HU" sz="2400" dirty="0" smtClean="0">
                <a:latin typeface="Book Antiqua" pitchFamily="18" charset="0"/>
                <a:cs typeface="Arial" charset="0"/>
              </a:rPr>
              <a:t>Összeférhetetlenség elkerülése</a:t>
            </a:r>
            <a:r>
              <a:rPr lang="hu-HU" sz="2400" dirty="0">
                <a:latin typeface="Book Antiqua" pitchFamily="18" charset="0"/>
                <a:cs typeface="Arial" charset="0"/>
              </a:rPr>
              <a:t>: az IH </a:t>
            </a:r>
            <a:r>
              <a:rPr lang="hu-HU" sz="2400" dirty="0" smtClean="0">
                <a:latin typeface="Book Antiqua" pitchFamily="18" charset="0"/>
                <a:cs typeface="Arial" charset="0"/>
              </a:rPr>
              <a:t>vezetők (helyettes államtitkárok) </a:t>
            </a:r>
            <a:r>
              <a:rPr lang="hu-HU" sz="2400" dirty="0">
                <a:latin typeface="Book Antiqua" pitchFamily="18" charset="0"/>
                <a:cs typeface="Arial" charset="0"/>
              </a:rPr>
              <a:t>függetlenségét biztosítja, hogy a miniszternek közvetlenül alárendelve </a:t>
            </a:r>
            <a:r>
              <a:rPr lang="hu-HU" sz="2400" dirty="0" smtClean="0">
                <a:latin typeface="Book Antiqua" pitchFamily="18" charset="0"/>
                <a:cs typeface="Arial" charset="0"/>
              </a:rPr>
              <a:t>fogják ellátni feladataikat</a:t>
            </a:r>
          </a:p>
          <a:p>
            <a:pPr eaLnBrk="1" hangingPunct="1">
              <a:spcBef>
                <a:spcPts val="1800"/>
              </a:spcBef>
              <a:buFont typeface="Arial" charset="0"/>
              <a:buChar char="•"/>
            </a:pPr>
            <a:r>
              <a:rPr lang="hu-HU" sz="2400" dirty="0">
                <a:latin typeface="Book Antiqua" pitchFamily="18" charset="0"/>
                <a:cs typeface="Arial" charset="0"/>
              </a:rPr>
              <a:t>a </a:t>
            </a:r>
            <a:r>
              <a:rPr lang="hu-HU" sz="2400" b="1" dirty="0">
                <a:latin typeface="Book Antiqua" pitchFamily="18" charset="0"/>
                <a:cs typeface="Arial" charset="0"/>
              </a:rPr>
              <a:t>központi koordináció a Miniszterelnökség </a:t>
            </a:r>
            <a:r>
              <a:rPr lang="hu-HU" sz="2400" dirty="0">
                <a:latin typeface="Book Antiqua" pitchFamily="18" charset="0"/>
                <a:cs typeface="Arial" charset="0"/>
              </a:rPr>
              <a:t>szervezeti keretein belül kerül kialakításra 2014. január 1-től </a:t>
            </a:r>
          </a:p>
          <a:p>
            <a:pPr eaLnBrk="1" hangingPunct="1">
              <a:spcBef>
                <a:spcPts val="1800"/>
              </a:spcBef>
              <a:buFont typeface="Arial" charset="0"/>
              <a:buChar char="•"/>
            </a:pPr>
            <a:r>
              <a:rPr lang="hu-HU" sz="2400" dirty="0" smtClean="0">
                <a:latin typeface="Book Antiqua" pitchFamily="18" charset="0"/>
                <a:cs typeface="Arial" charset="0"/>
              </a:rPr>
              <a:t>A Nemzeti Fejlesztési Ügynökség 2014. január 1-jével megszűnik</a:t>
            </a:r>
          </a:p>
          <a:p>
            <a:pPr eaLnBrk="1" hangingPunct="1">
              <a:spcBef>
                <a:spcPts val="1800"/>
              </a:spcBef>
              <a:buFont typeface="Arial" charset="0"/>
              <a:buChar char="•"/>
            </a:pPr>
            <a:endParaRPr lang="hu-HU" sz="2400" dirty="0">
              <a:latin typeface="Book Antiqua" pitchFamily="18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hu-HU" sz="2400" b="1" dirty="0" smtClean="0">
              <a:latin typeface="Book Antiqua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8103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ím 1"/>
          <p:cNvSpPr>
            <a:spLocks noGrp="1"/>
          </p:cNvSpPr>
          <p:nvPr>
            <p:ph type="title"/>
          </p:nvPr>
        </p:nvSpPr>
        <p:spPr>
          <a:xfrm>
            <a:off x="1043608" y="1484784"/>
            <a:ext cx="7488238" cy="857250"/>
          </a:xfrm>
        </p:spPr>
        <p:txBody>
          <a:bodyPr/>
          <a:lstStyle/>
          <a:p>
            <a:pPr algn="ctr"/>
            <a:r>
              <a:rPr lang="hu-HU" altLang="hu-HU" sz="3000" dirty="0" smtClean="0">
                <a:solidFill>
                  <a:srgbClr val="A69765"/>
                </a:solidFill>
                <a:latin typeface="Book Antiqua" pitchFamily="18" charset="0"/>
                <a:cs typeface="Times New Roman" pitchFamily="18" charset="0"/>
              </a:rPr>
              <a:t>2014-2020-as programozási időszak</a:t>
            </a:r>
          </a:p>
        </p:txBody>
      </p:sp>
      <p:graphicFrame>
        <p:nvGraphicFramePr>
          <p:cNvPr id="2" name="Tartalom helye 1"/>
          <p:cNvGraphicFramePr>
            <a:graphicFrameLocks noGrp="1"/>
          </p:cNvGraphicFramePr>
          <p:nvPr>
            <p:ph idx="14"/>
            <p:extLst>
              <p:ext uri="{D42A27DB-BD31-4B8C-83A1-F6EECF244321}">
                <p14:modId xmlns:p14="http://schemas.microsoft.com/office/powerpoint/2010/main" xmlns="" val="430455695"/>
              </p:ext>
            </p:extLst>
          </p:nvPr>
        </p:nvGraphicFramePr>
        <p:xfrm>
          <a:off x="620713" y="2371724"/>
          <a:ext cx="7983537" cy="3505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zövegdoboz 2"/>
          <p:cNvSpPr txBox="1"/>
          <p:nvPr/>
        </p:nvSpPr>
        <p:spPr>
          <a:xfrm>
            <a:off x="5508104" y="2852936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1400" i="1" dirty="0" smtClean="0">
                <a:solidFill>
                  <a:srgbClr val="A69765"/>
                </a:solidFill>
                <a:latin typeface="Book Antiqua" pitchFamily="18" charset="0"/>
              </a:rPr>
              <a:t>  Folyamatos működés biztosított</a:t>
            </a:r>
          </a:p>
          <a:p>
            <a:pPr algn="just"/>
            <a:r>
              <a:rPr lang="hu-HU" sz="1400" i="1" dirty="0" smtClean="0">
                <a:solidFill>
                  <a:srgbClr val="A69765"/>
                </a:solidFill>
                <a:latin typeface="Book Antiqua" pitchFamily="18" charset="0"/>
              </a:rPr>
              <a:t>„Jogutódlás”=humánkapacitás+bérszínvonal</a:t>
            </a:r>
            <a:endParaRPr lang="hu-HU" i="1" dirty="0">
              <a:solidFill>
                <a:srgbClr val="A69765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>
            <a:spLocks noGrp="1"/>
          </p:cNvSpPr>
          <p:nvPr>
            <p:ph idx="14"/>
          </p:nvPr>
        </p:nvSpPr>
        <p:spPr>
          <a:xfrm>
            <a:off x="395288" y="2420938"/>
            <a:ext cx="8569325" cy="3960812"/>
          </a:xfrm>
        </p:spPr>
        <p:txBody>
          <a:bodyPr>
            <a:normAutofit fontScale="92500"/>
          </a:bodyPr>
          <a:lstStyle/>
          <a:p>
            <a:pPr marL="314325" eaLnBrk="1" hangingPunct="1">
              <a:defRPr/>
            </a:pPr>
            <a:r>
              <a:rPr lang="hu-HU" sz="2400" dirty="0" smtClean="0">
                <a:latin typeface="Book Antiqua" pitchFamily="18" charset="0"/>
                <a:cs typeface="Arial" charset="0"/>
              </a:rPr>
              <a:t>A 2007-2013-as intézményrendszer </a:t>
            </a:r>
            <a:r>
              <a:rPr lang="hu-HU" sz="2400" b="1" dirty="0" smtClean="0">
                <a:latin typeface="Book Antiqua" pitchFamily="18" charset="0"/>
                <a:cs typeface="Arial" charset="0"/>
              </a:rPr>
              <a:t>eredményeinek továbbvitele</a:t>
            </a:r>
          </a:p>
          <a:p>
            <a:pPr lvl="1" eaLnBrk="1" hangingPunct="1">
              <a:defRPr/>
            </a:pPr>
            <a:r>
              <a:rPr lang="hu-HU" sz="2200" dirty="0" smtClean="0">
                <a:latin typeface="Book Antiqua" pitchFamily="18" charset="0"/>
                <a:cs typeface="Arial" charset="0"/>
              </a:rPr>
              <a:t>Magas szintű </a:t>
            </a:r>
            <a:r>
              <a:rPr lang="hu-HU" sz="2200" dirty="0" err="1" smtClean="0">
                <a:latin typeface="Book Antiqua" pitchFamily="18" charset="0"/>
                <a:cs typeface="Arial" charset="0"/>
              </a:rPr>
              <a:t>standardizáció</a:t>
            </a:r>
            <a:endParaRPr lang="hu-HU" sz="2200" dirty="0" smtClean="0">
              <a:latin typeface="Book Antiqua" pitchFamily="18" charset="0"/>
              <a:cs typeface="Arial" charset="0"/>
            </a:endParaRPr>
          </a:p>
          <a:p>
            <a:pPr lvl="1" eaLnBrk="1" hangingPunct="1">
              <a:defRPr/>
            </a:pPr>
            <a:r>
              <a:rPr lang="hu-HU" sz="2200" dirty="0" smtClean="0">
                <a:latin typeface="Book Antiqua" pitchFamily="18" charset="0"/>
                <a:cs typeface="Arial" charset="0"/>
              </a:rPr>
              <a:t>Teljes körű, valósidejű nyomon követhetőség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hu-HU" sz="2400" dirty="0" smtClean="0">
                <a:latin typeface="Book Antiqua" pitchFamily="18" charset="0"/>
                <a:cs typeface="Arial" charset="0"/>
              </a:rPr>
              <a:t>A 2007-2013-as intézményrendszer </a:t>
            </a:r>
            <a:r>
              <a:rPr lang="hu-HU" sz="2400" b="1" dirty="0" smtClean="0">
                <a:latin typeface="Book Antiqua" pitchFamily="18" charset="0"/>
                <a:cs typeface="Arial" charset="0"/>
              </a:rPr>
              <a:t>gyengeségeinek javítása</a:t>
            </a:r>
            <a:endParaRPr lang="hu-HU" sz="2400" b="1" dirty="0">
              <a:latin typeface="Book Antiqua" pitchFamily="18" charset="0"/>
              <a:cs typeface="Arial" charset="0"/>
            </a:endParaRPr>
          </a:p>
          <a:p>
            <a:pPr lvl="1" eaLnBrk="1" hangingPunct="1">
              <a:defRPr/>
            </a:pPr>
            <a:r>
              <a:rPr lang="hu-HU" sz="2200" dirty="0" smtClean="0">
                <a:latin typeface="Book Antiqua" pitchFamily="18" charset="0"/>
                <a:cs typeface="Arial" charset="0"/>
              </a:rPr>
              <a:t>A szakpolitikai tervezés és végrehajtás egy kézbe kerül</a:t>
            </a:r>
          </a:p>
          <a:p>
            <a:pPr lvl="1" eaLnBrk="1" hangingPunct="1">
              <a:defRPr/>
            </a:pPr>
            <a:r>
              <a:rPr lang="hu-HU" sz="2200" dirty="0" smtClean="0">
                <a:latin typeface="Book Antiqua" pitchFamily="18" charset="0"/>
                <a:cs typeface="Arial" charset="0"/>
              </a:rPr>
              <a:t>A szakpolitikai végrehajtás és az operatív programok végrehajtásának felelőssége szintén egy kézbe kerül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hu-HU" sz="2400" dirty="0" smtClean="0">
                <a:latin typeface="Book Antiqua" pitchFamily="18" charset="0"/>
                <a:cs typeface="Arial" charset="0"/>
              </a:rPr>
              <a:t>Az egységesítés erősítése érdekében a </a:t>
            </a:r>
            <a:r>
              <a:rPr lang="hu-HU" sz="2400" i="1" dirty="0" smtClean="0">
                <a:latin typeface="Book Antiqua" pitchFamily="18" charset="0"/>
                <a:cs typeface="Arial" charset="0"/>
              </a:rPr>
              <a:t>központi koordináció </a:t>
            </a:r>
            <a:r>
              <a:rPr lang="hu-HU" sz="2400" dirty="0" smtClean="0">
                <a:latin typeface="Book Antiqua" pitchFamily="18" charset="0"/>
                <a:cs typeface="Arial" charset="0"/>
              </a:rPr>
              <a:t>a </a:t>
            </a:r>
            <a:r>
              <a:rPr lang="hu-HU" sz="2400" b="1" dirty="0" smtClean="0">
                <a:latin typeface="Book Antiqua" pitchFamily="18" charset="0"/>
                <a:cs typeface="Arial" charset="0"/>
              </a:rPr>
              <a:t>Miniszterelnökség szervezeti keretei között </a:t>
            </a:r>
            <a:r>
              <a:rPr lang="hu-HU" sz="2400" dirty="0" smtClean="0">
                <a:latin typeface="Book Antiqua" pitchFamily="18" charset="0"/>
                <a:cs typeface="Arial" charset="0"/>
              </a:rPr>
              <a:t>kerül kialakításra</a:t>
            </a:r>
          </a:p>
        </p:txBody>
      </p:sp>
      <p:sp>
        <p:nvSpPr>
          <p:cNvPr id="13315" name="Cím 1"/>
          <p:cNvSpPr>
            <a:spLocks noGrp="1"/>
          </p:cNvSpPr>
          <p:nvPr>
            <p:ph type="title"/>
          </p:nvPr>
        </p:nvSpPr>
        <p:spPr>
          <a:xfrm>
            <a:off x="971550" y="1285875"/>
            <a:ext cx="7488238" cy="1063625"/>
          </a:xfrm>
        </p:spPr>
        <p:txBody>
          <a:bodyPr/>
          <a:lstStyle/>
          <a:p>
            <a:pPr algn="ctr"/>
            <a:r>
              <a:rPr lang="hu-HU" altLang="hu-HU" sz="3000" smtClean="0">
                <a:solidFill>
                  <a:srgbClr val="A69765"/>
                </a:solidFill>
                <a:latin typeface="Book Antiqua" pitchFamily="18" charset="0"/>
                <a:cs typeface="Times New Roman" pitchFamily="18" charset="0"/>
              </a:rPr>
              <a:t>A központi koordináció kialakításának alapelvei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loldala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1319</TotalTime>
  <Words>660</Words>
  <Application>Microsoft Office PowerPoint</Application>
  <PresentationFormat>Diavetítés a képernyőre (4:3 oldalarány)</PresentationFormat>
  <Paragraphs>89</Paragraphs>
  <Slides>14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14</vt:i4>
      </vt:variant>
    </vt:vector>
  </HeadingPairs>
  <TitlesOfParts>
    <vt:vector size="16" baseType="lpstr">
      <vt:lpstr>Office Theme</vt:lpstr>
      <vt:lpstr>Beloldalak</vt:lpstr>
      <vt:lpstr>A 2014-2020 időszak végrehajtási intézményrendszere</vt:lpstr>
      <vt:lpstr>2007-2013-as programozási időszak végrehajtási intézményrendszere (2010. június – 2013. július 31.)</vt:lpstr>
      <vt:lpstr>2007-2013-as programozási időszak végrehajtási intézményrendszere (2013. július 31.– 2013. december 31.)</vt:lpstr>
      <vt:lpstr>A  2014-2020-as intézményrendszer kialakításának helyzete</vt:lpstr>
      <vt:lpstr>Korábbi intézményi döntések 1. (2012. december, 2013. április)</vt:lpstr>
      <vt:lpstr>Korábbi intézményi döntések 2. (2013. augusztus) </vt:lpstr>
      <vt:lpstr>Legutóbbi intézményi döntések</vt:lpstr>
      <vt:lpstr>2014-2020-as programozási időszak</vt:lpstr>
      <vt:lpstr>A központi koordináció kialakításának alapelvei</vt:lpstr>
      <vt:lpstr>A központi koordináció feladatai a Kormány 2013. október 30-ai döntésének megfelelően (1.)</vt:lpstr>
      <vt:lpstr>A központi koordináció feladatai a Kormány 2013. október 30-ai döntésének megfelelően (2.)</vt:lpstr>
      <vt:lpstr>A közreműködő szervezetek átalakításának alapelvei</vt:lpstr>
      <vt:lpstr>Az erős központi koordináció garanciái</vt:lpstr>
      <vt:lpstr>Köszönöm figyelmüket!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</dc:creator>
  <cp:lastModifiedBy>Oktató</cp:lastModifiedBy>
  <cp:revision>204</cp:revision>
  <cp:lastPrinted>2013-11-13T15:13:04Z</cp:lastPrinted>
  <dcterms:created xsi:type="dcterms:W3CDTF">2010-06-15T13:49:13Z</dcterms:created>
  <dcterms:modified xsi:type="dcterms:W3CDTF">2013-11-21T14:41:43Z</dcterms:modified>
</cp:coreProperties>
</file>