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</p:sldMasterIdLst>
  <p:notesMasterIdLst>
    <p:notesMasterId r:id="rId31"/>
  </p:notesMasterIdLst>
  <p:handoutMasterIdLst>
    <p:handoutMasterId r:id="rId32"/>
  </p:handoutMasterIdLst>
  <p:sldIdLst>
    <p:sldId id="256" r:id="rId3"/>
    <p:sldId id="305" r:id="rId4"/>
    <p:sldId id="307" r:id="rId5"/>
    <p:sldId id="306" r:id="rId6"/>
    <p:sldId id="303" r:id="rId7"/>
    <p:sldId id="318" r:id="rId8"/>
    <p:sldId id="319" r:id="rId9"/>
    <p:sldId id="304" r:id="rId10"/>
    <p:sldId id="320" r:id="rId11"/>
    <p:sldId id="321" r:id="rId12"/>
    <p:sldId id="310" r:id="rId13"/>
    <p:sldId id="322" r:id="rId14"/>
    <p:sldId id="298" r:id="rId15"/>
    <p:sldId id="275" r:id="rId16"/>
    <p:sldId id="286" r:id="rId17"/>
    <p:sldId id="288" r:id="rId18"/>
    <p:sldId id="309" r:id="rId19"/>
    <p:sldId id="314" r:id="rId20"/>
    <p:sldId id="257" r:id="rId21"/>
    <p:sldId id="311" r:id="rId22"/>
    <p:sldId id="300" r:id="rId23"/>
    <p:sldId id="301" r:id="rId24"/>
    <p:sldId id="260" r:id="rId25"/>
    <p:sldId id="325" r:id="rId26"/>
    <p:sldId id="302" r:id="rId27"/>
    <p:sldId id="323" r:id="rId28"/>
    <p:sldId id="326" r:id="rId29"/>
    <p:sldId id="277" r:id="rId3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400B"/>
    <a:srgbClr val="FF9900"/>
    <a:srgbClr val="42D13B"/>
    <a:srgbClr val="9966FF"/>
    <a:srgbClr val="E49F5A"/>
    <a:srgbClr val="797979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92A5FB-62D0-4611-B3AF-71FAABCD2EE0}" type="doc">
      <dgm:prSet loTypeId="urn:microsoft.com/office/officeart/2005/8/layout/cycle3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hu-HU"/>
        </a:p>
      </dgm:t>
    </dgm:pt>
    <dgm:pt modelId="{BB336FD7-9CD4-4C26-B07F-72469F85D1E0}">
      <dgm:prSet phldrT="[Szöveg]"/>
      <dgm:spPr/>
      <dgm:t>
        <a:bodyPr/>
        <a:lstStyle/>
        <a:p>
          <a:r>
            <a:rPr lang="hu-HU" dirty="0" smtClean="0"/>
            <a:t>EFOP</a:t>
          </a:r>
          <a:endParaRPr lang="hu-HU" dirty="0"/>
        </a:p>
      </dgm:t>
    </dgm:pt>
    <dgm:pt modelId="{7B7EF3C7-27D1-4142-9384-8943C4AE948F}" type="parTrans" cxnId="{1ED3862A-B890-4200-9E20-44FF6620D7BE}">
      <dgm:prSet/>
      <dgm:spPr/>
      <dgm:t>
        <a:bodyPr/>
        <a:lstStyle/>
        <a:p>
          <a:endParaRPr lang="hu-HU"/>
        </a:p>
      </dgm:t>
    </dgm:pt>
    <dgm:pt modelId="{635C33E0-E831-4CAD-A512-D01AC5F441CE}" type="sibTrans" cxnId="{1ED3862A-B890-4200-9E20-44FF6620D7BE}">
      <dgm:prSet/>
      <dgm:spPr/>
      <dgm:t>
        <a:bodyPr/>
        <a:lstStyle/>
        <a:p>
          <a:endParaRPr lang="hu-HU"/>
        </a:p>
      </dgm:t>
    </dgm:pt>
    <dgm:pt modelId="{D926A9C8-BD1B-4D04-9B8C-C062D1D380D6}">
      <dgm:prSet phldrT="[Szöveg]"/>
      <dgm:spPr/>
      <dgm:t>
        <a:bodyPr/>
        <a:lstStyle/>
        <a:p>
          <a:r>
            <a:rPr lang="hu-HU" dirty="0" smtClean="0"/>
            <a:t>IKOP</a:t>
          </a:r>
          <a:endParaRPr lang="hu-HU" dirty="0"/>
        </a:p>
      </dgm:t>
    </dgm:pt>
    <dgm:pt modelId="{AAD0ADD1-EE3E-4259-9049-5BAC2A7E939E}" type="parTrans" cxnId="{F91684E4-CA45-4BAF-955D-B67AA08B0258}">
      <dgm:prSet/>
      <dgm:spPr/>
      <dgm:t>
        <a:bodyPr/>
        <a:lstStyle/>
        <a:p>
          <a:endParaRPr lang="hu-HU"/>
        </a:p>
      </dgm:t>
    </dgm:pt>
    <dgm:pt modelId="{1CFA97C0-9625-412D-ABFD-4F34FD6691C9}" type="sibTrans" cxnId="{F91684E4-CA45-4BAF-955D-B67AA08B0258}">
      <dgm:prSet/>
      <dgm:spPr/>
      <dgm:t>
        <a:bodyPr/>
        <a:lstStyle/>
        <a:p>
          <a:endParaRPr lang="hu-HU"/>
        </a:p>
      </dgm:t>
    </dgm:pt>
    <dgm:pt modelId="{458BA086-A7CC-4530-9B92-62BE5F452F77}">
      <dgm:prSet phldrT="[Szöveg]"/>
      <dgm:spPr/>
      <dgm:t>
        <a:bodyPr/>
        <a:lstStyle/>
        <a:p>
          <a:r>
            <a:rPr lang="hu-HU" dirty="0" smtClean="0"/>
            <a:t>KEHOP</a:t>
          </a:r>
          <a:endParaRPr lang="hu-HU" dirty="0"/>
        </a:p>
      </dgm:t>
    </dgm:pt>
    <dgm:pt modelId="{70E1E6AF-200A-4C23-B18D-BFA51648909E}" type="parTrans" cxnId="{9B91F67B-8F63-4264-92A8-BF06B9701900}">
      <dgm:prSet/>
      <dgm:spPr/>
      <dgm:t>
        <a:bodyPr/>
        <a:lstStyle/>
        <a:p>
          <a:endParaRPr lang="hu-HU"/>
        </a:p>
      </dgm:t>
    </dgm:pt>
    <dgm:pt modelId="{13A37618-A756-45C2-9DB9-9E7B8CD26EBC}" type="sibTrans" cxnId="{9B91F67B-8F63-4264-92A8-BF06B9701900}">
      <dgm:prSet/>
      <dgm:spPr/>
      <dgm:t>
        <a:bodyPr/>
        <a:lstStyle/>
        <a:p>
          <a:endParaRPr lang="hu-HU"/>
        </a:p>
      </dgm:t>
    </dgm:pt>
    <dgm:pt modelId="{FF597B9A-01D9-4C30-9196-CA71D4007325}">
      <dgm:prSet phldrT="[Szöveg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hu-HU" dirty="0" smtClean="0"/>
            <a:t>GINOP</a:t>
          </a:r>
          <a:endParaRPr lang="hu-HU" dirty="0"/>
        </a:p>
      </dgm:t>
    </dgm:pt>
    <dgm:pt modelId="{9D089162-7BC7-4B5C-82CC-AB35CA52F215}" type="parTrans" cxnId="{E4ED2429-31C8-4671-B7C2-AC504F7BA412}">
      <dgm:prSet/>
      <dgm:spPr/>
      <dgm:t>
        <a:bodyPr/>
        <a:lstStyle/>
        <a:p>
          <a:endParaRPr lang="hu-HU"/>
        </a:p>
      </dgm:t>
    </dgm:pt>
    <dgm:pt modelId="{8C1C0E2C-1490-4610-BB01-318B89E018DC}" type="sibTrans" cxnId="{E4ED2429-31C8-4671-B7C2-AC504F7BA412}">
      <dgm:prSet/>
      <dgm:spPr/>
      <dgm:t>
        <a:bodyPr/>
        <a:lstStyle/>
        <a:p>
          <a:endParaRPr lang="hu-HU"/>
        </a:p>
      </dgm:t>
    </dgm:pt>
    <dgm:pt modelId="{5DE18293-30EF-40F1-975B-4432652D4637}" type="pres">
      <dgm:prSet presAssocID="{5492A5FB-62D0-4611-B3AF-71FAABCD2EE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FC2E6F77-CB63-411F-8285-05F1A26C053B}" type="pres">
      <dgm:prSet presAssocID="{5492A5FB-62D0-4611-B3AF-71FAABCD2EE0}" presName="cycle" presStyleCnt="0"/>
      <dgm:spPr/>
      <dgm:t>
        <a:bodyPr/>
        <a:lstStyle/>
        <a:p>
          <a:endParaRPr lang="hu-HU"/>
        </a:p>
      </dgm:t>
    </dgm:pt>
    <dgm:pt modelId="{7DA458AD-D469-41C2-B663-5DE3EE9F53E8}" type="pres">
      <dgm:prSet presAssocID="{BB336FD7-9CD4-4C26-B07F-72469F85D1E0}" presName="nodeFirs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7D00A68-37F9-4414-B9E7-93769E81CB9A}" type="pres">
      <dgm:prSet presAssocID="{635C33E0-E831-4CAD-A512-D01AC5F441CE}" presName="sibTransFirstNode" presStyleLbl="bgShp" presStyleIdx="0" presStyleCnt="1"/>
      <dgm:spPr/>
      <dgm:t>
        <a:bodyPr/>
        <a:lstStyle/>
        <a:p>
          <a:endParaRPr lang="hu-HU"/>
        </a:p>
      </dgm:t>
    </dgm:pt>
    <dgm:pt modelId="{795B28EA-B078-4C56-953A-5541CEB8D3C1}" type="pres">
      <dgm:prSet presAssocID="{D926A9C8-BD1B-4D04-9B8C-C062D1D380D6}" presName="nodeFollowingNodes" presStyleLbl="node1" presStyleIdx="1" presStyleCnt="4" custRadScaleRad="101818" custRadScaleInc="297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424EA85-37D6-4C61-9B33-6D28CE2D797B}" type="pres">
      <dgm:prSet presAssocID="{458BA086-A7CC-4530-9B92-62BE5F452F77}" presName="nodeFollowingNodes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8C5D891-5BA6-485B-B34A-F302B6036E71}" type="pres">
      <dgm:prSet presAssocID="{FF597B9A-01D9-4C30-9196-CA71D4007325}" presName="nodeFollowingNode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C35E6334-8583-4C40-A576-F6DCB5D453B3}" type="presOf" srcId="{BB336FD7-9CD4-4C26-B07F-72469F85D1E0}" destId="{7DA458AD-D469-41C2-B663-5DE3EE9F53E8}" srcOrd="0" destOrd="0" presId="urn:microsoft.com/office/officeart/2005/8/layout/cycle3"/>
    <dgm:cxn modelId="{9B91F67B-8F63-4264-92A8-BF06B9701900}" srcId="{5492A5FB-62D0-4611-B3AF-71FAABCD2EE0}" destId="{458BA086-A7CC-4530-9B92-62BE5F452F77}" srcOrd="2" destOrd="0" parTransId="{70E1E6AF-200A-4C23-B18D-BFA51648909E}" sibTransId="{13A37618-A756-45C2-9DB9-9E7B8CD26EBC}"/>
    <dgm:cxn modelId="{121E5825-7F45-4222-9924-F7F43CD687AF}" type="presOf" srcId="{635C33E0-E831-4CAD-A512-D01AC5F441CE}" destId="{57D00A68-37F9-4414-B9E7-93769E81CB9A}" srcOrd="0" destOrd="0" presId="urn:microsoft.com/office/officeart/2005/8/layout/cycle3"/>
    <dgm:cxn modelId="{72428546-470B-48A5-87C3-4840D6A01857}" type="presOf" srcId="{FF597B9A-01D9-4C30-9196-CA71D4007325}" destId="{B8C5D891-5BA6-485B-B34A-F302B6036E71}" srcOrd="0" destOrd="0" presId="urn:microsoft.com/office/officeart/2005/8/layout/cycle3"/>
    <dgm:cxn modelId="{049D1444-1EB2-41A1-92D9-3345BF03B563}" type="presOf" srcId="{D926A9C8-BD1B-4D04-9B8C-C062D1D380D6}" destId="{795B28EA-B078-4C56-953A-5541CEB8D3C1}" srcOrd="0" destOrd="0" presId="urn:microsoft.com/office/officeart/2005/8/layout/cycle3"/>
    <dgm:cxn modelId="{627ED0A1-B959-4A97-BAE1-687CF770FFDA}" type="presOf" srcId="{5492A5FB-62D0-4611-B3AF-71FAABCD2EE0}" destId="{5DE18293-30EF-40F1-975B-4432652D4637}" srcOrd="0" destOrd="0" presId="urn:microsoft.com/office/officeart/2005/8/layout/cycle3"/>
    <dgm:cxn modelId="{1ED3862A-B890-4200-9E20-44FF6620D7BE}" srcId="{5492A5FB-62D0-4611-B3AF-71FAABCD2EE0}" destId="{BB336FD7-9CD4-4C26-B07F-72469F85D1E0}" srcOrd="0" destOrd="0" parTransId="{7B7EF3C7-27D1-4142-9384-8943C4AE948F}" sibTransId="{635C33E0-E831-4CAD-A512-D01AC5F441CE}"/>
    <dgm:cxn modelId="{8A602082-E370-4CA5-8750-90C26D2BE337}" type="presOf" srcId="{458BA086-A7CC-4530-9B92-62BE5F452F77}" destId="{6424EA85-37D6-4C61-9B33-6D28CE2D797B}" srcOrd="0" destOrd="0" presId="urn:microsoft.com/office/officeart/2005/8/layout/cycle3"/>
    <dgm:cxn modelId="{F91684E4-CA45-4BAF-955D-B67AA08B0258}" srcId="{5492A5FB-62D0-4611-B3AF-71FAABCD2EE0}" destId="{D926A9C8-BD1B-4D04-9B8C-C062D1D380D6}" srcOrd="1" destOrd="0" parTransId="{AAD0ADD1-EE3E-4259-9049-5BAC2A7E939E}" sibTransId="{1CFA97C0-9625-412D-ABFD-4F34FD6691C9}"/>
    <dgm:cxn modelId="{E4ED2429-31C8-4671-B7C2-AC504F7BA412}" srcId="{5492A5FB-62D0-4611-B3AF-71FAABCD2EE0}" destId="{FF597B9A-01D9-4C30-9196-CA71D4007325}" srcOrd="3" destOrd="0" parTransId="{9D089162-7BC7-4B5C-82CC-AB35CA52F215}" sibTransId="{8C1C0E2C-1490-4610-BB01-318B89E018DC}"/>
    <dgm:cxn modelId="{859F69E4-18A2-4185-BB00-F018C3BC7745}" type="presParOf" srcId="{5DE18293-30EF-40F1-975B-4432652D4637}" destId="{FC2E6F77-CB63-411F-8285-05F1A26C053B}" srcOrd="0" destOrd="0" presId="urn:microsoft.com/office/officeart/2005/8/layout/cycle3"/>
    <dgm:cxn modelId="{A4D92BF5-A9F1-48A4-AD79-7CD8969C5953}" type="presParOf" srcId="{FC2E6F77-CB63-411F-8285-05F1A26C053B}" destId="{7DA458AD-D469-41C2-B663-5DE3EE9F53E8}" srcOrd="0" destOrd="0" presId="urn:microsoft.com/office/officeart/2005/8/layout/cycle3"/>
    <dgm:cxn modelId="{924D202F-FA3A-4CC9-BB64-304FBAE431B7}" type="presParOf" srcId="{FC2E6F77-CB63-411F-8285-05F1A26C053B}" destId="{57D00A68-37F9-4414-B9E7-93769E81CB9A}" srcOrd="1" destOrd="0" presId="urn:microsoft.com/office/officeart/2005/8/layout/cycle3"/>
    <dgm:cxn modelId="{97BD5A6B-FEAB-4270-9AA7-A19457BBEE0C}" type="presParOf" srcId="{FC2E6F77-CB63-411F-8285-05F1A26C053B}" destId="{795B28EA-B078-4C56-953A-5541CEB8D3C1}" srcOrd="2" destOrd="0" presId="urn:microsoft.com/office/officeart/2005/8/layout/cycle3"/>
    <dgm:cxn modelId="{E0F7BC07-4117-4F10-93B8-C0C5DFA3A6BF}" type="presParOf" srcId="{FC2E6F77-CB63-411F-8285-05F1A26C053B}" destId="{6424EA85-37D6-4C61-9B33-6D28CE2D797B}" srcOrd="3" destOrd="0" presId="urn:microsoft.com/office/officeart/2005/8/layout/cycle3"/>
    <dgm:cxn modelId="{B5420C60-6704-4948-9AED-0ECAB11B80A4}" type="presParOf" srcId="{FC2E6F77-CB63-411F-8285-05F1A26C053B}" destId="{B8C5D891-5BA6-485B-B34A-F302B6036E71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00A68-37F9-4414-B9E7-93769E81CB9A}">
      <dsp:nvSpPr>
        <dsp:cNvPr id="0" name=""/>
        <dsp:cNvSpPr/>
      </dsp:nvSpPr>
      <dsp:spPr>
        <a:xfrm>
          <a:off x="1951343" y="-105012"/>
          <a:ext cx="4326913" cy="4326913"/>
        </a:xfrm>
        <a:prstGeom prst="circularArrow">
          <a:avLst>
            <a:gd name="adj1" fmla="val 4668"/>
            <a:gd name="adj2" fmla="val 272909"/>
            <a:gd name="adj3" fmla="val 12891843"/>
            <a:gd name="adj4" fmla="val 17989748"/>
            <a:gd name="adj5" fmla="val 4847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A458AD-D469-41C2-B663-5DE3EE9F53E8}">
      <dsp:nvSpPr>
        <dsp:cNvPr id="0" name=""/>
        <dsp:cNvSpPr/>
      </dsp:nvSpPr>
      <dsp:spPr>
        <a:xfrm>
          <a:off x="2696319" y="91"/>
          <a:ext cx="2836961" cy="14184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900" kern="1200" dirty="0" smtClean="0"/>
            <a:t>EFOP</a:t>
          </a:r>
          <a:endParaRPr lang="hu-HU" sz="5900" kern="1200" dirty="0"/>
        </a:p>
      </dsp:txBody>
      <dsp:txXfrm>
        <a:off x="2765563" y="69335"/>
        <a:ext cx="2698473" cy="1279992"/>
      </dsp:txXfrm>
    </dsp:sp>
    <dsp:sp modelId="{795B28EA-B078-4C56-953A-5541CEB8D3C1}">
      <dsp:nvSpPr>
        <dsp:cNvPr id="0" name=""/>
        <dsp:cNvSpPr/>
      </dsp:nvSpPr>
      <dsp:spPr>
        <a:xfrm>
          <a:off x="4277112" y="1612767"/>
          <a:ext cx="2836961" cy="1418480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900" kern="1200" dirty="0" smtClean="0"/>
            <a:t>IKOP</a:t>
          </a:r>
          <a:endParaRPr lang="hu-HU" sz="5900" kern="1200" dirty="0"/>
        </a:p>
      </dsp:txBody>
      <dsp:txXfrm>
        <a:off x="4346356" y="1682011"/>
        <a:ext cx="2698473" cy="1279992"/>
      </dsp:txXfrm>
    </dsp:sp>
    <dsp:sp modelId="{6424EA85-37D6-4C61-9B33-6D28CE2D797B}">
      <dsp:nvSpPr>
        <dsp:cNvPr id="0" name=""/>
        <dsp:cNvSpPr/>
      </dsp:nvSpPr>
      <dsp:spPr>
        <a:xfrm>
          <a:off x="2696319" y="3107390"/>
          <a:ext cx="2836961" cy="1418480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900" kern="1200" dirty="0" smtClean="0"/>
            <a:t>KEHOP</a:t>
          </a:r>
          <a:endParaRPr lang="hu-HU" sz="5900" kern="1200" dirty="0"/>
        </a:p>
      </dsp:txBody>
      <dsp:txXfrm>
        <a:off x="2765563" y="3176634"/>
        <a:ext cx="2698473" cy="1279992"/>
      </dsp:txXfrm>
    </dsp:sp>
    <dsp:sp modelId="{B8C5D891-5BA6-485B-B34A-F302B6036E71}">
      <dsp:nvSpPr>
        <dsp:cNvPr id="0" name=""/>
        <dsp:cNvSpPr/>
      </dsp:nvSpPr>
      <dsp:spPr>
        <a:xfrm>
          <a:off x="1142669" y="1553741"/>
          <a:ext cx="2836961" cy="1418480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900" kern="1200" dirty="0" smtClean="0"/>
            <a:t>GINOP</a:t>
          </a:r>
          <a:endParaRPr lang="hu-HU" sz="5900" kern="1200" dirty="0"/>
        </a:p>
      </dsp:txBody>
      <dsp:txXfrm>
        <a:off x="1211913" y="1622985"/>
        <a:ext cx="2698473" cy="12799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72EEA-9D58-4FB7-9C88-ADFE9BBEEFB9}" type="datetimeFigureOut">
              <a:rPr lang="hu-HU" smtClean="0"/>
              <a:t>2013.11.21.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9BD22-88ED-4FAE-871B-DC3A502C0D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66957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D65FE-8DBB-41A0-B704-F4EA608EC333}" type="datetimeFigureOut">
              <a:rPr lang="hu-HU" smtClean="0"/>
              <a:t>2013.11.21.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01AA7-A1FD-4183-B1CC-031D13B1511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078032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01AA7-A1FD-4183-B1CC-031D13B1511B}" type="slidenum">
              <a:rPr lang="hu-HU" smtClean="0"/>
              <a:t>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99129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01AA7-A1FD-4183-B1CC-031D13B1511B}" type="slidenum">
              <a:rPr lang="hu-HU" smtClean="0"/>
              <a:t>19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1097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31F4-9B19-49C8-B0FF-4AE13A188C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9577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31F4-9B19-49C8-B0FF-4AE13A188C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1897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31F4-9B19-49C8-B0FF-4AE13A188C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267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31F4-9B19-49C8-B0FF-4AE13A188C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1740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CE4A-6DB3-40A9-B4E2-A2F76DF2A8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8425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CE4A-6DB3-40A9-B4E2-A2F76DF2A8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90193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CE4A-6DB3-40A9-B4E2-A2F76DF2A8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73976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CE4A-6DB3-40A9-B4E2-A2F76DF2A8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23879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CE4A-6DB3-40A9-B4E2-A2F76DF2A8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00138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CE4A-6DB3-40A9-B4E2-A2F76DF2A8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69516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CE4A-6DB3-40A9-B4E2-A2F76DF2A8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6758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cap="all" baseline="0">
                <a:solidFill>
                  <a:srgbClr val="FF0000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  <a:latin typeface="Arial Narrow" pitchFamily="34" charset="0"/>
              </a:defRPr>
            </a:lvl1pPr>
            <a:lvl2pPr>
              <a:defRPr baseline="0">
                <a:solidFill>
                  <a:schemeClr val="bg1"/>
                </a:solidFill>
                <a:latin typeface="Arial Narrow" pitchFamily="34" charset="0"/>
              </a:defRPr>
            </a:lvl2pPr>
            <a:lvl3pPr>
              <a:defRPr baseline="0">
                <a:solidFill>
                  <a:schemeClr val="bg1"/>
                </a:solidFill>
                <a:latin typeface="Arial Narrow" pitchFamily="34" charset="0"/>
              </a:defRPr>
            </a:lvl3pPr>
            <a:lvl4pPr>
              <a:defRPr baseline="0">
                <a:solidFill>
                  <a:schemeClr val="bg1"/>
                </a:solidFill>
                <a:latin typeface="Arial Narrow" pitchFamily="34" charset="0"/>
              </a:defRPr>
            </a:lvl4pPr>
            <a:lvl5pPr>
              <a:defRPr baseline="0">
                <a:solidFill>
                  <a:schemeClr val="bg1"/>
                </a:solidFill>
                <a:latin typeface="Arial Narrow" pitchFamily="34" charset="0"/>
              </a:defRPr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hu-HU" sz="800" b="0" i="0" u="none" strike="noStrike" baseline="0" smtClean="0">
                <a:solidFill>
                  <a:schemeClr val="bg1"/>
                </a:solidFill>
              </a:defRPr>
            </a:lvl1pPr>
          </a:lstStyle>
          <a:p>
            <a:r>
              <a:rPr lang="hu-HU" smtClean="0"/>
              <a:t>MRTT 2013 11. 21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hu-HU" dirty="0" smtClean="0"/>
              <a:t>Faragó László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31F4-9B19-49C8-B0FF-4AE13A188C49}" type="slidenum">
              <a:rPr lang="hu-HU" smtClean="0"/>
              <a:t>‹#›</a:t>
            </a:fld>
            <a:endParaRPr lang="hu-HU"/>
          </a:p>
        </p:txBody>
      </p:sp>
      <p:sp>
        <p:nvSpPr>
          <p:cNvPr id="8" name="Szövegdoboz 7"/>
          <p:cNvSpPr txBox="1"/>
          <p:nvPr userDrawn="1"/>
        </p:nvSpPr>
        <p:spPr>
          <a:xfrm>
            <a:off x="251520" y="4766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973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CE4A-6DB3-40A9-B4E2-A2F76DF2A8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45329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CE4A-6DB3-40A9-B4E2-A2F76DF2A8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32370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CE4A-6DB3-40A9-B4E2-A2F76DF2A8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022834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CE4A-6DB3-40A9-B4E2-A2F76DF2A8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545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31F4-9B19-49C8-B0FF-4AE13A188C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293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31F4-9B19-49C8-B0FF-4AE13A188C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464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cap="all" baseline="0">
                <a:solidFill>
                  <a:srgbClr val="C00000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aseline="0">
                <a:latin typeface="Arial Narrow" pitchFamily="34" charset="0"/>
              </a:defRPr>
            </a:lvl1pPr>
            <a:lvl2pPr>
              <a:defRPr sz="2400" baseline="0">
                <a:latin typeface="Arial Narrow" pitchFamily="34" charset="0"/>
              </a:defRPr>
            </a:lvl2pPr>
            <a:lvl3pPr>
              <a:defRPr sz="2000" baseline="0">
                <a:latin typeface="Arial Narrow" pitchFamily="34" charset="0"/>
              </a:defRPr>
            </a:lvl3pPr>
            <a:lvl4pPr>
              <a:defRPr sz="1800" baseline="0">
                <a:latin typeface="Arial Narrow" pitchFamily="34" charset="0"/>
              </a:defRPr>
            </a:lvl4pPr>
            <a:lvl5pPr>
              <a:defRPr sz="1800" baseline="0">
                <a:latin typeface="Arial Narrow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31F4-9B19-49C8-B0FF-4AE13A188C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7806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31F4-9B19-49C8-B0FF-4AE13A188C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64441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31F4-9B19-49C8-B0FF-4AE13A188C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9384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31F4-9B19-49C8-B0FF-4AE13A188C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262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31F4-9B19-49C8-B0FF-4AE13A188C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8235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979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731F4-9B19-49C8-B0FF-4AE13A188C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06993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smtClean="0"/>
              <a:t>MRTT 2013 11. 21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smtClean="0"/>
              <a:t>Faragó László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DCE4A-6DB3-40A9-B4E2-A2F76DF2A8A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8185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9552" y="836712"/>
            <a:ext cx="7772400" cy="2736304"/>
          </a:xfrm>
        </p:spPr>
        <p:txBody>
          <a:bodyPr>
            <a:normAutofit fontScale="90000"/>
          </a:bodyPr>
          <a:lstStyle/>
          <a:p>
            <a:r>
              <a:rPr lang="hu-HU" sz="5400" b="1" cap="all" dirty="0" smtClean="0">
                <a:solidFill>
                  <a:srgbClr val="FF0000"/>
                </a:solidFill>
              </a:rPr>
              <a:t>AZ EURÓPAI TERÜLETI POLITIKA VÁLTOZÁSAI A HAZAI TERVEZÉS SZEMPONTJÁBÓL</a:t>
            </a:r>
            <a:endParaRPr lang="hu-HU" sz="5400" b="1" cap="all" dirty="0">
              <a:solidFill>
                <a:srgbClr val="FF0000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03040"/>
          </a:xfrm>
        </p:spPr>
        <p:txBody>
          <a:bodyPr>
            <a:normAutofit fontScale="85000" lnSpcReduction="20000"/>
          </a:bodyPr>
          <a:lstStyle/>
          <a:p>
            <a:r>
              <a:rPr lang="hu-HU" b="1" cap="all" dirty="0" smtClean="0">
                <a:solidFill>
                  <a:srgbClr val="C00000"/>
                </a:solidFill>
              </a:rPr>
              <a:t>Faragó László</a:t>
            </a:r>
          </a:p>
          <a:p>
            <a:r>
              <a:rPr lang="hu-HU" sz="2000" b="1" cap="all" dirty="0" smtClean="0">
                <a:solidFill>
                  <a:srgbClr val="C00000"/>
                </a:solidFill>
              </a:rPr>
              <a:t>MTA KRTK RKI DTO</a:t>
            </a:r>
          </a:p>
          <a:p>
            <a:pPr>
              <a:spcAft>
                <a:spcPts val="1200"/>
              </a:spcAft>
            </a:pPr>
            <a:r>
              <a:rPr lang="hu-HU" sz="2800" dirty="0" smtClean="0">
                <a:solidFill>
                  <a:schemeClr val="bg1"/>
                </a:solidFill>
              </a:rPr>
              <a:t>MRTT VÁNDORGYŰLÉS 2013. NOVEMBER 21–22</a:t>
            </a:r>
            <a:r>
              <a:rPr lang="hu-HU" sz="2800" dirty="0" smtClean="0">
                <a:solidFill>
                  <a:schemeClr val="bg1"/>
                </a:solidFill>
              </a:rPr>
              <a:t>.</a:t>
            </a:r>
          </a:p>
          <a:p>
            <a:pPr>
              <a:spcAft>
                <a:spcPts val="600"/>
              </a:spcAft>
            </a:pPr>
            <a:r>
              <a:rPr lang="hu-HU" sz="2400" dirty="0" smtClean="0">
                <a:solidFill>
                  <a:schemeClr val="bg1"/>
                </a:solidFill>
              </a:rPr>
              <a:t> Készült a </a:t>
            </a:r>
            <a:r>
              <a:rPr lang="hu-HU" sz="2400" dirty="0">
                <a:solidFill>
                  <a:schemeClr val="bg1"/>
                </a:solidFill>
              </a:rPr>
              <a:t>104985 </a:t>
            </a:r>
            <a:r>
              <a:rPr lang="hu-HU" sz="2400" dirty="0" smtClean="0">
                <a:solidFill>
                  <a:schemeClr val="bg1"/>
                </a:solidFill>
              </a:rPr>
              <a:t>sz. OTKA kutatás keretében</a:t>
            </a:r>
            <a:r>
              <a:rPr lang="hu-HU" sz="2800" dirty="0" smtClean="0">
                <a:solidFill>
                  <a:schemeClr val="bg1"/>
                </a:solidFill>
              </a:rPr>
              <a:t> </a:t>
            </a:r>
            <a:endParaRPr lang="hu-HU" sz="2800" dirty="0" smtClean="0">
              <a:solidFill>
                <a:schemeClr val="bg1"/>
              </a:solidFill>
            </a:endParaRPr>
          </a:p>
          <a:p>
            <a:endParaRPr lang="hu-HU" sz="3000" b="1" cap="al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29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Barca-jelentés területi megállapításai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FFC000"/>
                </a:solidFill>
              </a:rPr>
              <a:t>Nem jó a regionális fókusz</a:t>
            </a:r>
            <a:r>
              <a:rPr lang="hu-HU" dirty="0" smtClean="0"/>
              <a:t>: </a:t>
            </a:r>
          </a:p>
          <a:p>
            <a:pPr lvl="1"/>
            <a:r>
              <a:rPr lang="hu-HU" dirty="0" smtClean="0"/>
              <a:t>A </a:t>
            </a:r>
            <a:r>
              <a:rPr lang="hu-HU" dirty="0"/>
              <a:t>„</a:t>
            </a:r>
            <a:r>
              <a:rPr lang="hu-HU" dirty="0" smtClean="0"/>
              <a:t>konvergencia cél” (regionális </a:t>
            </a:r>
            <a:r>
              <a:rPr lang="hu-HU" dirty="0"/>
              <a:t>GDP-k közötti különbség mérséklése) nem </a:t>
            </a:r>
            <a:r>
              <a:rPr lang="hu-HU" dirty="0" smtClean="0"/>
              <a:t>jó, mert </a:t>
            </a:r>
            <a:r>
              <a:rPr lang="hu-HU" dirty="0"/>
              <a:t>miden régió fejlődési lehetőségei sajátosak</a:t>
            </a:r>
          </a:p>
          <a:p>
            <a:pPr lvl="1"/>
            <a:r>
              <a:rPr lang="hu-HU" dirty="0"/>
              <a:t>A polgárok jövedelemkülönbségét csak 6–8%-ban magyarázza, hogy melyik régióban lakik, meghatározóbb, hogy faluban, kisvárosban vagy nagyvárosban él-e, és mi a </a:t>
            </a:r>
            <a:r>
              <a:rPr lang="hu-HU" dirty="0" smtClean="0"/>
              <a:t>képzettsége</a:t>
            </a:r>
          </a:p>
          <a:p>
            <a:r>
              <a:rPr lang="hu-HU" dirty="0" smtClean="0">
                <a:solidFill>
                  <a:srgbClr val="FFC000"/>
                </a:solidFill>
              </a:rPr>
              <a:t>Place-based szemlélet </a:t>
            </a:r>
            <a:endParaRPr lang="hu-HU" dirty="0">
              <a:solidFill>
                <a:srgbClr val="FFC000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4215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Lisszaboni Szerződés </a:t>
            </a:r>
            <a:r>
              <a:rPr lang="hu-HU" dirty="0" smtClean="0"/>
              <a:t>2009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európai területfejlesztési politika új felhatalmazást </a:t>
            </a:r>
            <a:r>
              <a:rPr lang="hu-HU" dirty="0" smtClean="0"/>
              <a:t>kapott: Az </a:t>
            </a:r>
            <a:r>
              <a:rPr lang="hu-HU" dirty="0"/>
              <a:t>Unió „támogatja a gazdasági, a szociális és a </a:t>
            </a:r>
            <a:r>
              <a:rPr lang="hu-HU" dirty="0">
                <a:solidFill>
                  <a:srgbClr val="FF0000"/>
                </a:solidFill>
              </a:rPr>
              <a:t>területi kohéziót</a:t>
            </a:r>
            <a:r>
              <a:rPr lang="hu-HU" dirty="0"/>
              <a:t> és a tagállamok közötti szolidaritást.” Art. 3(3)</a:t>
            </a:r>
          </a:p>
          <a:p>
            <a:r>
              <a:rPr lang="hu-HU" dirty="0" smtClean="0"/>
              <a:t>Miként </a:t>
            </a:r>
            <a:r>
              <a:rPr lang="hu-HU" dirty="0"/>
              <a:t>kezeli az Európai Bizottság ezt az </a:t>
            </a:r>
            <a:r>
              <a:rPr lang="hu-HU" dirty="0" smtClean="0"/>
              <a:t>„</a:t>
            </a:r>
            <a:r>
              <a:rPr lang="hu-HU" dirty="0" smtClean="0"/>
              <a:t>új kompetenciát”? </a:t>
            </a:r>
            <a:r>
              <a:rPr lang="hu-HU" dirty="0" smtClean="0"/>
              <a:t>(EU 2020)  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2291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EU 2020 </a:t>
            </a:r>
            <a:r>
              <a:rPr lang="hu-HU" dirty="0" smtClean="0"/>
              <a:t>stratégia prioritásai és céljai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2108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80000"/>
              </a:lnSpc>
            </a:pPr>
            <a:r>
              <a:rPr lang="hu-HU" dirty="0" smtClean="0"/>
              <a:t>Tudásalapú </a:t>
            </a:r>
            <a:r>
              <a:rPr lang="hu-HU" dirty="0"/>
              <a:t>növekedés általi értékteremtés </a:t>
            </a:r>
            <a:endParaRPr lang="hu-HU" dirty="0" smtClean="0"/>
          </a:p>
          <a:p>
            <a:pPr>
              <a:lnSpc>
                <a:spcPct val="80000"/>
              </a:lnSpc>
            </a:pPr>
            <a:r>
              <a:rPr lang="hu-HU" dirty="0" smtClean="0"/>
              <a:t>Az </a:t>
            </a:r>
            <a:r>
              <a:rPr lang="hu-HU" dirty="0"/>
              <a:t>emberek lehetőségeinek növelése a befogadó </a:t>
            </a:r>
            <a:r>
              <a:rPr lang="hu-HU" dirty="0" smtClean="0"/>
              <a:t>társadalmakban</a:t>
            </a:r>
          </a:p>
          <a:p>
            <a:pPr>
              <a:lnSpc>
                <a:spcPct val="80000"/>
              </a:lnSpc>
            </a:pPr>
            <a:r>
              <a:rPr lang="hu-HU" dirty="0" smtClean="0"/>
              <a:t>Versenyképesebb</a:t>
            </a:r>
            <a:r>
              <a:rPr lang="hu-HU" dirty="0"/>
              <a:t>, összekapcsoltabb és környezetbarátabb </a:t>
            </a:r>
            <a:r>
              <a:rPr lang="hu-HU" dirty="0" smtClean="0"/>
              <a:t>gazdaság</a:t>
            </a:r>
          </a:p>
          <a:p>
            <a:r>
              <a:rPr lang="hu-HU" dirty="0" smtClean="0">
                <a:solidFill>
                  <a:srgbClr val="92D050"/>
                </a:solidFill>
              </a:rPr>
              <a:t>1. Foglalkoztatás:</a:t>
            </a:r>
            <a:r>
              <a:rPr lang="hu-HU" dirty="0" smtClean="0"/>
              <a:t> Biztosítani </a:t>
            </a:r>
            <a:r>
              <a:rPr lang="hu-HU" dirty="0"/>
              <a:t>kell, hogy a 20–64 évesek körében a foglalkoztatottság aránya elérje a 75%-ot.</a:t>
            </a:r>
          </a:p>
          <a:p>
            <a:r>
              <a:rPr lang="hu-HU" dirty="0">
                <a:solidFill>
                  <a:srgbClr val="92D050"/>
                </a:solidFill>
              </a:rPr>
              <a:t>2. </a:t>
            </a:r>
            <a:r>
              <a:rPr lang="hu-HU" dirty="0" smtClean="0">
                <a:solidFill>
                  <a:srgbClr val="92D050"/>
                </a:solidFill>
              </a:rPr>
              <a:t>K+F/innováció</a:t>
            </a:r>
            <a:r>
              <a:rPr lang="hu-HU" dirty="0" smtClean="0"/>
              <a:t>: Az </a:t>
            </a:r>
            <a:r>
              <a:rPr lang="hu-HU" dirty="0"/>
              <a:t>EU (köz- és magánforrásból származó) GDP-jének 3%-át a kutatás/fejlesztés és az innováció ösztönzésére irányuló beruházásokra kell fordítani.</a:t>
            </a:r>
          </a:p>
          <a:p>
            <a:r>
              <a:rPr lang="hu-HU" dirty="0">
                <a:solidFill>
                  <a:srgbClr val="92D050"/>
                </a:solidFill>
              </a:rPr>
              <a:t>3. Éghajlatváltozás/energia</a:t>
            </a:r>
            <a:r>
              <a:rPr lang="hu-HU" dirty="0"/>
              <a:t> </a:t>
            </a:r>
            <a:r>
              <a:rPr lang="hu-HU" dirty="0" smtClean="0"/>
              <a:t>: Az </a:t>
            </a:r>
            <a:r>
              <a:rPr lang="hu-HU" dirty="0"/>
              <a:t>üvegházhatást okozó gázok kibocsátását 20%-kal csökkenteni kell az 1990-es szinthez képest (vagy akár 30%-kal, ha adottak az ehhez szükséges feltételek). </a:t>
            </a:r>
            <a:r>
              <a:rPr lang="hu-HU" dirty="0" smtClean="0"/>
              <a:t>A megújuló energiaforrások arányát 20%-ra kell növelni.  Az energiahatékonyságot 20%-kal kell javítani. </a:t>
            </a:r>
          </a:p>
          <a:p>
            <a:r>
              <a:rPr lang="hu-HU" dirty="0" smtClean="0">
                <a:solidFill>
                  <a:srgbClr val="92D050"/>
                </a:solidFill>
              </a:rPr>
              <a:t>4</a:t>
            </a:r>
            <a:r>
              <a:rPr lang="hu-HU" dirty="0">
                <a:solidFill>
                  <a:srgbClr val="92D050"/>
                </a:solidFill>
              </a:rPr>
              <a:t>. </a:t>
            </a:r>
            <a:r>
              <a:rPr lang="hu-HU" dirty="0" smtClean="0">
                <a:solidFill>
                  <a:srgbClr val="92D050"/>
                </a:solidFill>
              </a:rPr>
              <a:t>Oktatás:</a:t>
            </a:r>
            <a:r>
              <a:rPr lang="hu-HU" dirty="0" smtClean="0"/>
              <a:t> A </a:t>
            </a:r>
            <a:r>
              <a:rPr lang="hu-HU" dirty="0"/>
              <a:t>lemorzsolódási arányt 10% alá kell csökkenteni. </a:t>
            </a:r>
            <a:r>
              <a:rPr lang="hu-HU" dirty="0" smtClean="0"/>
              <a:t> El </a:t>
            </a:r>
            <a:r>
              <a:rPr lang="hu-HU" dirty="0"/>
              <a:t>kell érni, hogy a 30 és 34 év közötti uniós lakosok legalább 40%-a felsőfokú végzettséggel rendelkezzen. </a:t>
            </a:r>
          </a:p>
          <a:p>
            <a:r>
              <a:rPr lang="hu-HU" dirty="0">
                <a:solidFill>
                  <a:srgbClr val="92D050"/>
                </a:solidFill>
              </a:rPr>
              <a:t>5. Szegénység/társadalmi </a:t>
            </a:r>
            <a:r>
              <a:rPr lang="hu-HU" dirty="0" smtClean="0">
                <a:solidFill>
                  <a:srgbClr val="92D050"/>
                </a:solidFill>
              </a:rPr>
              <a:t>kirekesztés:</a:t>
            </a:r>
            <a:r>
              <a:rPr lang="hu-HU" dirty="0" smtClean="0"/>
              <a:t>  Legalább </a:t>
            </a:r>
            <a:r>
              <a:rPr lang="hu-HU" dirty="0"/>
              <a:t>20 millióval csökkenjen azok száma, akik nyomorban és társadalmi kirekesztettségben élnek, illetve akik esetében a szegénység és a kirekesztődés reális veszélyt jelent. </a:t>
            </a:r>
          </a:p>
          <a:p>
            <a:pPr>
              <a:lnSpc>
                <a:spcPct val="80000"/>
              </a:lnSpc>
            </a:pPr>
            <a:endParaRPr lang="hu-HU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hu-HU" sz="5100" dirty="0" smtClean="0">
                <a:solidFill>
                  <a:srgbClr val="FFFF00"/>
                </a:solidFill>
              </a:rPr>
              <a:t>Direkt módon nem került bele a területi kohézió</a:t>
            </a:r>
            <a:endParaRPr lang="hu-HU" sz="5100" dirty="0">
              <a:solidFill>
                <a:srgbClr val="FFFF00"/>
              </a:solidFill>
            </a:endParaRPr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71147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dirty="0" smtClean="0"/>
              <a:t>Uniós tervDokumentumok készítésének „Hagymahéj</a:t>
            </a:r>
            <a:r>
              <a:rPr lang="hu-HU" sz="3600" dirty="0"/>
              <a:t>” </a:t>
            </a:r>
            <a:r>
              <a:rPr lang="hu-HU" sz="3600" dirty="0" smtClean="0"/>
              <a:t>modellje 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3622" y="1817686"/>
            <a:ext cx="7848600" cy="4491633"/>
          </a:xfrm>
        </p:spPr>
        <p:txBody>
          <a:bodyPr/>
          <a:lstStyle/>
          <a:p>
            <a:pPr eaLnBrk="1" hangingPunct="1"/>
            <a:endParaRPr lang="hu-HU" dirty="0" smtClean="0"/>
          </a:p>
        </p:txBody>
      </p:sp>
      <p:grpSp>
        <p:nvGrpSpPr>
          <p:cNvPr id="26629" name="Group 4"/>
          <p:cNvGrpSpPr>
            <a:grpSpLocks noChangeAspect="1"/>
          </p:cNvGrpSpPr>
          <p:nvPr/>
        </p:nvGrpSpPr>
        <p:grpSpPr bwMode="auto">
          <a:xfrm>
            <a:off x="543622" y="1817687"/>
            <a:ext cx="7848600" cy="4294187"/>
            <a:chOff x="2205" y="12368"/>
            <a:chExt cx="7632" cy="4176"/>
          </a:xfrm>
        </p:grpSpPr>
        <p:sp>
          <p:nvSpPr>
            <p:cNvPr id="26631" name="AutoShape 5"/>
            <p:cNvSpPr>
              <a:spLocks noChangeAspect="1" noChangeArrowheads="1"/>
            </p:cNvSpPr>
            <p:nvPr/>
          </p:nvSpPr>
          <p:spPr bwMode="auto">
            <a:xfrm>
              <a:off x="2205" y="12368"/>
              <a:ext cx="7632" cy="417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hu-HU" dirty="0"/>
            </a:p>
          </p:txBody>
        </p:sp>
        <p:sp>
          <p:nvSpPr>
            <p:cNvPr id="26632" name="Oval 6"/>
            <p:cNvSpPr>
              <a:spLocks noChangeArrowheads="1"/>
            </p:cNvSpPr>
            <p:nvPr/>
          </p:nvSpPr>
          <p:spPr bwMode="auto">
            <a:xfrm>
              <a:off x="3181" y="12512"/>
              <a:ext cx="5760" cy="4032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 dirty="0"/>
            </a:p>
          </p:txBody>
        </p:sp>
        <p:sp>
          <p:nvSpPr>
            <p:cNvPr id="26633" name="Oval 7"/>
            <p:cNvSpPr>
              <a:spLocks noChangeArrowheads="1"/>
            </p:cNvSpPr>
            <p:nvPr/>
          </p:nvSpPr>
          <p:spPr bwMode="auto">
            <a:xfrm>
              <a:off x="4077" y="13376"/>
              <a:ext cx="4176" cy="316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 dirty="0"/>
            </a:p>
          </p:txBody>
        </p:sp>
        <p:sp>
          <p:nvSpPr>
            <p:cNvPr id="26634" name="Oval 8"/>
            <p:cNvSpPr>
              <a:spLocks noChangeArrowheads="1"/>
            </p:cNvSpPr>
            <p:nvPr/>
          </p:nvSpPr>
          <p:spPr bwMode="auto">
            <a:xfrm>
              <a:off x="4797" y="14249"/>
              <a:ext cx="2736" cy="2295"/>
            </a:xfrm>
            <a:prstGeom prst="ellipse">
              <a:avLst/>
            </a:prstGeom>
            <a:solidFill>
              <a:srgbClr val="6699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hu-HU" dirty="0" smtClean="0"/>
                <a:t>Partnerségi Megállapodás</a:t>
              </a:r>
              <a:endParaRPr lang="hu-HU" dirty="0"/>
            </a:p>
          </p:txBody>
        </p:sp>
      </p:grpSp>
      <p:sp>
        <p:nvSpPr>
          <p:cNvPr id="2" name="Élőláb hely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Faragó László</a:t>
            </a:r>
            <a:endParaRPr lang="hu-HU" dirty="0"/>
          </a:p>
        </p:txBody>
      </p:sp>
      <p:sp>
        <p:nvSpPr>
          <p:cNvPr id="3" name="Folyamatábra: Dokumentáció 2"/>
          <p:cNvSpPr/>
          <p:nvPr/>
        </p:nvSpPr>
        <p:spPr>
          <a:xfrm>
            <a:off x="3726222" y="4869160"/>
            <a:ext cx="1565857" cy="1008112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Operatív programok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u-HU" b="1" dirty="0"/>
              <a:t>Közösségi Stratégiai Keret</a:t>
            </a:r>
          </a:p>
          <a:p>
            <a:pPr algn="ctr"/>
            <a:r>
              <a:rPr lang="hu-HU" b="1" dirty="0" smtClean="0"/>
              <a:t>Országspecifikus </a:t>
            </a:r>
            <a:r>
              <a:rPr lang="hu-HU" b="1" dirty="0"/>
              <a:t>ajánlás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3347864" y="2132856"/>
            <a:ext cx="22322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400" b="1" dirty="0" smtClean="0"/>
              <a:t>EU 2020</a:t>
            </a:r>
            <a:endParaRPr lang="hu-HU" sz="2400" b="1" dirty="0"/>
          </a:p>
          <a:p>
            <a:pPr algn="ctr"/>
            <a:r>
              <a:rPr lang="hu-HU" sz="2400" b="1" dirty="0" smtClean="0"/>
              <a:t>szabályozás</a:t>
            </a:r>
            <a:endParaRPr lang="hu-HU" sz="2400" b="1" dirty="0"/>
          </a:p>
        </p:txBody>
      </p:sp>
      <p:sp>
        <p:nvSpPr>
          <p:cNvPr id="11" name="Lefelé nyíl 10"/>
          <p:cNvSpPr/>
          <p:nvPr/>
        </p:nvSpPr>
        <p:spPr>
          <a:xfrm>
            <a:off x="3897858" y="2538829"/>
            <a:ext cx="1222398" cy="22487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cxnSp>
        <p:nvCxnSpPr>
          <p:cNvPr id="7" name="Egyenes összekötő nyíllal 6"/>
          <p:cNvCxnSpPr/>
          <p:nvPr/>
        </p:nvCxnSpPr>
        <p:spPr>
          <a:xfrm flipV="1">
            <a:off x="5292079" y="3356992"/>
            <a:ext cx="1296145" cy="1512169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 flipH="1" flipV="1">
            <a:off x="2468750" y="3356992"/>
            <a:ext cx="1257472" cy="1728192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787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Az EU tematikus </a:t>
            </a:r>
            <a:r>
              <a:rPr lang="hu-HU" dirty="0"/>
              <a:t>célkitűzései</a:t>
            </a:r>
            <a:br>
              <a:rPr lang="hu-HU" dirty="0"/>
            </a:br>
            <a:r>
              <a:rPr lang="hu-HU" dirty="0" smtClean="0"/>
              <a:t>2014–2020</a:t>
            </a:r>
            <a:endParaRPr lang="hu-HU" sz="1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dirty="0"/>
              <a:t>A kutatás, a technológiai fejlesztés és innováció erősítése; 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az információs és kommunikációs technológiák; hozzáférhetőségének, használatának és minőségének javítása; 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a KKV-k, a mezőgazdasági és a halászati ágazatok versenyképességének javítása; 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az alacsony szén-dioxid-kibocsátású gazdaság felé történő elmozdulás támogatása minden ágazatban; 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az éghajlatváltozáshoz való alkalmazkodás, a kockázat-megelőzés és -kezelés ügyének támogatása; 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a környezetvédelem és az erőforrás-hatékonyság előmozdítása</a:t>
            </a:r>
            <a:r>
              <a:rPr lang="hu-HU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a fenntartható közlekedés előmozdítása és kapacitáshiányok megszüntetése a főbb hálózati infrastruktúrákban; 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a foglalkoztatás előmozdítása és a munkaerő mobilitásának támogatása; 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a társadalmi befogadás előmozdítása és a szegénység elleni küzdelem; 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beruházások az oktatás, készségfejlesztés és élethosszig tartó tanulás területén; 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az intézményi kapacitás javítása és hatékony közigazgatás.</a:t>
            </a:r>
          </a:p>
          <a:p>
            <a:pPr marL="0" indent="0" algn="ctr">
              <a:buNone/>
            </a:pPr>
            <a:r>
              <a:rPr lang="hu-HU" sz="5800" dirty="0">
                <a:solidFill>
                  <a:srgbClr val="FFFF00"/>
                </a:solidFill>
              </a:rPr>
              <a:t>Nincs egy „klasszikus” területi cél sem! </a:t>
            </a:r>
            <a:endParaRPr lang="hu-HU" sz="5800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hu-HU" sz="5800" dirty="0">
              <a:solidFill>
                <a:srgbClr val="FFFF00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50821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Uniós tervezés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hu-HU" sz="4500" b="1" dirty="0">
                <a:solidFill>
                  <a:srgbClr val="00B0F0"/>
                </a:solidFill>
              </a:rPr>
              <a:t>Uniós szinten:</a:t>
            </a:r>
            <a:r>
              <a:rPr lang="hu-HU" sz="4500" b="1" dirty="0"/>
              <a:t> </a:t>
            </a:r>
            <a:r>
              <a:rPr lang="hu-HU" sz="4500" dirty="0" smtClean="0"/>
              <a:t>szakpolitikai </a:t>
            </a:r>
            <a:r>
              <a:rPr lang="hu-HU" sz="4500" dirty="0"/>
              <a:t>(stratégiai) tervezés</a:t>
            </a:r>
            <a:r>
              <a:rPr lang="hu-HU" sz="4500" b="1" dirty="0"/>
              <a:t> </a:t>
            </a:r>
          </a:p>
          <a:p>
            <a:pPr>
              <a:lnSpc>
                <a:spcPct val="80000"/>
              </a:lnSpc>
            </a:pPr>
            <a:r>
              <a:rPr lang="hu-HU" sz="4500" b="1" dirty="0">
                <a:solidFill>
                  <a:srgbClr val="00B0F0"/>
                </a:solidFill>
              </a:rPr>
              <a:t>Tagállami, területi szinten:</a:t>
            </a:r>
            <a:r>
              <a:rPr lang="hu-HU" sz="4500" b="1" dirty="0"/>
              <a:t> </a:t>
            </a:r>
            <a:endParaRPr lang="hu-HU" sz="4500" b="1" dirty="0" smtClean="0"/>
          </a:p>
          <a:p>
            <a:pPr lvl="1">
              <a:lnSpc>
                <a:spcPct val="120000"/>
              </a:lnSpc>
            </a:pPr>
            <a:r>
              <a:rPr lang="hu-HU" sz="3200" dirty="0">
                <a:solidFill>
                  <a:srgbClr val="FFC000"/>
                </a:solidFill>
              </a:rPr>
              <a:t>Stratégiai tervezés helyett  forrásorientált tervezés </a:t>
            </a:r>
            <a:endParaRPr lang="hu-HU" sz="3200" dirty="0" smtClean="0">
              <a:solidFill>
                <a:srgbClr val="FFC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hu-HU" sz="3200" dirty="0" smtClean="0"/>
              <a:t>Tartalom</a:t>
            </a:r>
            <a:r>
              <a:rPr lang="hu-HU" sz="3200" dirty="0"/>
              <a:t>: EU 2020 + EU strukturális és beruházási politika → KSK + ország specifikus ajánlások + közös rendelkezések (CPR) → PM → OP</a:t>
            </a:r>
          </a:p>
          <a:p>
            <a:pPr lvl="1">
              <a:lnSpc>
                <a:spcPct val="120000"/>
              </a:lnSpc>
            </a:pPr>
            <a:r>
              <a:rPr lang="hu-HU" sz="3200" dirty="0" smtClean="0"/>
              <a:t>Formailag mintasablon követése </a:t>
            </a:r>
            <a:r>
              <a:rPr lang="hu-HU" sz="3200" dirty="0"/>
              <a:t>(fejezetek, táblák, módszerek, </a:t>
            </a:r>
            <a:r>
              <a:rPr lang="hu-HU" sz="3200" dirty="0" smtClean="0"/>
              <a:t>indikátorok) </a:t>
            </a:r>
          </a:p>
          <a:p>
            <a:pPr lvl="1">
              <a:lnSpc>
                <a:spcPct val="120000"/>
              </a:lnSpc>
            </a:pPr>
            <a:r>
              <a:rPr lang="hu-HU" sz="3200" dirty="0" smtClean="0"/>
              <a:t>Tagállami </a:t>
            </a:r>
            <a:r>
              <a:rPr lang="hu-HU" sz="3200" dirty="0"/>
              <a:t>szabadság? Participativ tervezés? Válasz: konkrét tartalommal való kitöltés! ?? </a:t>
            </a:r>
            <a:endParaRPr lang="hu-HU" sz="3200" dirty="0" smtClean="0"/>
          </a:p>
          <a:p>
            <a:pPr>
              <a:lnSpc>
                <a:spcPct val="120000"/>
              </a:lnSpc>
            </a:pPr>
            <a:r>
              <a:rPr lang="hu-HU" sz="4500" dirty="0" smtClean="0"/>
              <a:t>Az uniós </a:t>
            </a:r>
            <a:r>
              <a:rPr lang="hu-HU" sz="4500" dirty="0"/>
              <a:t>stratégiai célok meghatározásánál </a:t>
            </a:r>
            <a:r>
              <a:rPr lang="hu-HU" sz="4500" dirty="0" smtClean="0"/>
              <a:t>az </a:t>
            </a:r>
            <a:r>
              <a:rPr lang="hu-HU" sz="4500" dirty="0"/>
              <a:t>erős </a:t>
            </a:r>
            <a:r>
              <a:rPr lang="hu-HU" sz="4500" dirty="0"/>
              <a:t>tagállamok (a centrum) érdeke </a:t>
            </a:r>
            <a:r>
              <a:rPr lang="hu-HU" sz="4500" dirty="0"/>
              <a:t>dominál </a:t>
            </a:r>
            <a:r>
              <a:rPr lang="hu-HU" sz="4500" dirty="0" smtClean="0"/>
              <a:t>(</a:t>
            </a:r>
            <a:r>
              <a:rPr lang="hu-HU" sz="4500" dirty="0">
                <a:sym typeface="Symbol" pitchFamily="18" charset="2"/>
              </a:rPr>
              <a:t> </a:t>
            </a:r>
            <a:r>
              <a:rPr lang="hu-HU" sz="4500" dirty="0" smtClean="0">
                <a:sym typeface="Symbol" pitchFamily="18" charset="2"/>
              </a:rPr>
              <a:t>a </a:t>
            </a:r>
            <a:r>
              <a:rPr lang="hu-HU" sz="4500" dirty="0" smtClean="0"/>
              <a:t>periféria összefogása)</a:t>
            </a:r>
            <a:endParaRPr lang="hu-HU" sz="450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6140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Közös</a:t>
            </a:r>
            <a:r>
              <a:rPr lang="hu-HU" dirty="0" smtClean="0"/>
              <a:t> uniós (nem területi) célok alapján történő tervezés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PM célrendszere: </a:t>
            </a:r>
            <a:r>
              <a:rPr lang="hu-HU" dirty="0" smtClean="0">
                <a:solidFill>
                  <a:srgbClr val="FF0000"/>
                </a:solidFill>
              </a:rPr>
              <a:t>közös EU </a:t>
            </a:r>
            <a:r>
              <a:rPr lang="hu-HU" dirty="0">
                <a:solidFill>
                  <a:srgbClr val="FF0000"/>
                </a:solidFill>
              </a:rPr>
              <a:t>célokból </a:t>
            </a:r>
            <a:r>
              <a:rPr lang="hu-HU" dirty="0" smtClean="0">
                <a:solidFill>
                  <a:srgbClr val="FF0000"/>
                </a:solidFill>
              </a:rPr>
              <a:t>top-down tervezés</a:t>
            </a:r>
            <a:r>
              <a:rPr lang="hu-HU" dirty="0" smtClean="0"/>
              <a:t> </a:t>
            </a:r>
            <a:r>
              <a:rPr lang="hu-HU" sz="2600" dirty="0" smtClean="0"/>
              <a:t>(tagállami hozzájárulás a közös célok teljesítéséhez)</a:t>
            </a:r>
          </a:p>
          <a:p>
            <a:r>
              <a:rPr lang="hu-HU" dirty="0" smtClean="0"/>
              <a:t>Ellentmondás:</a:t>
            </a:r>
          </a:p>
          <a:p>
            <a:pPr lvl="1"/>
            <a:r>
              <a:rPr lang="hu-HU" dirty="0" smtClean="0"/>
              <a:t>EU </a:t>
            </a:r>
            <a:r>
              <a:rPr lang="hu-HU" dirty="0"/>
              <a:t>28 nem </a:t>
            </a:r>
            <a:r>
              <a:rPr lang="hu-HU" dirty="0" smtClean="0"/>
              <a:t>egységes (országcsoportok)</a:t>
            </a:r>
          </a:p>
          <a:p>
            <a:pPr lvl="1"/>
            <a:r>
              <a:rPr lang="hu-HU" dirty="0" smtClean="0"/>
              <a:t>„place-base” szemlélet: adottságok, sajátosságok </a:t>
            </a:r>
            <a:r>
              <a:rPr lang="hu-HU" dirty="0"/>
              <a:t>kihasználása; „Előnyt kovácsolni a területi sokféleségből</a:t>
            </a:r>
            <a:r>
              <a:rPr lang="hu-HU" dirty="0" smtClean="0"/>
              <a:t>”</a:t>
            </a:r>
          </a:p>
          <a:p>
            <a:pPr lvl="1"/>
            <a:r>
              <a:rPr lang="hu-HU" dirty="0"/>
              <a:t>a </a:t>
            </a:r>
            <a:r>
              <a:rPr lang="hu-HU" dirty="0" smtClean="0"/>
              <a:t>PM és az OP-k esetében a participáció csak formális lehet </a:t>
            </a:r>
          </a:p>
          <a:p>
            <a:pPr lvl="1"/>
            <a:r>
              <a:rPr lang="hu-HU" dirty="0"/>
              <a:t>r</a:t>
            </a:r>
            <a:r>
              <a:rPr lang="hu-HU" dirty="0" smtClean="0"/>
              <a:t>enacionalizáció (pl. regionális különbségek mérséklése)</a:t>
            </a:r>
            <a:endParaRPr lang="hu-HU" dirty="0"/>
          </a:p>
          <a:p>
            <a:r>
              <a:rPr lang="hu-HU" dirty="0">
                <a:solidFill>
                  <a:srgbClr val="FF0000"/>
                </a:solidFill>
              </a:rPr>
              <a:t>Célok, prioritások eltérítése</a:t>
            </a:r>
            <a:r>
              <a:rPr lang="hu-HU" dirty="0" smtClean="0"/>
              <a:t>, </a:t>
            </a:r>
            <a:r>
              <a:rPr lang="hu-HU" dirty="0"/>
              <a:t>a forrásfelhasználás csak technikailag </a:t>
            </a:r>
            <a:r>
              <a:rPr lang="hu-HU" dirty="0" smtClean="0"/>
              <a:t>hatékony (eszközracionalitás) 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9166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Támogatott régiók</a:t>
            </a:r>
            <a:br>
              <a:rPr lang="hu-HU" dirty="0" smtClean="0"/>
            </a:br>
            <a:r>
              <a:rPr lang="hu-HU" sz="2700" dirty="0" smtClean="0"/>
              <a:t>2014–2020</a:t>
            </a:r>
            <a:endParaRPr lang="hu-HU" sz="27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Kedvezményezett régiók meghatározása: NUTS2</a:t>
            </a:r>
          </a:p>
          <a:p>
            <a:pPr>
              <a:defRPr/>
            </a:pPr>
            <a:r>
              <a:rPr lang="hu-HU" dirty="0" smtClean="0"/>
              <a:t>Intelligens</a:t>
            </a:r>
            <a:r>
              <a:rPr lang="hu-HU" dirty="0"/>
              <a:t>, fenntartható és befogadó növekedés</a:t>
            </a:r>
          </a:p>
          <a:p>
            <a:pPr>
              <a:defRPr/>
            </a:pPr>
            <a:r>
              <a:rPr lang="hu-HU" b="1" dirty="0"/>
              <a:t>K</a:t>
            </a:r>
            <a:r>
              <a:rPr lang="hu-HU" b="1" dirty="0" smtClean="0"/>
              <a:t>evésbé </a:t>
            </a:r>
            <a:r>
              <a:rPr lang="hu-HU" b="1" dirty="0"/>
              <a:t>fejlett régiók </a:t>
            </a:r>
            <a:r>
              <a:rPr lang="hu-HU" dirty="0"/>
              <a:t>&lt; GDP 75</a:t>
            </a:r>
            <a:r>
              <a:rPr lang="hu-HU" dirty="0" smtClean="0"/>
              <a:t>%</a:t>
            </a:r>
            <a:endParaRPr lang="hu-HU" dirty="0"/>
          </a:p>
          <a:p>
            <a:pPr>
              <a:defRPr/>
            </a:pPr>
            <a:r>
              <a:rPr lang="hu-HU" b="1" dirty="0" smtClean="0"/>
              <a:t>Átalakuló </a:t>
            </a:r>
            <a:r>
              <a:rPr lang="hu-HU" b="1" dirty="0"/>
              <a:t>régiók </a:t>
            </a:r>
            <a:r>
              <a:rPr lang="hu-HU" dirty="0"/>
              <a:t>GDP 75%&lt; </a:t>
            </a:r>
            <a:r>
              <a:rPr lang="hu-HU" dirty="0" smtClean="0"/>
              <a:t> X &lt; </a:t>
            </a:r>
            <a:r>
              <a:rPr lang="hu-HU" dirty="0"/>
              <a:t>90% </a:t>
            </a:r>
          </a:p>
          <a:p>
            <a:pPr>
              <a:defRPr/>
            </a:pPr>
            <a:r>
              <a:rPr lang="hu-HU" b="1" dirty="0"/>
              <a:t>F</a:t>
            </a:r>
            <a:r>
              <a:rPr lang="hu-HU" b="1" dirty="0" smtClean="0"/>
              <a:t>ejlettebb </a:t>
            </a:r>
            <a:r>
              <a:rPr lang="hu-HU" b="1" dirty="0"/>
              <a:t>régiók </a:t>
            </a:r>
            <a:r>
              <a:rPr lang="hu-HU" dirty="0"/>
              <a:t>&gt; GDP 90%</a:t>
            </a:r>
          </a:p>
          <a:p>
            <a:pPr>
              <a:defRPr/>
            </a:pPr>
            <a:r>
              <a:rPr lang="hu-HU" dirty="0">
                <a:solidFill>
                  <a:srgbClr val="00B0F0"/>
                </a:solidFill>
              </a:rPr>
              <a:t>A lehatárolás 2006-7-8-as </a:t>
            </a:r>
            <a:r>
              <a:rPr lang="hu-HU" dirty="0" smtClean="0">
                <a:solidFill>
                  <a:srgbClr val="00B0F0"/>
                </a:solidFill>
              </a:rPr>
              <a:t>adatok alapján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1439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Területi beavatkozási </a:t>
            </a:r>
            <a:r>
              <a:rPr lang="hu-HU" dirty="0" smtClean="0"/>
              <a:t>egységek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Nagy mozgástér: </a:t>
            </a:r>
          </a:p>
          <a:p>
            <a:pPr lvl="1"/>
            <a:r>
              <a:rPr lang="hu-HU" dirty="0" smtClean="0"/>
              <a:t>Nem szükségszerűen egy adminisztratív egység, inkább területi entitás, de kell valamilyen közös testület/fórum</a:t>
            </a:r>
          </a:p>
          <a:p>
            <a:pPr lvl="1"/>
            <a:r>
              <a:rPr lang="hu-HU" dirty="0" smtClean="0"/>
              <a:t>Több szint is lehet</a:t>
            </a:r>
          </a:p>
          <a:p>
            <a:pPr lvl="1"/>
            <a:r>
              <a:rPr lang="hu-HU" dirty="0" smtClean="0"/>
              <a:t>Különböző nagyságú funkcionális városi térségek és speciális területek (pl. határ menti térségek)</a:t>
            </a:r>
          </a:p>
          <a:p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1750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cap="all" dirty="0" smtClean="0"/>
              <a:t>Magyar válasz</a:t>
            </a:r>
            <a:endParaRPr lang="hu-HU" b="1" cap="all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hu-HU" sz="3600" dirty="0"/>
              <a:t>Nem a régió</a:t>
            </a:r>
          </a:p>
          <a:p>
            <a:r>
              <a:rPr lang="hu-HU" sz="3600" dirty="0" smtClean="0"/>
              <a:t>„</a:t>
            </a:r>
            <a:r>
              <a:rPr lang="hu-HU" sz="3600" dirty="0" err="1"/>
              <a:t>Place-based</a:t>
            </a:r>
            <a:r>
              <a:rPr lang="hu-HU" sz="3600" dirty="0"/>
              <a:t>”, helyi </a:t>
            </a:r>
            <a:r>
              <a:rPr lang="hu-HU" sz="3600" dirty="0" smtClean="0"/>
              <a:t>bázis</a:t>
            </a:r>
            <a:r>
              <a:rPr lang="hu-HU" sz="3600" dirty="0" smtClean="0"/>
              <a:t>:</a:t>
            </a:r>
            <a:endParaRPr lang="hu-HU" dirty="0" smtClean="0"/>
          </a:p>
          <a:p>
            <a:pPr lvl="1"/>
            <a:r>
              <a:rPr lang="hu-HU" dirty="0" smtClean="0"/>
              <a:t>Megye  </a:t>
            </a:r>
            <a:endParaRPr lang="hu-HU" dirty="0" smtClean="0"/>
          </a:p>
          <a:p>
            <a:pPr lvl="1"/>
            <a:r>
              <a:rPr lang="hu-HU" dirty="0" smtClean="0"/>
              <a:t>Megyei jogú városok</a:t>
            </a:r>
          </a:p>
          <a:p>
            <a:pPr lvl="1"/>
            <a:r>
              <a:rPr lang="hu-HU" dirty="0" smtClean="0"/>
              <a:t>Várostérségek és megyei jogú városok </a:t>
            </a:r>
            <a:r>
              <a:rPr lang="hu-HU" dirty="0"/>
              <a:t>térségei </a:t>
            </a:r>
            <a:r>
              <a:rPr lang="hu-HU" dirty="0" smtClean="0"/>
              <a:t>(statisztikai </a:t>
            </a:r>
            <a:r>
              <a:rPr lang="hu-HU" dirty="0"/>
              <a:t>kistérségek)</a:t>
            </a:r>
          </a:p>
          <a:p>
            <a:r>
              <a:rPr lang="hu-HU" sz="3600" dirty="0" smtClean="0"/>
              <a:t>Integrált területi alapú fejlesztések </a:t>
            </a:r>
            <a:r>
              <a:rPr lang="hu-HU" sz="3600" dirty="0" smtClean="0">
                <a:solidFill>
                  <a:srgbClr val="FF0000"/>
                </a:solidFill>
              </a:rPr>
              <a:t>eszközei</a:t>
            </a:r>
            <a:endParaRPr lang="hu-HU" sz="1600" dirty="0" smtClean="0">
              <a:solidFill>
                <a:srgbClr val="FF0000"/>
              </a:solidFill>
            </a:endParaRPr>
          </a:p>
          <a:p>
            <a:pPr lvl="1"/>
            <a:r>
              <a:rPr lang="hu-HU" dirty="0"/>
              <a:t>integrált területi beruházások (ITI</a:t>
            </a:r>
            <a:r>
              <a:rPr lang="hu-HU" dirty="0" smtClean="0"/>
              <a:t>)</a:t>
            </a:r>
          </a:p>
          <a:p>
            <a:pPr lvl="1"/>
            <a:r>
              <a:rPr lang="hu-HU" dirty="0" smtClean="0"/>
              <a:t>helyi </a:t>
            </a:r>
            <a:r>
              <a:rPr lang="hu-HU" dirty="0"/>
              <a:t>közösségek által vezérelt fejlesztések (</a:t>
            </a:r>
            <a:r>
              <a:rPr lang="hu-HU" dirty="0" smtClean="0"/>
              <a:t>CLLD) 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3203848" y="6381328"/>
            <a:ext cx="2895600" cy="365125"/>
          </a:xfrm>
        </p:spPr>
        <p:txBody>
          <a:bodyPr/>
          <a:lstStyle/>
          <a:p>
            <a:r>
              <a:rPr lang="hu-HU" dirty="0" smtClean="0">
                <a:solidFill>
                  <a:srgbClr val="C00000"/>
                </a:solidFill>
              </a:rPr>
              <a:t>Faragó László</a:t>
            </a:r>
            <a:endParaRPr lang="hu-H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63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750099"/>
          </a:xfrm>
        </p:spPr>
        <p:txBody>
          <a:bodyPr/>
          <a:lstStyle/>
          <a:p>
            <a:pPr marL="0" indent="0" algn="ctr">
              <a:buNone/>
            </a:pPr>
            <a:endParaRPr lang="hu-HU" dirty="0" smtClean="0"/>
          </a:p>
          <a:p>
            <a:pPr marL="0" indent="0" algn="ctr">
              <a:buNone/>
            </a:pPr>
            <a:r>
              <a:rPr lang="hu-HU" sz="4400" dirty="0" smtClean="0"/>
              <a:t>RÓMAI SZERZŐDÉS: „…megerősítik </a:t>
            </a:r>
            <a:r>
              <a:rPr lang="hu-HU" sz="4400" dirty="0"/>
              <a:t>gazdaságaik egységét és biztosítják azok harmonikus fejlődését a régiók között fennálló különbségek csökkentésével, a kevésbé kedvező helyzetűek elmaradásának a </a:t>
            </a:r>
            <a:r>
              <a:rPr lang="hu-HU" sz="4400" dirty="0" smtClean="0"/>
              <a:t>csökkentésével”</a:t>
            </a:r>
            <a:endParaRPr lang="hu-HU" sz="4400" dirty="0"/>
          </a:p>
          <a:p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5094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dirty="0"/>
              <a:t>A területi kohézió </a:t>
            </a:r>
            <a:r>
              <a:rPr lang="hu-HU" sz="3600" dirty="0" smtClean="0"/>
              <a:t>érvényesítésének hazai lehetőségei</a:t>
            </a:r>
            <a:endParaRPr lang="hu-HU" sz="360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Faragó László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hu-HU" dirty="0"/>
              <a:t>A területi szempontok jobb érvényesítése az ágazati </a:t>
            </a:r>
            <a:r>
              <a:rPr lang="hu-HU" dirty="0" smtClean="0"/>
              <a:t>tervezésben: </a:t>
            </a:r>
          </a:p>
          <a:p>
            <a:pPr lvl="1">
              <a:lnSpc>
                <a:spcPct val="90000"/>
              </a:lnSpc>
            </a:pPr>
            <a:r>
              <a:rPr lang="hu-HU" dirty="0" smtClean="0"/>
              <a:t>területi különbségek mérséklésének </a:t>
            </a:r>
            <a:r>
              <a:rPr lang="hu-HU" dirty="0" smtClean="0">
                <a:solidFill>
                  <a:srgbClr val="FFC000"/>
                </a:solidFill>
              </a:rPr>
              <a:t>horizontális prioritásként</a:t>
            </a:r>
            <a:r>
              <a:rPr lang="hu-HU" dirty="0" smtClean="0"/>
              <a:t> </a:t>
            </a:r>
            <a:r>
              <a:rPr lang="hu-HU" dirty="0"/>
              <a:t>való </a:t>
            </a:r>
            <a:r>
              <a:rPr lang="hu-HU" dirty="0" smtClean="0"/>
              <a:t>kezelése</a:t>
            </a:r>
          </a:p>
          <a:p>
            <a:pPr lvl="1">
              <a:lnSpc>
                <a:spcPct val="90000"/>
              </a:lnSpc>
            </a:pPr>
            <a:r>
              <a:rPr lang="hu-HU" dirty="0" smtClean="0"/>
              <a:t>horizontális integráció, </a:t>
            </a:r>
            <a:r>
              <a:rPr lang="en-US" dirty="0" smtClean="0"/>
              <a:t>„</a:t>
            </a:r>
            <a:r>
              <a:rPr lang="en-US" dirty="0"/>
              <a:t>cross-sector integrated approach</a:t>
            </a:r>
            <a:r>
              <a:rPr lang="en-US" dirty="0" smtClean="0"/>
              <a:t>”</a:t>
            </a:r>
            <a:r>
              <a:rPr lang="hu-HU" dirty="0" smtClean="0"/>
              <a:t> </a:t>
            </a:r>
            <a:r>
              <a:rPr lang="hu-HU" dirty="0">
                <a:sym typeface="Symbol" pitchFamily="18" charset="2"/>
              </a:rPr>
              <a:t> </a:t>
            </a:r>
            <a:r>
              <a:rPr lang="hu-HU" dirty="0" smtClean="0">
                <a:sym typeface="Symbol" pitchFamily="18" charset="2"/>
              </a:rPr>
              <a:t> </a:t>
            </a:r>
            <a:r>
              <a:rPr lang="hu-HU" dirty="0" smtClean="0">
                <a:solidFill>
                  <a:srgbClr val="FFC000"/>
                </a:solidFill>
              </a:rPr>
              <a:t>területileg </a:t>
            </a:r>
            <a:r>
              <a:rPr lang="hu-HU" dirty="0" smtClean="0"/>
              <a:t>integrált komplex programok</a:t>
            </a:r>
          </a:p>
          <a:p>
            <a:pPr>
              <a:lnSpc>
                <a:spcPct val="90000"/>
              </a:lnSpc>
            </a:pPr>
            <a:r>
              <a:rPr lang="hu-HU" dirty="0" smtClean="0"/>
              <a:t>Területi OP(-k) tervezésében: </a:t>
            </a:r>
          </a:p>
          <a:p>
            <a:pPr lvl="1">
              <a:lnSpc>
                <a:spcPct val="90000"/>
              </a:lnSpc>
            </a:pPr>
            <a:r>
              <a:rPr lang="hu-HU" dirty="0">
                <a:solidFill>
                  <a:srgbClr val="FFC000"/>
                </a:solidFill>
              </a:rPr>
              <a:t>A TOP források részarányának növelése </a:t>
            </a:r>
            <a:endParaRPr lang="hu-HU" dirty="0" smtClean="0">
              <a:solidFill>
                <a:srgbClr val="FFC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hu-HU" dirty="0" smtClean="0">
                <a:solidFill>
                  <a:srgbClr val="FFC000"/>
                </a:solidFill>
              </a:rPr>
              <a:t>Szelektív területek kiemelt támogatása </a:t>
            </a:r>
          </a:p>
          <a:p>
            <a:pPr>
              <a:lnSpc>
                <a:spcPct val="90000"/>
              </a:lnSpc>
            </a:pPr>
            <a:r>
              <a:rPr lang="hu-HU" dirty="0" smtClean="0">
                <a:solidFill>
                  <a:srgbClr val="FFC000"/>
                </a:solidFill>
                <a:latin typeface="Arial Narrow"/>
              </a:rPr>
              <a:t>OP-k területi mátrixa </a:t>
            </a:r>
            <a:r>
              <a:rPr lang="hu-HU" dirty="0" smtClean="0">
                <a:solidFill>
                  <a:srgbClr val="FFC000"/>
                </a:solidFill>
                <a:sym typeface="Symbol" pitchFamily="18" charset="2"/>
              </a:rPr>
              <a:t> területi kvóták</a:t>
            </a:r>
            <a:r>
              <a:rPr lang="hu-HU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hu-HU" dirty="0" smtClean="0">
                <a:solidFill>
                  <a:srgbClr val="FFC000"/>
                </a:solidFill>
              </a:rPr>
              <a:t>Decentralizáció</a:t>
            </a:r>
            <a:r>
              <a:rPr lang="hu-HU" dirty="0" smtClean="0"/>
              <a:t> (komplex programok végrehajtását az önkormányzatokra lehetne bízni)  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6090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 algn="ctr">
              <a:buNone/>
            </a:pPr>
            <a:endParaRPr lang="hu-HU" sz="60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hu-HU" sz="7200" b="1" dirty="0" smtClean="0">
                <a:solidFill>
                  <a:srgbClr val="FF0000"/>
                </a:solidFill>
              </a:rPr>
              <a:t>Megyei tervezés </a:t>
            </a:r>
          </a:p>
          <a:p>
            <a:pPr marL="0" indent="0" algn="ctr">
              <a:buNone/>
            </a:pPr>
            <a:r>
              <a:rPr lang="hu-HU" b="1" dirty="0" smtClean="0">
                <a:solidFill>
                  <a:srgbClr val="FF0000"/>
                </a:solidFill>
              </a:rPr>
              <a:t>Sablonok és útmutatók alapján</a:t>
            </a:r>
            <a:r>
              <a:rPr lang="hu-HU" dirty="0" smtClean="0"/>
              <a:t> </a:t>
            </a:r>
          </a:p>
          <a:p>
            <a:pPr marL="0" indent="0" algn="ctr">
              <a:buNone/>
            </a:pPr>
            <a:r>
              <a:rPr lang="hu-HU" dirty="0" smtClean="0">
                <a:solidFill>
                  <a:srgbClr val="92D050"/>
                </a:solidFill>
              </a:rPr>
              <a:t>Általános követelmények és térségi sajátosságok érvényesíthetőségének a helyes aránya</a:t>
            </a:r>
          </a:p>
          <a:p>
            <a:pPr marL="0" indent="0" algn="ctr">
              <a:buNone/>
            </a:pPr>
            <a:r>
              <a:rPr lang="hu-HU" dirty="0" smtClean="0">
                <a:solidFill>
                  <a:srgbClr val="FF0000"/>
                </a:solidFill>
              </a:rPr>
              <a:t>DECENTRALIZÁCIÓ vagy csupán  </a:t>
            </a:r>
            <a:r>
              <a:rPr lang="hu-HU" b="1" dirty="0" smtClean="0">
                <a:solidFill>
                  <a:srgbClr val="FF0000"/>
                </a:solidFill>
              </a:rPr>
              <a:t>DEKONCENTRÁCIÓ</a:t>
            </a:r>
            <a:r>
              <a:rPr lang="hu-HU" dirty="0" smtClean="0">
                <a:solidFill>
                  <a:srgbClr val="FF0000"/>
                </a:solidFill>
              </a:rPr>
              <a:t>? 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14893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llipszis 10"/>
          <p:cNvSpPr/>
          <p:nvPr/>
        </p:nvSpPr>
        <p:spPr>
          <a:xfrm>
            <a:off x="611560" y="1556792"/>
            <a:ext cx="5328592" cy="4536504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525963"/>
          </a:xfrm>
        </p:spPr>
        <p:txBody>
          <a:bodyPr/>
          <a:lstStyle/>
          <a:p>
            <a:pPr marL="0" indent="0">
              <a:buNone/>
            </a:pPr>
            <a:r>
              <a:rPr lang="hu-HU" sz="2400" b="1" dirty="0" smtClean="0"/>
              <a:t>Megyei Területfejlesztési Konzultációs Fórum</a:t>
            </a:r>
            <a:endParaRPr lang="hu-HU" sz="2400" b="1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Faragó László</a:t>
            </a:r>
            <a:endParaRPr lang="hu-HU" dirty="0"/>
          </a:p>
        </p:txBody>
      </p:sp>
      <p:sp>
        <p:nvSpPr>
          <p:cNvPr id="6" name="Lefelé nyíl feliratnak 5"/>
          <p:cNvSpPr/>
          <p:nvPr/>
        </p:nvSpPr>
        <p:spPr>
          <a:xfrm>
            <a:off x="3167844" y="2060848"/>
            <a:ext cx="1800200" cy="187220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Megyei fejlesztési  koncepció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3295549" y="3924493"/>
            <a:ext cx="1512167" cy="1356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Megyei fejlesztési program</a:t>
            </a:r>
            <a:endParaRPr lang="hu-HU" dirty="0"/>
          </a:p>
        </p:txBody>
      </p:sp>
      <p:sp>
        <p:nvSpPr>
          <p:cNvPr id="8" name="Téglalap 7"/>
          <p:cNvSpPr/>
          <p:nvPr/>
        </p:nvSpPr>
        <p:spPr>
          <a:xfrm>
            <a:off x="5940152" y="2060848"/>
            <a:ext cx="1512168" cy="122795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OFTK</a:t>
            </a:r>
          </a:p>
          <a:p>
            <a:pPr algn="ctr"/>
            <a:r>
              <a:rPr lang="hu-HU" dirty="0" smtClean="0"/>
              <a:t>OP-k</a:t>
            </a:r>
            <a:endParaRPr lang="hu-HU" dirty="0"/>
          </a:p>
        </p:txBody>
      </p:sp>
      <p:sp>
        <p:nvSpPr>
          <p:cNvPr id="9" name="Folyamatábra: Dokumentáció 8"/>
          <p:cNvSpPr/>
          <p:nvPr/>
        </p:nvSpPr>
        <p:spPr>
          <a:xfrm>
            <a:off x="6048164" y="3864864"/>
            <a:ext cx="1296144" cy="1224136"/>
          </a:xfrm>
          <a:prstGeom prst="flowChartMultidocumen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ITI </a:t>
            </a:r>
          </a:p>
          <a:p>
            <a:pPr algn="ctr"/>
            <a:r>
              <a:rPr lang="hu-HU" dirty="0" smtClean="0"/>
              <a:t>CLLD</a:t>
            </a:r>
            <a:endParaRPr lang="hu-HU" dirty="0"/>
          </a:p>
        </p:txBody>
      </p:sp>
      <p:sp>
        <p:nvSpPr>
          <p:cNvPr id="10" name="Lefelé nyíl 9"/>
          <p:cNvSpPr/>
          <p:nvPr/>
        </p:nvSpPr>
        <p:spPr>
          <a:xfrm>
            <a:off x="6516216" y="3288800"/>
            <a:ext cx="360040" cy="576064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cxnSp>
        <p:nvCxnSpPr>
          <p:cNvPr id="12" name="Egyenes összekötő nyíllal 11"/>
          <p:cNvCxnSpPr>
            <a:stCxn id="6" idx="3"/>
            <a:endCxn id="8" idx="1"/>
          </p:cNvCxnSpPr>
          <p:nvPr/>
        </p:nvCxnSpPr>
        <p:spPr>
          <a:xfrm>
            <a:off x="4968044" y="2669100"/>
            <a:ext cx="972108" cy="5724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/>
          <p:cNvCxnSpPr>
            <a:stCxn id="7" idx="3"/>
          </p:cNvCxnSpPr>
          <p:nvPr/>
        </p:nvCxnSpPr>
        <p:spPr>
          <a:xfrm>
            <a:off x="4807716" y="4602529"/>
            <a:ext cx="1240448" cy="0"/>
          </a:xfrm>
          <a:prstGeom prst="straightConnector1">
            <a:avLst/>
          </a:prstGeom>
          <a:ln w="5715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mboid 21"/>
          <p:cNvSpPr/>
          <p:nvPr/>
        </p:nvSpPr>
        <p:spPr>
          <a:xfrm>
            <a:off x="4237110" y="5304438"/>
            <a:ext cx="634141" cy="508233"/>
          </a:xfrm>
          <a:prstGeom prst="parallelogram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Gf</a:t>
            </a:r>
            <a:endParaRPr lang="hu-HU" dirty="0"/>
          </a:p>
        </p:txBody>
      </p:sp>
      <p:sp>
        <p:nvSpPr>
          <p:cNvPr id="23" name="Rombusz 22"/>
          <p:cNvSpPr/>
          <p:nvPr/>
        </p:nvSpPr>
        <p:spPr>
          <a:xfrm>
            <a:off x="3097527" y="5324275"/>
            <a:ext cx="396044" cy="305172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4" name="Szabályos ötszög 23"/>
          <p:cNvSpPr/>
          <p:nvPr/>
        </p:nvSpPr>
        <p:spPr>
          <a:xfrm>
            <a:off x="3493571" y="5304438"/>
            <a:ext cx="360040" cy="285335"/>
          </a:xfrm>
          <a:prstGeom prst="pentago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5" name="Háromszög 24"/>
          <p:cNvSpPr/>
          <p:nvPr/>
        </p:nvSpPr>
        <p:spPr>
          <a:xfrm>
            <a:off x="3853611" y="5304438"/>
            <a:ext cx="288032" cy="305172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30" name="Folyamatábra: Dokumentum 29"/>
          <p:cNvSpPr/>
          <p:nvPr/>
        </p:nvSpPr>
        <p:spPr>
          <a:xfrm>
            <a:off x="1259632" y="2420888"/>
            <a:ext cx="1632475" cy="1186745"/>
          </a:xfrm>
          <a:prstGeom prst="flowChartDocumen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városi, városkörzeti </a:t>
            </a:r>
          </a:p>
          <a:p>
            <a:pPr algn="ctr"/>
            <a:r>
              <a:rPr lang="hu-HU" sz="1600" dirty="0" smtClean="0"/>
              <a:t>koncepció</a:t>
            </a:r>
            <a:endParaRPr lang="hu-HU" sz="1600" dirty="0"/>
          </a:p>
        </p:txBody>
      </p:sp>
      <p:sp>
        <p:nvSpPr>
          <p:cNvPr id="31" name="Hatszög 30"/>
          <p:cNvSpPr/>
          <p:nvPr/>
        </p:nvSpPr>
        <p:spPr>
          <a:xfrm>
            <a:off x="1316969" y="4066036"/>
            <a:ext cx="1369296" cy="914400"/>
          </a:xfrm>
          <a:prstGeom prst="hexag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program</a:t>
            </a:r>
            <a:endParaRPr lang="hu-HU" sz="1600" dirty="0"/>
          </a:p>
        </p:txBody>
      </p:sp>
      <p:sp>
        <p:nvSpPr>
          <p:cNvPr id="32" name="Lefelé nyíl 31"/>
          <p:cNvSpPr/>
          <p:nvPr/>
        </p:nvSpPr>
        <p:spPr>
          <a:xfrm>
            <a:off x="1763688" y="3576832"/>
            <a:ext cx="422908" cy="489204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cxnSp>
        <p:nvCxnSpPr>
          <p:cNvPr id="34" name="Egyenes összekötő nyíllal 33"/>
          <p:cNvCxnSpPr/>
          <p:nvPr/>
        </p:nvCxnSpPr>
        <p:spPr>
          <a:xfrm>
            <a:off x="2483768" y="4985170"/>
            <a:ext cx="684076" cy="461935"/>
          </a:xfrm>
          <a:prstGeom prst="straightConnector1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Egyenes összekötő nyíllal 3"/>
          <p:cNvCxnSpPr>
            <a:stCxn id="30" idx="3"/>
            <a:endCxn id="6" idx="1"/>
          </p:cNvCxnSpPr>
          <p:nvPr/>
        </p:nvCxnSpPr>
        <p:spPr>
          <a:xfrm flipV="1">
            <a:off x="2892107" y="2669100"/>
            <a:ext cx="275737" cy="345161"/>
          </a:xfrm>
          <a:prstGeom prst="straightConnector1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97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decentralizált ágazati részdokumentum </a:t>
            </a:r>
            <a:endParaRPr lang="hu-HU" sz="2200" dirty="0"/>
          </a:p>
        </p:txBody>
      </p:sp>
      <p:graphicFrame>
        <p:nvGraphicFramePr>
          <p:cNvPr id="8" name="Tartalom helye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499255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323528" y="6356350"/>
            <a:ext cx="8640960" cy="365125"/>
          </a:xfrm>
        </p:spPr>
        <p:txBody>
          <a:bodyPr/>
          <a:lstStyle/>
          <a:p>
            <a:r>
              <a:rPr lang="hu-HU" dirty="0" smtClean="0"/>
              <a:t>Faragó László</a:t>
            </a:r>
            <a:endParaRPr lang="hu-HU" dirty="0"/>
          </a:p>
        </p:txBody>
      </p:sp>
      <p:sp>
        <p:nvSpPr>
          <p:cNvPr id="9" name="Hatszög 8"/>
          <p:cNvSpPr/>
          <p:nvPr/>
        </p:nvSpPr>
        <p:spPr>
          <a:xfrm>
            <a:off x="4067944" y="3212976"/>
            <a:ext cx="1060704" cy="914400"/>
          </a:xfrm>
          <a:prstGeom prst="hexago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ITI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10" name="Jobbra nyíl 9"/>
          <p:cNvSpPr/>
          <p:nvPr/>
        </p:nvSpPr>
        <p:spPr>
          <a:xfrm>
            <a:off x="3563888" y="3286545"/>
            <a:ext cx="762384" cy="339476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1" name="Balra nyíl 10"/>
          <p:cNvSpPr/>
          <p:nvPr/>
        </p:nvSpPr>
        <p:spPr>
          <a:xfrm>
            <a:off x="4812547" y="3286545"/>
            <a:ext cx="792088" cy="383631"/>
          </a:xfrm>
          <a:prstGeom prst="left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2" name="Lefelé nyíl 11"/>
          <p:cNvSpPr/>
          <p:nvPr/>
        </p:nvSpPr>
        <p:spPr>
          <a:xfrm>
            <a:off x="4462284" y="2614032"/>
            <a:ext cx="272024" cy="716668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3" name="Felfelé nyíl 12"/>
          <p:cNvSpPr/>
          <p:nvPr/>
        </p:nvSpPr>
        <p:spPr>
          <a:xfrm>
            <a:off x="4391984" y="3987424"/>
            <a:ext cx="412624" cy="953744"/>
          </a:xfrm>
          <a:prstGeom prst="up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69780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OP-k Forrásmegosztása</a:t>
            </a:r>
            <a:br>
              <a:rPr lang="hu-HU" dirty="0" smtClean="0"/>
            </a:br>
            <a:r>
              <a:rPr lang="hu-HU" sz="2700" dirty="0" smtClean="0"/>
              <a:t>ERFA, ESZA, KA, EMVA ETHA</a:t>
            </a:r>
            <a:endParaRPr lang="hu-HU" sz="27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TOP 	14 %</a:t>
            </a:r>
          </a:p>
          <a:p>
            <a:r>
              <a:rPr lang="hu-HU" dirty="0" smtClean="0"/>
              <a:t>VEKOP 	   3,1</a:t>
            </a:r>
          </a:p>
          <a:p>
            <a:r>
              <a:rPr lang="hu-HU" dirty="0" smtClean="0"/>
              <a:t>Tematikus (ágazati)  Op-knak is szolgálniuk kellene a területi különbségek mérséklését  (Területi mátrix, kvóták)</a:t>
            </a:r>
            <a:endParaRPr lang="hu-HU" dirty="0"/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0392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 smtClean="0"/>
              <a:t>Megyei fejlesztési  programok Indikatív forráselosztása </a:t>
            </a:r>
            <a:r>
              <a:rPr lang="hu-HU" sz="1800" dirty="0" smtClean="0">
                <a:solidFill>
                  <a:schemeClr val="bg1"/>
                </a:solidFill>
              </a:rPr>
              <a:t>(1830/2013</a:t>
            </a:r>
            <a:r>
              <a:rPr lang="hu-HU" sz="1800" dirty="0">
                <a:solidFill>
                  <a:schemeClr val="bg1"/>
                </a:solidFill>
              </a:rPr>
              <a:t>. XI. 14. Korm. </a:t>
            </a:r>
            <a:r>
              <a:rPr lang="hu-HU" sz="1800" dirty="0" smtClean="0">
                <a:solidFill>
                  <a:schemeClr val="bg1"/>
                </a:solidFill>
              </a:rPr>
              <a:t>Határozat)</a:t>
            </a:r>
            <a:endParaRPr lang="hu-HU" sz="18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24536"/>
          </a:xfrm>
        </p:spPr>
        <p:txBody>
          <a:bodyPr>
            <a:normAutofit fontScale="25000" lnSpcReduction="20000"/>
          </a:bodyPr>
          <a:lstStyle/>
          <a:p>
            <a:r>
              <a:rPr lang="hu-HU" i="1" dirty="0" smtClean="0"/>
              <a:t> </a:t>
            </a:r>
            <a:r>
              <a:rPr lang="hu-HU" sz="5600" b="1" dirty="0"/>
              <a:t>Megye </a:t>
            </a:r>
            <a:r>
              <a:rPr lang="hu-HU" sz="5600" dirty="0"/>
              <a:t>	</a:t>
            </a:r>
            <a:r>
              <a:rPr lang="hu-HU" sz="5600" dirty="0" smtClean="0"/>
              <a:t>	</a:t>
            </a:r>
            <a:r>
              <a:rPr lang="hu-HU" sz="5600" b="1" dirty="0" smtClean="0"/>
              <a:t>Megyei </a:t>
            </a:r>
            <a:r>
              <a:rPr lang="hu-HU" sz="5600" b="1" dirty="0"/>
              <a:t>gazdaságfejlesztési részprogram rendelkezésére álló </a:t>
            </a:r>
            <a:r>
              <a:rPr lang="hu-HU" sz="5600" b="1" dirty="0" smtClean="0"/>
              <a:t>keret  (</a:t>
            </a:r>
            <a:r>
              <a:rPr lang="hu-HU" sz="5600" b="1" dirty="0"/>
              <a:t>Mrd Ft) </a:t>
            </a:r>
            <a:r>
              <a:rPr lang="hu-HU" sz="5600" dirty="0"/>
              <a:t>	</a:t>
            </a:r>
          </a:p>
          <a:p>
            <a:r>
              <a:rPr lang="hu-HU" sz="5600" dirty="0"/>
              <a:t>Bács-Kiskun 	35,80 	</a:t>
            </a:r>
          </a:p>
          <a:p>
            <a:r>
              <a:rPr lang="hu-HU" sz="5600" dirty="0">
                <a:solidFill>
                  <a:srgbClr val="FF0000"/>
                </a:solidFill>
              </a:rPr>
              <a:t>Baranya 	</a:t>
            </a:r>
            <a:r>
              <a:rPr lang="hu-HU" sz="5600" dirty="0" smtClean="0">
                <a:solidFill>
                  <a:srgbClr val="FF0000"/>
                </a:solidFill>
              </a:rPr>
              <a:t>25,61</a:t>
            </a:r>
            <a:r>
              <a:rPr lang="hu-HU" sz="5600" dirty="0" smtClean="0"/>
              <a:t> </a:t>
            </a:r>
            <a:endParaRPr lang="hu-HU" sz="5600" dirty="0"/>
          </a:p>
          <a:p>
            <a:r>
              <a:rPr lang="hu-HU" sz="5600" dirty="0"/>
              <a:t>Békés 	</a:t>
            </a:r>
            <a:r>
              <a:rPr lang="hu-HU" sz="5600" dirty="0" smtClean="0"/>
              <a:t>	28,77 </a:t>
            </a:r>
            <a:r>
              <a:rPr lang="hu-HU" sz="5600" dirty="0"/>
              <a:t>	</a:t>
            </a:r>
          </a:p>
          <a:p>
            <a:r>
              <a:rPr lang="hu-HU" sz="5600" dirty="0" smtClean="0"/>
              <a:t>Borsod-Abaúj-Zemplén49,51 </a:t>
            </a:r>
            <a:r>
              <a:rPr lang="hu-HU" sz="5600" dirty="0"/>
              <a:t>	</a:t>
            </a:r>
          </a:p>
          <a:p>
            <a:r>
              <a:rPr lang="hu-HU" sz="5600" dirty="0"/>
              <a:t>Csongrád 	25,50 	</a:t>
            </a:r>
            <a:r>
              <a:rPr lang="hu-HU" sz="5600" dirty="0" smtClean="0"/>
              <a:t>			</a:t>
            </a:r>
            <a:endParaRPr lang="hu-HU" sz="5600" dirty="0" smtClean="0">
              <a:solidFill>
                <a:srgbClr val="00B0F0"/>
              </a:solidFill>
            </a:endParaRPr>
          </a:p>
          <a:p>
            <a:r>
              <a:rPr lang="hu-HU" sz="5600" dirty="0" smtClean="0"/>
              <a:t>Fejér 		21,67 				</a:t>
            </a:r>
            <a:endParaRPr lang="hu-HU" sz="5600" dirty="0" smtClean="0">
              <a:solidFill>
                <a:srgbClr val="00B0F0"/>
              </a:solidFill>
            </a:endParaRPr>
          </a:p>
          <a:p>
            <a:r>
              <a:rPr lang="hu-HU" sz="5600" dirty="0" smtClean="0"/>
              <a:t>Győr-Moson-Sopron </a:t>
            </a:r>
            <a:r>
              <a:rPr lang="hu-HU" sz="5600" dirty="0"/>
              <a:t>	16,83 </a:t>
            </a:r>
            <a:r>
              <a:rPr lang="hu-HU" sz="5600" dirty="0" smtClean="0"/>
              <a:t>				</a:t>
            </a:r>
            <a:r>
              <a:rPr lang="hu-HU" sz="5600" dirty="0"/>
              <a:t>	</a:t>
            </a:r>
          </a:p>
          <a:p>
            <a:r>
              <a:rPr lang="hu-HU" sz="5600" dirty="0"/>
              <a:t>Hajdú-Bihar 	33,06 	</a:t>
            </a:r>
          </a:p>
          <a:p>
            <a:r>
              <a:rPr lang="hu-HU" sz="5600" dirty="0"/>
              <a:t>Heves 	</a:t>
            </a:r>
            <a:r>
              <a:rPr lang="hu-HU" sz="5600" dirty="0" smtClean="0"/>
              <a:t>	19,95 </a:t>
            </a:r>
            <a:r>
              <a:rPr lang="hu-HU" sz="5600" dirty="0"/>
              <a:t>	</a:t>
            </a:r>
          </a:p>
          <a:p>
            <a:r>
              <a:rPr lang="hu-HU" sz="5600" dirty="0"/>
              <a:t>Jász-Nagykun-Szolnok </a:t>
            </a:r>
            <a:r>
              <a:rPr lang="hu-HU" sz="5600" dirty="0" smtClean="0"/>
              <a:t>28,04 </a:t>
            </a:r>
            <a:r>
              <a:rPr lang="hu-HU" sz="5600" dirty="0"/>
              <a:t>	</a:t>
            </a:r>
          </a:p>
          <a:p>
            <a:r>
              <a:rPr lang="hu-HU" sz="5600" dirty="0"/>
              <a:t>Komárom-Esztergom 	13,32 	</a:t>
            </a:r>
          </a:p>
          <a:p>
            <a:r>
              <a:rPr lang="hu-HU" sz="5600" dirty="0"/>
              <a:t>Nógrád 	</a:t>
            </a:r>
            <a:r>
              <a:rPr lang="hu-HU" sz="5600" dirty="0" smtClean="0"/>
              <a:t>	20,11 </a:t>
            </a:r>
            <a:r>
              <a:rPr lang="hu-HU" sz="5600" dirty="0"/>
              <a:t>	</a:t>
            </a:r>
          </a:p>
          <a:p>
            <a:r>
              <a:rPr lang="hu-HU" sz="5600" dirty="0">
                <a:solidFill>
                  <a:srgbClr val="FF0000"/>
                </a:solidFill>
              </a:rPr>
              <a:t>Somogy 	</a:t>
            </a:r>
            <a:r>
              <a:rPr lang="hu-HU" sz="5600" dirty="0" smtClean="0">
                <a:solidFill>
                  <a:srgbClr val="FF0000"/>
                </a:solidFill>
              </a:rPr>
              <a:t>21,96</a:t>
            </a:r>
            <a:r>
              <a:rPr lang="hu-HU" sz="5600" dirty="0" smtClean="0"/>
              <a:t>  </a:t>
            </a:r>
            <a:endParaRPr lang="hu-HU" sz="5600" dirty="0"/>
          </a:p>
          <a:p>
            <a:r>
              <a:rPr lang="hu-HU" sz="5600" dirty="0" smtClean="0"/>
              <a:t>Szabolcs-Szatmár-B. 	45,85 </a:t>
            </a:r>
            <a:r>
              <a:rPr lang="hu-HU" sz="5600" dirty="0"/>
              <a:t>	</a:t>
            </a:r>
          </a:p>
          <a:p>
            <a:r>
              <a:rPr lang="hu-HU" sz="5600" dirty="0">
                <a:solidFill>
                  <a:srgbClr val="FF0000"/>
                </a:solidFill>
              </a:rPr>
              <a:t>Tolna 	</a:t>
            </a:r>
            <a:r>
              <a:rPr lang="hu-HU" sz="5600" dirty="0" smtClean="0">
                <a:solidFill>
                  <a:srgbClr val="FF0000"/>
                </a:solidFill>
              </a:rPr>
              <a:t>	13,84 </a:t>
            </a:r>
            <a:r>
              <a:rPr lang="hu-HU" sz="5600" dirty="0" smtClean="0">
                <a:solidFill>
                  <a:srgbClr val="FF0000"/>
                </a:solidFill>
                <a:latin typeface="Arial Narrow"/>
              </a:rPr>
              <a:t>↔ </a:t>
            </a:r>
            <a:r>
              <a:rPr lang="hu-HU" sz="5600" dirty="0" smtClean="0">
                <a:solidFill>
                  <a:srgbClr val="92D050"/>
                </a:solidFill>
              </a:rPr>
              <a:t>Győr-Moson-Sopron 16,83</a:t>
            </a:r>
            <a:r>
              <a:rPr lang="hu-HU" sz="5600" dirty="0"/>
              <a:t> </a:t>
            </a:r>
            <a:r>
              <a:rPr lang="hu-HU" sz="5600" dirty="0" smtClean="0"/>
              <a:t> </a:t>
            </a:r>
            <a:r>
              <a:rPr lang="hu-HU" sz="5600" dirty="0"/>
              <a:t>	</a:t>
            </a:r>
          </a:p>
          <a:p>
            <a:r>
              <a:rPr lang="hu-HU" sz="5600" dirty="0"/>
              <a:t>Vas 	</a:t>
            </a:r>
            <a:r>
              <a:rPr lang="hu-HU" sz="5600" dirty="0" smtClean="0"/>
              <a:t>	13,40 </a:t>
            </a:r>
            <a:r>
              <a:rPr lang="hu-HU" sz="5600" dirty="0"/>
              <a:t>	</a:t>
            </a:r>
          </a:p>
          <a:p>
            <a:r>
              <a:rPr lang="hu-HU" sz="5600" dirty="0"/>
              <a:t>Veszprém 	21,55 	</a:t>
            </a:r>
          </a:p>
          <a:p>
            <a:r>
              <a:rPr lang="hu-HU" sz="5600" dirty="0"/>
              <a:t>Zala 	</a:t>
            </a:r>
            <a:r>
              <a:rPr lang="hu-HU" sz="5600" dirty="0" smtClean="0"/>
              <a:t>	15,23 </a:t>
            </a:r>
            <a:endParaRPr lang="hu-HU" sz="5600" dirty="0" smtClean="0"/>
          </a:p>
          <a:p>
            <a:pPr marL="0" indent="0">
              <a:buNone/>
            </a:pPr>
            <a:r>
              <a:rPr lang="hu-HU" sz="6400" dirty="0" smtClean="0">
                <a:solidFill>
                  <a:srgbClr val="FFFF00"/>
                </a:solidFill>
              </a:rPr>
              <a:t>Nem differenciál másként  és jobban</a:t>
            </a:r>
            <a:r>
              <a:rPr lang="hu-HU" sz="6400" dirty="0">
                <a:solidFill>
                  <a:srgbClr val="FFFF00"/>
                </a:solidFill>
              </a:rPr>
              <a:t>	</a:t>
            </a:r>
            <a:r>
              <a:rPr lang="hu-HU" sz="6400" dirty="0" smtClean="0">
                <a:solidFill>
                  <a:srgbClr val="FFFF00"/>
                </a:solidFill>
              </a:rPr>
              <a:t>mint mintha regionális szinten történne a beavatkozás</a:t>
            </a:r>
            <a:endParaRPr lang="hu-HU" sz="64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hu-HU" sz="11200" b="1" dirty="0" smtClean="0">
                <a:solidFill>
                  <a:srgbClr val="FFFF00"/>
                </a:solidFill>
                <a:latin typeface="Arial Narrow"/>
              </a:rPr>
              <a:t>A status quo fenntartását szolgálja és nem a  változtatást</a:t>
            </a:r>
            <a:r>
              <a:rPr lang="hu-HU" sz="11200" b="1" dirty="0" smtClean="0">
                <a:solidFill>
                  <a:srgbClr val="FF0000"/>
                </a:solidFill>
                <a:latin typeface="Arial Narrow"/>
              </a:rPr>
              <a:t>  </a:t>
            </a:r>
            <a:r>
              <a:rPr lang="hu-HU" sz="11200" dirty="0">
                <a:solidFill>
                  <a:srgbClr val="FFC000"/>
                </a:solidFill>
              </a:rPr>
              <a:t>	</a:t>
            </a:r>
          </a:p>
          <a:p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83868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7500" lnSpcReduction="20000"/>
          </a:bodyPr>
          <a:lstStyle/>
          <a:p>
            <a:pPr marL="2743200" lvl="6" indent="0">
              <a:buNone/>
            </a:pPr>
            <a:r>
              <a:rPr lang="hu-HU" sz="3100" dirty="0" smtClean="0">
                <a:solidFill>
                  <a:schemeClr val="bg1"/>
                </a:solidFill>
              </a:rPr>
              <a:t>Mrd Ft		Fő</a:t>
            </a:r>
          </a:p>
          <a:p>
            <a:r>
              <a:rPr lang="hu-HU" sz="3100" dirty="0" smtClean="0">
                <a:solidFill>
                  <a:srgbClr val="FFFF00"/>
                </a:solidFill>
              </a:rPr>
              <a:t>Észak-Alföld</a:t>
            </a:r>
            <a:r>
              <a:rPr lang="hu-HU" sz="3100" dirty="0">
                <a:solidFill>
                  <a:srgbClr val="FFFF00"/>
                </a:solidFill>
              </a:rPr>
              <a:t>	</a:t>
            </a:r>
            <a:r>
              <a:rPr lang="hu-HU" sz="3100" dirty="0" smtClean="0">
                <a:solidFill>
                  <a:srgbClr val="FFFF00"/>
                </a:solidFill>
              </a:rPr>
              <a:t>	106,96		</a:t>
            </a:r>
            <a:r>
              <a:rPr lang="hu-HU" sz="3100" dirty="0" smtClean="0">
                <a:solidFill>
                  <a:srgbClr val="92D050"/>
                </a:solidFill>
              </a:rPr>
              <a:t>1 492 502</a:t>
            </a:r>
            <a:endParaRPr lang="hu-HU" sz="3100" dirty="0">
              <a:solidFill>
                <a:srgbClr val="92D050"/>
              </a:solidFill>
            </a:endParaRPr>
          </a:p>
          <a:p>
            <a:r>
              <a:rPr lang="hu-HU" sz="3100" dirty="0"/>
              <a:t>Debrecen		   </a:t>
            </a:r>
            <a:r>
              <a:rPr lang="hu-HU" sz="3100" dirty="0" smtClean="0"/>
              <a:t>24,62		   </a:t>
            </a:r>
            <a:r>
              <a:rPr lang="hu-HU" sz="3100" dirty="0" smtClean="0">
                <a:solidFill>
                  <a:srgbClr val="92D050"/>
                </a:solidFill>
              </a:rPr>
              <a:t>207 594</a:t>
            </a:r>
            <a:endParaRPr lang="hu-HU" sz="3100" dirty="0">
              <a:solidFill>
                <a:srgbClr val="92D050"/>
              </a:solidFill>
            </a:endParaRPr>
          </a:p>
          <a:p>
            <a:r>
              <a:rPr lang="hu-HU" sz="3100" dirty="0"/>
              <a:t>Nyíregyháza	   </a:t>
            </a:r>
            <a:r>
              <a:rPr lang="hu-HU" sz="3100" dirty="0" smtClean="0"/>
              <a:t>	   14,00 </a:t>
            </a:r>
          </a:p>
          <a:p>
            <a:r>
              <a:rPr lang="hu-HU" sz="3100" dirty="0" smtClean="0"/>
              <a:t>Szolnok </a:t>
            </a:r>
            <a:r>
              <a:rPr lang="hu-HU" sz="3100" dirty="0"/>
              <a:t>	 	      </a:t>
            </a:r>
            <a:r>
              <a:rPr lang="hu-HU" sz="3100" dirty="0" smtClean="0"/>
              <a:t>8,63</a:t>
            </a:r>
          </a:p>
          <a:p>
            <a:r>
              <a:rPr lang="hu-HU" sz="3100" dirty="0" smtClean="0"/>
              <a:t>Várostérségek	   61,13 </a:t>
            </a:r>
            <a:endParaRPr lang="hu-HU" sz="31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sz="3100" dirty="0">
                <a:solidFill>
                  <a:srgbClr val="FFFF00"/>
                </a:solidFill>
              </a:rPr>
              <a:t>Összesen		   </a:t>
            </a:r>
            <a:r>
              <a:rPr lang="hu-HU" sz="3100" dirty="0" smtClean="0">
                <a:solidFill>
                  <a:srgbClr val="FFFF00"/>
                </a:solidFill>
              </a:rPr>
              <a:t>215,34		</a:t>
            </a:r>
            <a:endParaRPr lang="hu-HU" sz="3100" dirty="0">
              <a:solidFill>
                <a:srgbClr val="92D050"/>
              </a:solidFill>
            </a:endParaRPr>
          </a:p>
          <a:p>
            <a:pPr>
              <a:spcBef>
                <a:spcPts val="600"/>
              </a:spcBef>
            </a:pPr>
            <a:r>
              <a:rPr lang="hu-HU" sz="3100" dirty="0">
                <a:solidFill>
                  <a:srgbClr val="FFC000"/>
                </a:solidFill>
              </a:rPr>
              <a:t>Dél-Dunántúl 	</a:t>
            </a:r>
            <a:r>
              <a:rPr lang="hu-HU" sz="3100" dirty="0" smtClean="0">
                <a:solidFill>
                  <a:srgbClr val="FFC000"/>
                </a:solidFill>
              </a:rPr>
              <a:t>     </a:t>
            </a:r>
            <a:r>
              <a:rPr lang="hu-HU" sz="3100" dirty="0">
                <a:solidFill>
                  <a:srgbClr val="FFC000"/>
                </a:solidFill>
              </a:rPr>
              <a:t>61,44 </a:t>
            </a:r>
            <a:r>
              <a:rPr lang="hu-HU" sz="3100" dirty="0" smtClean="0">
                <a:solidFill>
                  <a:srgbClr val="FFC000"/>
                </a:solidFill>
              </a:rPr>
              <a:t>	</a:t>
            </a:r>
            <a:r>
              <a:rPr lang="hu-HU" sz="3100" dirty="0">
                <a:solidFill>
                  <a:srgbClr val="92D050"/>
                </a:solidFill>
              </a:rPr>
              <a:t> </a:t>
            </a:r>
            <a:r>
              <a:rPr lang="hu-HU" sz="3100" dirty="0" smtClean="0">
                <a:solidFill>
                  <a:srgbClr val="92D050"/>
                </a:solidFill>
              </a:rPr>
              <a:t>   947 </a:t>
            </a:r>
            <a:r>
              <a:rPr lang="hu-HU" sz="3100" dirty="0">
                <a:solidFill>
                  <a:srgbClr val="92D050"/>
                </a:solidFill>
              </a:rPr>
              <a:t>986</a:t>
            </a:r>
            <a:endParaRPr lang="hu-HU" sz="3100" dirty="0" smtClean="0">
              <a:solidFill>
                <a:srgbClr val="FFC000"/>
              </a:solidFill>
            </a:endParaRPr>
          </a:p>
          <a:p>
            <a:r>
              <a:rPr lang="hu-HU" sz="3100" dirty="0" smtClean="0"/>
              <a:t>Pécs</a:t>
            </a:r>
            <a:r>
              <a:rPr lang="hu-HU" sz="3100" dirty="0"/>
              <a:t>		   </a:t>
            </a:r>
            <a:r>
              <a:rPr lang="hu-HU" sz="3100" dirty="0" smtClean="0"/>
              <a:t>	    17,84		    </a:t>
            </a:r>
            <a:r>
              <a:rPr lang="hu-HU" sz="3100" dirty="0" smtClean="0">
                <a:solidFill>
                  <a:srgbClr val="92D050"/>
                </a:solidFill>
              </a:rPr>
              <a:t>156 801</a:t>
            </a:r>
            <a:endParaRPr lang="hu-HU" sz="3100" dirty="0">
              <a:solidFill>
                <a:srgbClr val="92D050"/>
              </a:solidFill>
            </a:endParaRPr>
          </a:p>
          <a:p>
            <a:r>
              <a:rPr lang="hu-HU" sz="3100" dirty="0"/>
              <a:t>Kaposvár		      8,38 </a:t>
            </a:r>
            <a:endParaRPr lang="hu-HU" sz="3100" dirty="0" smtClean="0"/>
          </a:p>
          <a:p>
            <a:r>
              <a:rPr lang="hu-HU" sz="3100" dirty="0" smtClean="0"/>
              <a:t>Szekszárd</a:t>
            </a:r>
            <a:r>
              <a:rPr lang="hu-HU" sz="3100" dirty="0"/>
              <a:t>		      </a:t>
            </a:r>
            <a:r>
              <a:rPr lang="hu-HU" sz="3100" dirty="0" smtClean="0"/>
              <a:t>3,90</a:t>
            </a:r>
          </a:p>
          <a:p>
            <a:r>
              <a:rPr lang="hu-HU" sz="3100" dirty="0" smtClean="0"/>
              <a:t>Várostérségek	    42.58 </a:t>
            </a:r>
            <a:endParaRPr lang="hu-HU" sz="3100" dirty="0"/>
          </a:p>
          <a:p>
            <a:pPr>
              <a:spcAft>
                <a:spcPts val="600"/>
              </a:spcAft>
            </a:pPr>
            <a:r>
              <a:rPr lang="hu-HU" sz="3100" dirty="0">
                <a:solidFill>
                  <a:srgbClr val="FFC000"/>
                </a:solidFill>
              </a:rPr>
              <a:t>Összesen		  </a:t>
            </a:r>
            <a:r>
              <a:rPr lang="hu-HU" sz="3100" dirty="0" smtClean="0">
                <a:solidFill>
                  <a:srgbClr val="FFC000"/>
                </a:solidFill>
              </a:rPr>
              <a:t> 134,14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sz="3100" b="1" dirty="0" smtClean="0">
                <a:solidFill>
                  <a:srgbClr val="FF0000"/>
                </a:solidFill>
              </a:rPr>
              <a:t>1,6 szeres különbség		1,57 szeres</a:t>
            </a:r>
          </a:p>
          <a:p>
            <a:pPr marL="0" indent="0" algn="ctr">
              <a:buNone/>
            </a:pPr>
            <a:r>
              <a:rPr lang="hu-HU" b="1" dirty="0" smtClean="0">
                <a:solidFill>
                  <a:srgbClr val="FFFF00"/>
                </a:solidFill>
              </a:rPr>
              <a:t>„Népességarányos</a:t>
            </a:r>
            <a:r>
              <a:rPr lang="hu-HU" b="1" dirty="0">
                <a:solidFill>
                  <a:srgbClr val="FFFF00"/>
                </a:solidFill>
              </a:rPr>
              <a:t>” forráselosztás nem változtat a trendeken</a:t>
            </a:r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71714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összegezve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hu-HU" dirty="0" smtClean="0"/>
              <a:t>A PM és az OP-k általános fejlesztéspolitikai dokumentumok, amelyek explicit módon a gazdaságfejlesztést támogatják az ország minden térségében </a:t>
            </a:r>
          </a:p>
          <a:p>
            <a:r>
              <a:rPr lang="hu-HU" dirty="0" smtClean="0"/>
              <a:t>A területi felzárkóztatás, a terület különbségek mérséklésének szempontjai leértékelődtek</a:t>
            </a:r>
          </a:p>
          <a:p>
            <a:r>
              <a:rPr lang="hu-HU" dirty="0"/>
              <a:t>A </a:t>
            </a:r>
            <a:r>
              <a:rPr lang="hu-HU" dirty="0" smtClean="0"/>
              <a:t>becsülhető forrásfelhasználás tovább növeli a területi különbségeket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3700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 algn="ctr">
              <a:buNone/>
            </a:pPr>
            <a:endParaRPr lang="hu-HU" sz="7200" dirty="0" smtClean="0"/>
          </a:p>
          <a:p>
            <a:pPr marL="0" indent="0" algn="ctr">
              <a:buNone/>
            </a:pPr>
            <a:r>
              <a:rPr lang="hu-HU" sz="7200" dirty="0" smtClean="0">
                <a:solidFill>
                  <a:srgbClr val="FF0000"/>
                </a:solidFill>
              </a:rPr>
              <a:t>Köszönöm figyelmüket!</a:t>
            </a:r>
          </a:p>
          <a:p>
            <a:pPr marL="0" indent="0" algn="ctr">
              <a:buNone/>
            </a:pPr>
            <a:r>
              <a:rPr lang="hu-HU" sz="6000" dirty="0" err="1" smtClean="0"/>
              <a:t>farago</a:t>
            </a:r>
            <a:r>
              <a:rPr lang="hu-HU" sz="6000" dirty="0" smtClean="0"/>
              <a:t>@</a:t>
            </a:r>
            <a:r>
              <a:rPr lang="hu-HU" sz="6000" dirty="0" err="1" smtClean="0"/>
              <a:t>rkk.hu</a:t>
            </a:r>
            <a:endParaRPr lang="hu-HU" sz="6000" dirty="0" smtClean="0"/>
          </a:p>
          <a:p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7446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/>
              <a:t>TÖRTÉNETI ÁTTEKINTÉS A TERVEZÉS/PROGRAMOZÁS SZEMSZÖGÉBŐL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hu-HU" dirty="0" smtClean="0"/>
              <a:t>1957–1988</a:t>
            </a:r>
            <a:r>
              <a:rPr lang="hu-HU" dirty="0"/>
              <a:t>: </a:t>
            </a:r>
            <a:r>
              <a:rPr lang="hu-HU" dirty="0" smtClean="0">
                <a:solidFill>
                  <a:srgbClr val="FF0000"/>
                </a:solidFill>
              </a:rPr>
              <a:t>projekttervezés;</a:t>
            </a:r>
            <a:r>
              <a:rPr lang="hu-HU" dirty="0" smtClean="0"/>
              <a:t> a </a:t>
            </a:r>
            <a:r>
              <a:rPr lang="hu-HU" dirty="0"/>
              <a:t>területpolitika lassú konszolidációja, bővítéssel párhuzamosan a források </a:t>
            </a:r>
            <a:r>
              <a:rPr lang="hu-HU" dirty="0" smtClean="0"/>
              <a:t>növekedése</a:t>
            </a:r>
            <a:endParaRPr lang="hu-HU" dirty="0"/>
          </a:p>
          <a:p>
            <a:pPr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hu-HU" dirty="0" smtClean="0"/>
              <a:t>1989-től többéves költségvetési ciklusokhoz igazodó </a:t>
            </a:r>
            <a:r>
              <a:rPr lang="hu-HU" dirty="0" smtClean="0">
                <a:solidFill>
                  <a:srgbClr val="FF0000"/>
                </a:solidFill>
              </a:rPr>
              <a:t>programozás;</a:t>
            </a:r>
            <a:r>
              <a:rPr lang="hu-HU" dirty="0" smtClean="0"/>
              <a:t> az integráció, a Bizottság befolyásának az erősítése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hu-HU" sz="2400" dirty="0" smtClean="0"/>
              <a:t>1989–1999 csak célok „</a:t>
            </a:r>
            <a:r>
              <a:rPr lang="hu-HU" sz="2400" dirty="0" smtClean="0">
                <a:solidFill>
                  <a:srgbClr val="FFFF00"/>
                </a:solidFill>
              </a:rPr>
              <a:t>policy </a:t>
            </a:r>
            <a:r>
              <a:rPr lang="hu-HU" sz="2400" dirty="0">
                <a:solidFill>
                  <a:srgbClr val="FFFF00"/>
                </a:solidFill>
              </a:rPr>
              <a:t>driven budget</a:t>
            </a:r>
            <a:r>
              <a:rPr lang="hu-HU" sz="2400" dirty="0" smtClean="0"/>
              <a:t>”; </a:t>
            </a:r>
          </a:p>
          <a:p>
            <a:pPr lvl="1">
              <a:lnSpc>
                <a:spcPct val="80000"/>
              </a:lnSpc>
            </a:pPr>
            <a:r>
              <a:rPr lang="hu-HU" sz="2400" dirty="0" smtClean="0"/>
              <a:t>2000–2013 adott célok és keretszámok „</a:t>
            </a:r>
            <a:r>
              <a:rPr lang="hu-HU" sz="2400" dirty="0" smtClean="0">
                <a:solidFill>
                  <a:srgbClr val="FFFF00"/>
                </a:solidFill>
              </a:rPr>
              <a:t>budget </a:t>
            </a:r>
            <a:r>
              <a:rPr lang="hu-HU" sz="2400" dirty="0">
                <a:solidFill>
                  <a:srgbClr val="FFFF00"/>
                </a:solidFill>
              </a:rPr>
              <a:t>driven </a:t>
            </a:r>
            <a:r>
              <a:rPr lang="hu-HU" sz="2400" dirty="0" smtClean="0">
                <a:solidFill>
                  <a:srgbClr val="FFFF00"/>
                </a:solidFill>
              </a:rPr>
              <a:t>policy</a:t>
            </a:r>
            <a:r>
              <a:rPr lang="hu-HU" sz="2400" dirty="0" smtClean="0"/>
              <a:t>”; </a:t>
            </a:r>
            <a:r>
              <a:rPr lang="hu-HU" sz="2400" dirty="0" smtClean="0">
                <a:solidFill>
                  <a:srgbClr val="FFC000"/>
                </a:solidFill>
              </a:rPr>
              <a:t>általános fejlesztéspolitikai szempontok </a:t>
            </a:r>
            <a:r>
              <a:rPr lang="hu-HU" sz="2400" dirty="0">
                <a:solidFill>
                  <a:srgbClr val="FFC000"/>
                </a:solidFill>
              </a:rPr>
              <a:t>előtérbe kerülése, folyamatosan csökkenő nemzeti mozgástér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8130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területi politika névváltozásai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hu-HU" sz="4000" dirty="0"/>
              <a:t>Regionális politika 1975-től </a:t>
            </a:r>
            <a:r>
              <a:rPr lang="hu-HU" dirty="0"/>
              <a:t>(1964 regionális politika, DG XVI 1967, elsődleges joganyagban: 1986 Egységes Európai Okmány)</a:t>
            </a:r>
          </a:p>
          <a:p>
            <a:pPr>
              <a:lnSpc>
                <a:spcPct val="80000"/>
              </a:lnSpc>
            </a:pPr>
            <a:r>
              <a:rPr lang="hu-HU" sz="4000" dirty="0"/>
              <a:t>Strukturális politika 1989-től</a:t>
            </a:r>
          </a:p>
          <a:p>
            <a:pPr>
              <a:lnSpc>
                <a:spcPct val="80000"/>
              </a:lnSpc>
            </a:pPr>
            <a:r>
              <a:rPr lang="hu-HU" sz="4000" dirty="0"/>
              <a:t>Kohéziós politika 1993-tól </a:t>
            </a:r>
            <a:r>
              <a:rPr lang="hu-HU" dirty="0"/>
              <a:t>(Már a Római szerződés 158. cikke!, Lisszaboni Szerződés 2. cikk, 3. területi kohézió is)  </a:t>
            </a:r>
          </a:p>
          <a:p>
            <a:pPr>
              <a:lnSpc>
                <a:spcPct val="80000"/>
              </a:lnSpc>
            </a:pPr>
            <a:r>
              <a:rPr lang="hu-HU" sz="4000" b="1" dirty="0" smtClean="0"/>
              <a:t>2014-től: </a:t>
            </a:r>
            <a:r>
              <a:rPr lang="hu-HU" sz="4000" b="1" dirty="0" smtClean="0">
                <a:solidFill>
                  <a:srgbClr val="FF0000"/>
                </a:solidFill>
              </a:rPr>
              <a:t>Európai </a:t>
            </a:r>
            <a:r>
              <a:rPr lang="hu-HU" sz="4000" b="1" dirty="0">
                <a:solidFill>
                  <a:srgbClr val="FF0000"/>
                </a:solidFill>
              </a:rPr>
              <a:t>strukturális és beruházási </a:t>
            </a:r>
            <a:r>
              <a:rPr lang="hu-HU" sz="4000" b="1" dirty="0" smtClean="0">
                <a:solidFill>
                  <a:srgbClr val="FF0000"/>
                </a:solidFill>
              </a:rPr>
              <a:t>politika (ESB alapok)</a:t>
            </a:r>
            <a:endParaRPr lang="hu-HU" sz="4000" b="1" dirty="0">
              <a:solidFill>
                <a:srgbClr val="FF0000"/>
              </a:solidFill>
            </a:endParaRPr>
          </a:p>
          <a:p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1532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hu-HU" sz="3200" dirty="0" smtClean="0"/>
              <a:t>Területi politika </a:t>
            </a:r>
            <a:r>
              <a:rPr lang="hu-HU" sz="3200" dirty="0" smtClean="0">
                <a:latin typeface="Arial Narrow"/>
              </a:rPr>
              <a:t>→ fejlesztéspolitika</a:t>
            </a:r>
            <a:r>
              <a:rPr lang="hu-HU" sz="3200" dirty="0" smtClean="0"/>
              <a:t> 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Az EU </a:t>
            </a:r>
            <a:r>
              <a:rPr lang="hu-HU" dirty="0" smtClean="0"/>
              <a:t>regionális, strukturális </a:t>
            </a:r>
            <a:r>
              <a:rPr lang="hu-HU" dirty="0"/>
              <a:t>és kohéziós politikája </a:t>
            </a:r>
            <a:r>
              <a:rPr lang="hu-HU" dirty="0" smtClean="0">
                <a:solidFill>
                  <a:srgbClr val="FFFF00"/>
                </a:solidFill>
              </a:rPr>
              <a:t>területorientált</a:t>
            </a:r>
            <a:r>
              <a:rPr lang="hu-HU" dirty="0"/>
              <a:t>:</a:t>
            </a:r>
            <a:endParaRPr lang="hu-HU" dirty="0" smtClean="0"/>
          </a:p>
          <a:p>
            <a:pPr lvl="1"/>
            <a:r>
              <a:rPr lang="hu-HU" dirty="0"/>
              <a:t>Az elmaradott  </a:t>
            </a:r>
            <a:r>
              <a:rPr lang="hu-HU" dirty="0" smtClean="0"/>
              <a:t>és szerkezeti problémákkal küzdő régiókra koncentrált</a:t>
            </a:r>
          </a:p>
          <a:p>
            <a:pPr lvl="1"/>
            <a:r>
              <a:rPr lang="hu-HU" dirty="0" smtClean="0"/>
              <a:t>Területi </a:t>
            </a:r>
            <a:r>
              <a:rPr lang="hu-HU" dirty="0"/>
              <a:t>alapú/szemléletű </a:t>
            </a:r>
            <a:r>
              <a:rPr lang="hu-HU" dirty="0" smtClean="0"/>
              <a:t>támogatási rendszer működött</a:t>
            </a:r>
            <a:endParaRPr lang="hu-HU" dirty="0"/>
          </a:p>
          <a:p>
            <a:pPr lvl="1"/>
            <a:r>
              <a:rPr lang="hu-HU" dirty="0" smtClean="0"/>
              <a:t>Területi, területileg integrált tervek készültek</a:t>
            </a:r>
          </a:p>
          <a:p>
            <a:r>
              <a:rPr lang="hu-HU" dirty="0" smtClean="0"/>
              <a:t>Változás hozott a lisszaboni folyamat</a:t>
            </a:r>
          </a:p>
          <a:p>
            <a:pPr lvl="1"/>
            <a:r>
              <a:rPr lang="hu-HU" dirty="0" smtClean="0">
                <a:solidFill>
                  <a:srgbClr val="FFFF00"/>
                </a:solidFill>
              </a:rPr>
              <a:t>Gazdaságfejlesztés, munkahelyteremtés</a:t>
            </a:r>
          </a:p>
          <a:p>
            <a:pPr lvl="1"/>
            <a:r>
              <a:rPr lang="hu-HU" dirty="0" smtClean="0"/>
              <a:t>Nincsenek pénzügyi forrásai </a:t>
            </a:r>
            <a:r>
              <a:rPr lang="hu-HU" dirty="0" smtClean="0">
                <a:sym typeface="Symbol" pitchFamily="18" charset="2"/>
              </a:rPr>
              <a:t> a strukturális és a </a:t>
            </a:r>
            <a:r>
              <a:rPr lang="hu-HU" dirty="0">
                <a:sym typeface="Symbol" pitchFamily="18" charset="2"/>
              </a:rPr>
              <a:t>k</a:t>
            </a:r>
            <a:r>
              <a:rPr lang="hu-HU" dirty="0" smtClean="0">
                <a:sym typeface="Symbol" pitchFamily="18" charset="2"/>
              </a:rPr>
              <a:t>ohéziós alapokat használja fel</a:t>
            </a:r>
            <a:endParaRPr lang="hu-HU" dirty="0"/>
          </a:p>
          <a:p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6971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lisszaboni folyamat állomásai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Lisszaboni stratégia (2000)</a:t>
            </a:r>
          </a:p>
          <a:p>
            <a:r>
              <a:rPr lang="hu-HU" dirty="0" smtClean="0"/>
              <a:t>Sapir-jelentés (2003)</a:t>
            </a:r>
          </a:p>
          <a:p>
            <a:r>
              <a:rPr lang="hu-HU" dirty="0" smtClean="0"/>
              <a:t>Barca-jelentés (2009)</a:t>
            </a:r>
          </a:p>
          <a:p>
            <a:r>
              <a:rPr lang="hu-HU" dirty="0" smtClean="0"/>
              <a:t>Lisszaboni Szerződés (2009)</a:t>
            </a:r>
          </a:p>
          <a:p>
            <a:r>
              <a:rPr lang="hu-HU" dirty="0" smtClean="0"/>
              <a:t>EU 2020 stratégia </a:t>
            </a:r>
          </a:p>
          <a:p>
            <a:r>
              <a:rPr lang="hu-HU" dirty="0" smtClean="0"/>
              <a:t>2007–2013-as tervezés </a:t>
            </a:r>
            <a:endParaRPr lang="hu-HU" dirty="0"/>
          </a:p>
          <a:p>
            <a:r>
              <a:rPr lang="hu-HU" dirty="0" smtClean="0"/>
              <a:t>2014–2020-as tervezés</a:t>
            </a:r>
          </a:p>
          <a:p>
            <a:r>
              <a:rPr lang="hu-HU" dirty="0" smtClean="0">
                <a:solidFill>
                  <a:srgbClr val="FFC000"/>
                </a:solidFill>
              </a:rPr>
              <a:t>Hangsúlyeltolódás:</a:t>
            </a:r>
          </a:p>
          <a:p>
            <a:pPr lvl="1"/>
            <a:r>
              <a:rPr lang="hu-HU" dirty="0" smtClean="0">
                <a:solidFill>
                  <a:srgbClr val="FFC000"/>
                </a:solidFill>
              </a:rPr>
              <a:t>a szolidaritásról a gazdasági hatékonyság javítására </a:t>
            </a:r>
          </a:p>
          <a:p>
            <a:pPr lvl="1"/>
            <a:r>
              <a:rPr lang="hu-HU" dirty="0">
                <a:solidFill>
                  <a:srgbClr val="FFC000"/>
                </a:solidFill>
              </a:rPr>
              <a:t>r</a:t>
            </a:r>
            <a:r>
              <a:rPr lang="hu-HU" dirty="0" smtClean="0">
                <a:solidFill>
                  <a:srgbClr val="FFC000"/>
                </a:solidFill>
              </a:rPr>
              <a:t>égiókról nemzeti (országok felzárkóztatása) és a városi szintre</a:t>
            </a:r>
          </a:p>
          <a:p>
            <a:pPr lvl="1"/>
            <a:r>
              <a:rPr lang="hu-HU" dirty="0">
                <a:solidFill>
                  <a:srgbClr val="FFC000"/>
                </a:solidFill>
              </a:rPr>
              <a:t>r</a:t>
            </a:r>
            <a:r>
              <a:rPr lang="hu-HU" dirty="0" smtClean="0">
                <a:solidFill>
                  <a:srgbClr val="FFC000"/>
                </a:solidFill>
              </a:rPr>
              <a:t>egionális/területi </a:t>
            </a:r>
            <a:r>
              <a:rPr lang="hu-HU" dirty="0" smtClean="0">
                <a:solidFill>
                  <a:srgbClr val="FFC000"/>
                </a:solidFill>
              </a:rPr>
              <a:t>különbségek mérséklése nemzeti hatáskör</a:t>
            </a:r>
            <a:endParaRPr lang="hu-HU" dirty="0">
              <a:solidFill>
                <a:srgbClr val="FFC000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7989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Lisszaboni stratégia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b="1" dirty="0"/>
              <a:t>Átfogó </a:t>
            </a:r>
            <a:r>
              <a:rPr lang="hu-HU" b="1" dirty="0" smtClean="0"/>
              <a:t>célok</a:t>
            </a:r>
          </a:p>
          <a:p>
            <a:pPr lvl="1"/>
            <a:r>
              <a:rPr lang="hu-HU" dirty="0" smtClean="0"/>
              <a:t>Az </a:t>
            </a:r>
            <a:r>
              <a:rPr lang="hu-HU" dirty="0"/>
              <a:t>EU-nak a világ legversenyképesebb és legdinamikusabb, tudásalapú </a:t>
            </a:r>
            <a:r>
              <a:rPr lang="hu-HU" dirty="0" smtClean="0"/>
              <a:t>gazdaságává </a:t>
            </a:r>
            <a:r>
              <a:rPr lang="hu-HU" dirty="0"/>
              <a:t>kell válnia 2010-ig</a:t>
            </a:r>
          </a:p>
          <a:p>
            <a:pPr lvl="1"/>
            <a:r>
              <a:rPr lang="hu-HU" dirty="0" smtClean="0"/>
              <a:t>Biztosítani </a:t>
            </a:r>
            <a:r>
              <a:rPr lang="hu-HU" dirty="0"/>
              <a:t>kell az évi átlagosan 3%-os gazdasági növekedést, amely 20 </a:t>
            </a:r>
            <a:r>
              <a:rPr lang="hu-HU" dirty="0" smtClean="0"/>
              <a:t>millió új </a:t>
            </a:r>
            <a:r>
              <a:rPr lang="hu-HU" dirty="0"/>
              <a:t>munkahely létesítését teszi lehetővé </a:t>
            </a:r>
            <a:r>
              <a:rPr lang="hu-HU" dirty="0" smtClean="0"/>
              <a:t>2010-ig</a:t>
            </a:r>
          </a:p>
          <a:p>
            <a:pPr lvl="0"/>
            <a:r>
              <a:rPr lang="hu-HU" b="1" dirty="0">
                <a:solidFill>
                  <a:prstClr val="white"/>
                </a:solidFill>
              </a:rPr>
              <a:t>Célok:  </a:t>
            </a:r>
          </a:p>
          <a:p>
            <a:pPr lvl="1"/>
            <a:r>
              <a:rPr lang="hu-HU" dirty="0"/>
              <a:t>A versenyképesség </a:t>
            </a:r>
            <a:r>
              <a:rPr lang="hu-HU" dirty="0" smtClean="0"/>
              <a:t>javítása</a:t>
            </a:r>
          </a:p>
          <a:p>
            <a:pPr lvl="1"/>
            <a:r>
              <a:rPr lang="hu-HU" dirty="0"/>
              <a:t>K+F, innováció és </a:t>
            </a:r>
            <a:r>
              <a:rPr lang="hu-HU" dirty="0" smtClean="0"/>
              <a:t>infokommunikáció</a:t>
            </a:r>
          </a:p>
          <a:p>
            <a:pPr lvl="1"/>
            <a:r>
              <a:rPr lang="hu-HU" dirty="0"/>
              <a:t>Foglalkoztatás és </a:t>
            </a:r>
            <a:r>
              <a:rPr lang="hu-HU" dirty="0" smtClean="0"/>
              <a:t>képzés</a:t>
            </a:r>
          </a:p>
          <a:p>
            <a:pPr lvl="1"/>
            <a:r>
              <a:rPr lang="hu-HU" dirty="0"/>
              <a:t>A szociális gondoskodás </a:t>
            </a:r>
            <a:r>
              <a:rPr lang="hu-HU" dirty="0" smtClean="0"/>
              <a:t>modernizálása</a:t>
            </a:r>
          </a:p>
          <a:p>
            <a:pPr lvl="1"/>
            <a:r>
              <a:rPr lang="hu-HU" dirty="0"/>
              <a:t>Fenntartható növekedés és a természeti környezet </a:t>
            </a:r>
            <a:endParaRPr lang="hu-HU" dirty="0" smtClean="0"/>
          </a:p>
          <a:p>
            <a:pPr marL="0" lvl="0" indent="0" algn="ctr">
              <a:buNone/>
            </a:pPr>
            <a:r>
              <a:rPr lang="hu-HU" b="1" dirty="0">
                <a:solidFill>
                  <a:srgbClr val="FFFF00"/>
                </a:solidFill>
              </a:rPr>
              <a:t>Területi cél?</a:t>
            </a:r>
            <a:r>
              <a:rPr lang="hu-HU" b="1" dirty="0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4257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Sapir-jelentés</a:t>
            </a:r>
            <a:endParaRPr lang="hu-HU" sz="2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2800" dirty="0" smtClean="0"/>
              <a:t>EU </a:t>
            </a:r>
            <a:r>
              <a:rPr lang="hu-HU" sz="2800" dirty="0"/>
              <a:t>versenyképességi lemaradásának egyik oka </a:t>
            </a:r>
            <a:r>
              <a:rPr lang="hu-HU" sz="2800" dirty="0" smtClean="0"/>
              <a:t>a regionális fókusz</a:t>
            </a:r>
          </a:p>
          <a:p>
            <a:pPr lvl="1"/>
            <a:r>
              <a:rPr lang="hu-HU" sz="2000" dirty="0"/>
              <a:t>T</a:t>
            </a:r>
            <a:r>
              <a:rPr lang="hu-HU" sz="2000" dirty="0" smtClean="0"/>
              <a:t>últerheli </a:t>
            </a:r>
            <a:r>
              <a:rPr lang="hu-HU" sz="2000" dirty="0"/>
              <a:t>a bürokráciát </a:t>
            </a:r>
          </a:p>
          <a:p>
            <a:pPr lvl="1"/>
            <a:r>
              <a:rPr lang="hu-HU" sz="2000" dirty="0"/>
              <a:t>Elvonja a figyelmet a gazdasági kérdésekről </a:t>
            </a:r>
          </a:p>
          <a:p>
            <a:pPr lvl="1"/>
            <a:r>
              <a:rPr lang="hu-HU" sz="2000" dirty="0" smtClean="0"/>
              <a:t>Erősíti </a:t>
            </a:r>
            <a:r>
              <a:rPr lang="hu-HU" sz="2000" dirty="0"/>
              <a:t>a nemzeti kisebbségi problémákat </a:t>
            </a:r>
          </a:p>
          <a:p>
            <a:pPr lvl="1"/>
            <a:r>
              <a:rPr lang="hu-HU" sz="2000" dirty="0" smtClean="0"/>
              <a:t>Lassítja a döntéshozatalt  („</a:t>
            </a:r>
            <a:r>
              <a:rPr lang="hu-HU" sz="2000" dirty="0" err="1" smtClean="0"/>
              <a:t>German</a:t>
            </a:r>
            <a:r>
              <a:rPr lang="hu-HU" sz="2000" dirty="0" smtClean="0"/>
              <a:t> </a:t>
            </a:r>
            <a:r>
              <a:rPr lang="hu-HU" sz="2000" dirty="0" err="1" smtClean="0"/>
              <a:t>vote</a:t>
            </a:r>
            <a:r>
              <a:rPr lang="hu-HU" sz="2000" dirty="0" smtClean="0"/>
              <a:t>”)</a:t>
            </a:r>
          </a:p>
          <a:p>
            <a:pPr lvl="0"/>
            <a:r>
              <a:rPr lang="hu-HU" sz="2800" dirty="0">
                <a:solidFill>
                  <a:prstClr val="white"/>
                </a:solidFill>
              </a:rPr>
              <a:t>Javaslatai:  </a:t>
            </a:r>
          </a:p>
          <a:p>
            <a:pPr lvl="1"/>
            <a:r>
              <a:rPr lang="hu-HU" sz="2000" dirty="0" smtClean="0"/>
              <a:t>Egységes piac kiépítésének a befejezése</a:t>
            </a:r>
          </a:p>
          <a:p>
            <a:pPr lvl="1"/>
            <a:r>
              <a:rPr lang="hu-HU" sz="2000" dirty="0" smtClean="0"/>
              <a:t>Növekedésösztönzés</a:t>
            </a:r>
          </a:p>
          <a:p>
            <a:pPr lvl="1"/>
            <a:r>
              <a:rPr lang="hu-HU" sz="2000" dirty="0" smtClean="0"/>
              <a:t>A K+F fejlesztések növelése</a:t>
            </a:r>
          </a:p>
          <a:p>
            <a:pPr lvl="1"/>
            <a:r>
              <a:rPr lang="hu-HU" sz="2000" dirty="0" smtClean="0">
                <a:solidFill>
                  <a:srgbClr val="FFC000"/>
                </a:solidFill>
              </a:rPr>
              <a:t>Támogatási jogosultságot nem régiónként, hanem országonként kellene </a:t>
            </a:r>
            <a:r>
              <a:rPr lang="hu-HU" sz="2000" dirty="0" smtClean="0">
                <a:solidFill>
                  <a:srgbClr val="FFC000"/>
                </a:solidFill>
              </a:rPr>
              <a:t>elbírálni (</a:t>
            </a:r>
            <a:r>
              <a:rPr lang="hu-HU" sz="2000" dirty="0">
                <a:solidFill>
                  <a:srgbClr val="FFC000"/>
                </a:solidFill>
                <a:sym typeface="Symbol" pitchFamily="18" charset="2"/>
              </a:rPr>
              <a:t> </a:t>
            </a:r>
            <a:r>
              <a:rPr lang="hu-HU" sz="2000" dirty="0" smtClean="0">
                <a:solidFill>
                  <a:srgbClr val="FFC000"/>
                </a:solidFill>
              </a:rPr>
              <a:t>kohéziós országok összefogása) </a:t>
            </a:r>
            <a:endParaRPr lang="hu-HU" sz="2000" dirty="0" smtClean="0">
              <a:solidFill>
                <a:srgbClr val="FFC000"/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312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Barca reformcsomag </a:t>
            </a:r>
            <a:r>
              <a:rPr lang="hu-HU" dirty="0" smtClean="0"/>
              <a:t>alapelvei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>
              <a:buFontTx/>
              <a:buAutoNum type="arabicPeriod"/>
            </a:pPr>
            <a:r>
              <a:rPr lang="hu-HU" dirty="0"/>
              <a:t>A fejlesztési források koncentrálása</a:t>
            </a:r>
          </a:p>
          <a:p>
            <a:pPr marL="609600" indent="-609600">
              <a:buFontTx/>
              <a:buAutoNum type="arabicPeriod"/>
            </a:pPr>
            <a:r>
              <a:rPr lang="hu-HU" dirty="0"/>
              <a:t>A támogatások eredményorientáltságának a növelése</a:t>
            </a:r>
          </a:p>
          <a:p>
            <a:pPr marL="609600" indent="-609600">
              <a:buFontTx/>
              <a:buAutoNum type="arabicPeriod"/>
            </a:pPr>
            <a:r>
              <a:rPr lang="hu-HU" dirty="0"/>
              <a:t>Mobilizálás és tanulás</a:t>
            </a:r>
          </a:p>
          <a:p>
            <a:pPr marL="609600" indent="-609600">
              <a:buFontTx/>
              <a:buAutoNum type="arabicPeriod"/>
            </a:pPr>
            <a:r>
              <a:rPr lang="hu-HU" dirty="0"/>
              <a:t>Az Európai Bizottság szerepének erősítése</a:t>
            </a:r>
          </a:p>
          <a:p>
            <a:pPr marL="609600" indent="-609600">
              <a:buFontTx/>
              <a:buAutoNum type="arabicPeriod"/>
            </a:pPr>
            <a:r>
              <a:rPr lang="hu-HU" dirty="0"/>
              <a:t>A politikai „fékek és egyensúlyok” rendszerének a </a:t>
            </a:r>
            <a:r>
              <a:rPr lang="hu-HU" dirty="0" smtClean="0"/>
              <a:t>megerősítése</a:t>
            </a:r>
          </a:p>
          <a:p>
            <a:pPr marL="0" indent="0">
              <a:buNone/>
            </a:pPr>
            <a:r>
              <a:rPr lang="hu-HU" dirty="0" smtClean="0"/>
              <a:t>El kell választani a </a:t>
            </a:r>
            <a:r>
              <a:rPr lang="hu-HU" dirty="0"/>
              <a:t>hatékonyságot, </a:t>
            </a:r>
            <a:r>
              <a:rPr lang="hu-HU" dirty="0" smtClean="0"/>
              <a:t>a növekedést </a:t>
            </a:r>
            <a:r>
              <a:rPr lang="hu-HU" dirty="0"/>
              <a:t>és a szociális integrációt szolgáló </a:t>
            </a:r>
            <a:r>
              <a:rPr lang="hu-HU" dirty="0" smtClean="0"/>
              <a:t>intézkedéseket</a:t>
            </a:r>
          </a:p>
          <a:p>
            <a:pPr marL="0" indent="0" algn="ctr">
              <a:buNone/>
            </a:pPr>
            <a:r>
              <a:rPr lang="hu-HU" dirty="0" smtClean="0">
                <a:solidFill>
                  <a:srgbClr val="FFFF00"/>
                </a:solidFill>
              </a:rPr>
              <a:t>Az alapelvek és célok között nincs egy területi sem</a:t>
            </a:r>
            <a:endParaRPr lang="hu-HU" dirty="0">
              <a:solidFill>
                <a:srgbClr val="FFFF00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Faragó László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17382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aátszürk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Saátszürke</Template>
  <TotalTime>4600</TotalTime>
  <Words>1443</Words>
  <Application>Microsoft Office PowerPoint</Application>
  <PresentationFormat>Diavetítés a képernyőre (4:3 oldalarány)</PresentationFormat>
  <Paragraphs>251</Paragraphs>
  <Slides>28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28</vt:i4>
      </vt:variant>
    </vt:vector>
  </HeadingPairs>
  <TitlesOfParts>
    <vt:vector size="30" baseType="lpstr">
      <vt:lpstr>Saátszürke</vt:lpstr>
      <vt:lpstr>Egyéni tervezés</vt:lpstr>
      <vt:lpstr>AZ EURÓPAI TERÜLETI POLITIKA VÁLTOZÁSAI A HAZAI TERVEZÉS SZEMPONTJÁBÓL</vt:lpstr>
      <vt:lpstr>PowerPoint bemutató</vt:lpstr>
      <vt:lpstr>TÖRTÉNETI ÁTTEKINTÉS A TERVEZÉS/PROGRAMOZÁS SZEMSZÖGÉBŐL</vt:lpstr>
      <vt:lpstr>területi politika névváltozásai</vt:lpstr>
      <vt:lpstr>Területi politika → fejlesztéspolitika </vt:lpstr>
      <vt:lpstr>lisszaboni folyamat állomásai</vt:lpstr>
      <vt:lpstr>Lisszaboni stratégia </vt:lpstr>
      <vt:lpstr>Sapir-jelentés</vt:lpstr>
      <vt:lpstr>Barca reformcsomag alapelvei</vt:lpstr>
      <vt:lpstr>Barca-jelentés területi megállapításai</vt:lpstr>
      <vt:lpstr>Lisszaboni Szerződés 2009</vt:lpstr>
      <vt:lpstr>EU 2020 stratégia prioritásai és céljai </vt:lpstr>
      <vt:lpstr>Uniós tervDokumentumok készítésének „Hagymahéj” modellje </vt:lpstr>
      <vt:lpstr>Az EU tematikus célkitűzései 2014–2020</vt:lpstr>
      <vt:lpstr>Uniós tervezés</vt:lpstr>
      <vt:lpstr>Közös uniós (nem területi) célok alapján történő tervezés</vt:lpstr>
      <vt:lpstr>Támogatott régiók 2014–2020</vt:lpstr>
      <vt:lpstr>Területi beavatkozási egységek</vt:lpstr>
      <vt:lpstr>Magyar válasz</vt:lpstr>
      <vt:lpstr>A területi kohézió érvényesítésének hazai lehetőségei</vt:lpstr>
      <vt:lpstr>PowerPoint bemutató</vt:lpstr>
      <vt:lpstr>PowerPoint bemutató</vt:lpstr>
      <vt:lpstr>decentralizált ágazati részdokumentum </vt:lpstr>
      <vt:lpstr>OP-k Forrásmegosztása ERFA, ESZA, KA, EMVA ETHA</vt:lpstr>
      <vt:lpstr>Megyei fejlesztési  programok Indikatív forráselosztása (1830/2013. XI. 14. Korm. Határozat)</vt:lpstr>
      <vt:lpstr>PowerPoint bemutató</vt:lpstr>
      <vt:lpstr>összegezve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győri járműipari körzet a fejlesztéspolitika tervezési rendszerében</dc:title>
  <dc:creator>Faragó László</dc:creator>
  <cp:lastModifiedBy>Faragó László</cp:lastModifiedBy>
  <cp:revision>212</cp:revision>
  <dcterms:created xsi:type="dcterms:W3CDTF">2013-06-05T08:15:34Z</dcterms:created>
  <dcterms:modified xsi:type="dcterms:W3CDTF">2013-11-21T07:17:39Z</dcterms:modified>
</cp:coreProperties>
</file>