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6" r:id="rId1"/>
  </p:sldMasterIdLst>
  <p:notesMasterIdLst>
    <p:notesMasterId r:id="rId35"/>
  </p:notesMasterIdLst>
  <p:handoutMasterIdLst>
    <p:handoutMasterId r:id="rId36"/>
  </p:handoutMasterIdLst>
  <p:sldIdLst>
    <p:sldId id="256" r:id="rId2"/>
    <p:sldId id="276" r:id="rId3"/>
    <p:sldId id="378" r:id="rId4"/>
    <p:sldId id="379" r:id="rId5"/>
    <p:sldId id="380" r:id="rId6"/>
    <p:sldId id="377" r:id="rId7"/>
    <p:sldId id="381" r:id="rId8"/>
    <p:sldId id="352" r:id="rId9"/>
    <p:sldId id="384" r:id="rId10"/>
    <p:sldId id="382" r:id="rId11"/>
    <p:sldId id="353" r:id="rId12"/>
    <p:sldId id="325" r:id="rId13"/>
    <p:sldId id="385" r:id="rId14"/>
    <p:sldId id="388" r:id="rId15"/>
    <p:sldId id="392" r:id="rId16"/>
    <p:sldId id="393" r:id="rId17"/>
    <p:sldId id="386" r:id="rId18"/>
    <p:sldId id="350" r:id="rId19"/>
    <p:sldId id="299" r:id="rId20"/>
    <p:sldId id="292" r:id="rId21"/>
    <p:sldId id="373" r:id="rId22"/>
    <p:sldId id="358" r:id="rId23"/>
    <p:sldId id="369" r:id="rId24"/>
    <p:sldId id="357" r:id="rId25"/>
    <p:sldId id="374" r:id="rId26"/>
    <p:sldId id="375" r:id="rId27"/>
    <p:sldId id="376" r:id="rId28"/>
    <p:sldId id="359" r:id="rId29"/>
    <p:sldId id="366" r:id="rId30"/>
    <p:sldId id="367" r:id="rId31"/>
    <p:sldId id="391" r:id="rId32"/>
    <p:sldId id="394" r:id="rId33"/>
    <p:sldId id="356" r:id="rId34"/>
  </p:sldIdLst>
  <p:sldSz cx="9144000" cy="6858000" type="screen4x3"/>
  <p:notesSz cx="6797675" cy="9874250"/>
  <p:defaultTextStyle>
    <a:defPPr>
      <a:defRPr lang="it-IT"/>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5986"/>
    <a:srgbClr val="85A8CF"/>
    <a:srgbClr val="0033CC"/>
    <a:srgbClr val="004F84"/>
    <a:srgbClr val="004C80"/>
    <a:srgbClr val="004D82"/>
    <a:srgbClr val="003F6E"/>
    <a:srgbClr val="FF99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956" autoAdjust="0"/>
    <p:restoredTop sz="96303" autoAdjust="0"/>
  </p:normalViewPr>
  <p:slideViewPr>
    <p:cSldViewPr>
      <p:cViewPr varScale="1">
        <p:scale>
          <a:sx n="54" d="100"/>
          <a:sy n="54" d="100"/>
        </p:scale>
        <p:origin x="-9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028" y="-96"/>
      </p:cViewPr>
      <p:guideLst>
        <p:guide orient="horz" pos="3109"/>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843" tIns="45921" rIns="91843" bIns="45921" numCol="1" anchor="t" anchorCtr="0" compatLnSpc="1">
            <a:prstTxWarp prst="textNoShape">
              <a:avLst/>
            </a:prstTxWarp>
          </a:bodyPr>
          <a:lstStyle>
            <a:lvl1pPr eaLnBrk="0" hangingPunct="0">
              <a:spcBef>
                <a:spcPct val="0"/>
              </a:spcBef>
              <a:defRPr sz="1300">
                <a:latin typeface="Times" pitchFamily="18" charset="0"/>
              </a:defRPr>
            </a:lvl1pPr>
          </a:lstStyle>
          <a:p>
            <a:pPr>
              <a:defRPr/>
            </a:pPr>
            <a:endParaRPr lang="it-IT"/>
          </a:p>
        </p:txBody>
      </p:sp>
      <p:sp>
        <p:nvSpPr>
          <p:cNvPr id="12291"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843" tIns="45921" rIns="91843" bIns="45921" numCol="1" anchor="t" anchorCtr="0" compatLnSpc="1">
            <a:prstTxWarp prst="textNoShape">
              <a:avLst/>
            </a:prstTxWarp>
          </a:bodyPr>
          <a:lstStyle>
            <a:lvl1pPr algn="r" eaLnBrk="0" hangingPunct="0">
              <a:spcBef>
                <a:spcPct val="0"/>
              </a:spcBef>
              <a:defRPr sz="1300">
                <a:latin typeface="Times" pitchFamily="18" charset="0"/>
              </a:defRPr>
            </a:lvl1pPr>
          </a:lstStyle>
          <a:p>
            <a:pPr>
              <a:defRPr/>
            </a:pPr>
            <a:endParaRPr lang="it-IT"/>
          </a:p>
        </p:txBody>
      </p:sp>
      <p:sp>
        <p:nvSpPr>
          <p:cNvPr id="12292" name="Rectangle 4"/>
          <p:cNvSpPr>
            <a:spLocks noGrp="1" noChangeArrowheads="1"/>
          </p:cNvSpPr>
          <p:nvPr>
            <p:ph type="ftr" sz="quarter" idx="2"/>
          </p:nvPr>
        </p:nvSpPr>
        <p:spPr bwMode="auto">
          <a:xfrm>
            <a:off x="0" y="9378950"/>
            <a:ext cx="2946400" cy="495300"/>
          </a:xfrm>
          <a:prstGeom prst="rect">
            <a:avLst/>
          </a:prstGeom>
          <a:noFill/>
          <a:ln w="9525">
            <a:noFill/>
            <a:miter lim="800000"/>
            <a:headEnd/>
            <a:tailEnd/>
          </a:ln>
          <a:effectLst/>
        </p:spPr>
        <p:txBody>
          <a:bodyPr vert="horz" wrap="square" lIns="91843" tIns="45921" rIns="91843" bIns="45921" numCol="1" anchor="b" anchorCtr="0" compatLnSpc="1">
            <a:prstTxWarp prst="textNoShape">
              <a:avLst/>
            </a:prstTxWarp>
          </a:bodyPr>
          <a:lstStyle>
            <a:lvl1pPr eaLnBrk="0" hangingPunct="0">
              <a:spcBef>
                <a:spcPct val="0"/>
              </a:spcBef>
              <a:defRPr sz="1300">
                <a:latin typeface="Times" pitchFamily="18" charset="0"/>
              </a:defRPr>
            </a:lvl1pPr>
          </a:lstStyle>
          <a:p>
            <a:pPr>
              <a:defRPr/>
            </a:pPr>
            <a:endParaRPr lang="it-IT"/>
          </a:p>
        </p:txBody>
      </p:sp>
      <p:sp>
        <p:nvSpPr>
          <p:cNvPr id="12293" name="Rectangle 5"/>
          <p:cNvSpPr>
            <a:spLocks noGrp="1" noChangeArrowheads="1"/>
          </p:cNvSpPr>
          <p:nvPr>
            <p:ph type="sldNum" sz="quarter" idx="3"/>
          </p:nvPr>
        </p:nvSpPr>
        <p:spPr bwMode="auto">
          <a:xfrm>
            <a:off x="3851275" y="9378950"/>
            <a:ext cx="2946400" cy="495300"/>
          </a:xfrm>
          <a:prstGeom prst="rect">
            <a:avLst/>
          </a:prstGeom>
          <a:noFill/>
          <a:ln w="9525">
            <a:noFill/>
            <a:miter lim="800000"/>
            <a:headEnd/>
            <a:tailEnd/>
          </a:ln>
          <a:effectLst/>
        </p:spPr>
        <p:txBody>
          <a:bodyPr vert="horz" wrap="square" lIns="91843" tIns="45921" rIns="91843" bIns="45921" numCol="1" anchor="b" anchorCtr="0" compatLnSpc="1">
            <a:prstTxWarp prst="textNoShape">
              <a:avLst/>
            </a:prstTxWarp>
          </a:bodyPr>
          <a:lstStyle>
            <a:lvl1pPr algn="r" eaLnBrk="0" hangingPunct="0">
              <a:spcBef>
                <a:spcPct val="0"/>
              </a:spcBef>
              <a:defRPr sz="1300">
                <a:latin typeface="Times" pitchFamily="18" charset="0"/>
              </a:defRPr>
            </a:lvl1pPr>
          </a:lstStyle>
          <a:p>
            <a:pPr>
              <a:defRPr/>
            </a:pPr>
            <a:fld id="{F12B7ECA-30D9-4D6B-9952-6FE41E0D2303}"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843" tIns="45921" rIns="91843" bIns="45921" numCol="1" anchor="t" anchorCtr="0" compatLnSpc="1">
            <a:prstTxWarp prst="textNoShape">
              <a:avLst/>
            </a:prstTxWarp>
          </a:bodyPr>
          <a:lstStyle>
            <a:lvl1pPr eaLnBrk="0" hangingPunct="0">
              <a:spcBef>
                <a:spcPct val="0"/>
              </a:spcBef>
              <a:defRPr sz="1300">
                <a:latin typeface="Times" pitchFamily="18" charset="0"/>
              </a:defRPr>
            </a:lvl1pPr>
          </a:lstStyle>
          <a:p>
            <a:pPr>
              <a:defRPr/>
            </a:pPr>
            <a:endParaRPr lang="it-IT"/>
          </a:p>
        </p:txBody>
      </p:sp>
      <p:sp>
        <p:nvSpPr>
          <p:cNvPr id="3075"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91843" tIns="45921" rIns="91843" bIns="45921" numCol="1" anchor="t" anchorCtr="0" compatLnSpc="1">
            <a:prstTxWarp prst="textNoShape">
              <a:avLst/>
            </a:prstTxWarp>
          </a:bodyPr>
          <a:lstStyle>
            <a:lvl1pPr algn="r" eaLnBrk="0" hangingPunct="0">
              <a:spcBef>
                <a:spcPct val="0"/>
              </a:spcBef>
              <a:defRPr sz="1300">
                <a:latin typeface="Times" pitchFamily="18" charset="0"/>
              </a:defRPr>
            </a:lvl1pPr>
          </a:lstStyle>
          <a:p>
            <a:pPr>
              <a:defRPr/>
            </a:pPr>
            <a:endParaRPr lang="it-IT"/>
          </a:p>
        </p:txBody>
      </p:sp>
      <p:sp>
        <p:nvSpPr>
          <p:cNvPr id="27652" name="Rectangle 4"/>
          <p:cNvSpPr>
            <a:spLocks noGrp="1" noRot="1" noChangeAspect="1" noChangeArrowheads="1" noTextEdit="1"/>
          </p:cNvSpPr>
          <p:nvPr>
            <p:ph type="sldImg" idx="2"/>
          </p:nvPr>
        </p:nvSpPr>
        <p:spPr bwMode="auto">
          <a:xfrm>
            <a:off x="930275" y="739775"/>
            <a:ext cx="4938713" cy="37036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689475"/>
            <a:ext cx="4987925" cy="4445000"/>
          </a:xfrm>
          <a:prstGeom prst="rect">
            <a:avLst/>
          </a:prstGeom>
          <a:noFill/>
          <a:ln w="9525">
            <a:noFill/>
            <a:miter lim="800000"/>
            <a:headEnd/>
            <a:tailEnd/>
          </a:ln>
          <a:effectLst/>
        </p:spPr>
        <p:txBody>
          <a:bodyPr vert="horz" wrap="square" lIns="91843" tIns="45921" rIns="91843" bIns="4592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378950"/>
            <a:ext cx="2946400" cy="495300"/>
          </a:xfrm>
          <a:prstGeom prst="rect">
            <a:avLst/>
          </a:prstGeom>
          <a:noFill/>
          <a:ln w="9525">
            <a:noFill/>
            <a:miter lim="800000"/>
            <a:headEnd/>
            <a:tailEnd/>
          </a:ln>
          <a:effectLst/>
        </p:spPr>
        <p:txBody>
          <a:bodyPr vert="horz" wrap="square" lIns="91843" tIns="45921" rIns="91843" bIns="45921" numCol="1" anchor="b" anchorCtr="0" compatLnSpc="1">
            <a:prstTxWarp prst="textNoShape">
              <a:avLst/>
            </a:prstTxWarp>
          </a:bodyPr>
          <a:lstStyle>
            <a:lvl1pPr eaLnBrk="0" hangingPunct="0">
              <a:spcBef>
                <a:spcPct val="0"/>
              </a:spcBef>
              <a:defRPr sz="1300">
                <a:latin typeface="Times" pitchFamily="18" charset="0"/>
              </a:defRPr>
            </a:lvl1pPr>
          </a:lstStyle>
          <a:p>
            <a:pPr>
              <a:defRPr/>
            </a:pPr>
            <a:endParaRPr lang="it-IT"/>
          </a:p>
        </p:txBody>
      </p:sp>
      <p:sp>
        <p:nvSpPr>
          <p:cNvPr id="3079" name="Rectangle 7"/>
          <p:cNvSpPr>
            <a:spLocks noGrp="1" noChangeArrowheads="1"/>
          </p:cNvSpPr>
          <p:nvPr>
            <p:ph type="sldNum" sz="quarter" idx="5"/>
          </p:nvPr>
        </p:nvSpPr>
        <p:spPr bwMode="auto">
          <a:xfrm>
            <a:off x="3851275" y="9378950"/>
            <a:ext cx="2946400" cy="495300"/>
          </a:xfrm>
          <a:prstGeom prst="rect">
            <a:avLst/>
          </a:prstGeom>
          <a:noFill/>
          <a:ln w="9525">
            <a:noFill/>
            <a:miter lim="800000"/>
            <a:headEnd/>
            <a:tailEnd/>
          </a:ln>
          <a:effectLst/>
        </p:spPr>
        <p:txBody>
          <a:bodyPr vert="horz" wrap="square" lIns="91843" tIns="45921" rIns="91843" bIns="45921" numCol="1" anchor="b" anchorCtr="0" compatLnSpc="1">
            <a:prstTxWarp prst="textNoShape">
              <a:avLst/>
            </a:prstTxWarp>
          </a:bodyPr>
          <a:lstStyle>
            <a:lvl1pPr algn="r" eaLnBrk="0" hangingPunct="0">
              <a:spcBef>
                <a:spcPct val="0"/>
              </a:spcBef>
              <a:defRPr sz="1300">
                <a:latin typeface="Times" pitchFamily="18" charset="0"/>
              </a:defRPr>
            </a:lvl1pPr>
          </a:lstStyle>
          <a:p>
            <a:pPr>
              <a:defRPr/>
            </a:pPr>
            <a:fld id="{22ED3930-EDDC-4F8C-A225-2CCBE8B1BCD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75519E7-3A3B-4AAA-865B-E30E6D5E801E}" type="slidenum">
              <a:rPr lang="it-IT" smtClean="0"/>
              <a:pPr/>
              <a:t>1</a:t>
            </a:fld>
            <a:endParaRPr lang="it-IT" smtClean="0"/>
          </a:p>
        </p:txBody>
      </p:sp>
      <p:sp>
        <p:nvSpPr>
          <p:cNvPr id="28675" name="Rectangle 1026"/>
          <p:cNvSpPr>
            <a:spLocks noGrp="1" noRot="1" noChangeAspect="1" noChangeArrowheads="1" noTextEdit="1"/>
          </p:cNvSpPr>
          <p:nvPr>
            <p:ph type="sldImg"/>
          </p:nvPr>
        </p:nvSpPr>
        <p:spPr>
          <a:xfrm>
            <a:off x="703263" y="798513"/>
            <a:ext cx="5334000" cy="4000500"/>
          </a:xfrm>
          <a:ln/>
        </p:spPr>
      </p:sp>
      <p:sp>
        <p:nvSpPr>
          <p:cNvPr id="28676" name="Rectangle 1027"/>
          <p:cNvSpPr>
            <a:spLocks noGrp="1" noChangeArrowheads="1"/>
          </p:cNvSpPr>
          <p:nvPr>
            <p:ph type="body" idx="1"/>
          </p:nvPr>
        </p:nvSpPr>
        <p:spPr>
          <a:xfrm>
            <a:off x="898526" y="5064125"/>
            <a:ext cx="4938713" cy="479742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smtClean="0"/>
          </a:p>
        </p:txBody>
      </p:sp>
      <p:sp>
        <p:nvSpPr>
          <p:cNvPr id="29700" name="Segnaposto numero diapositiva 3"/>
          <p:cNvSpPr>
            <a:spLocks noGrp="1"/>
          </p:cNvSpPr>
          <p:nvPr>
            <p:ph type="sldNum" sz="quarter" idx="5"/>
          </p:nvPr>
        </p:nvSpPr>
        <p:spPr>
          <a:noFill/>
        </p:spPr>
        <p:txBody>
          <a:bodyPr/>
          <a:lstStyle/>
          <a:p>
            <a:pPr eaLnBrk="1" hangingPunct="1"/>
            <a:fld id="{539140C1-F0D6-440B-9912-2B3732F51E7A}" type="slidenum">
              <a:rPr lang="it-IT" smtClean="0">
                <a:latin typeface="Arial" charset="0"/>
              </a:rPr>
              <a:pPr eaLnBrk="1" hangingPunct="1"/>
              <a:t>25</a:t>
            </a:fld>
            <a:endParaRPr lang="it-IT"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smtClean="0"/>
          </a:p>
        </p:txBody>
      </p:sp>
      <p:sp>
        <p:nvSpPr>
          <p:cNvPr id="29700" name="Segnaposto numero diapositiva 3"/>
          <p:cNvSpPr>
            <a:spLocks noGrp="1"/>
          </p:cNvSpPr>
          <p:nvPr>
            <p:ph type="sldNum" sz="quarter" idx="5"/>
          </p:nvPr>
        </p:nvSpPr>
        <p:spPr>
          <a:noFill/>
        </p:spPr>
        <p:txBody>
          <a:bodyPr/>
          <a:lstStyle/>
          <a:p>
            <a:pPr eaLnBrk="1" hangingPunct="1"/>
            <a:fld id="{539140C1-F0D6-440B-9912-2B3732F51E7A}" type="slidenum">
              <a:rPr lang="it-IT" smtClean="0">
                <a:latin typeface="Arial" charset="0"/>
              </a:rPr>
              <a:pPr eaLnBrk="1" hangingPunct="1"/>
              <a:t>26</a:t>
            </a:fld>
            <a:endParaRPr lang="it-IT"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smtClean="0"/>
          </a:p>
        </p:txBody>
      </p:sp>
      <p:sp>
        <p:nvSpPr>
          <p:cNvPr id="29700" name="Segnaposto numero diapositiva 3"/>
          <p:cNvSpPr>
            <a:spLocks noGrp="1"/>
          </p:cNvSpPr>
          <p:nvPr>
            <p:ph type="sldNum" sz="quarter" idx="5"/>
          </p:nvPr>
        </p:nvSpPr>
        <p:spPr>
          <a:noFill/>
        </p:spPr>
        <p:txBody>
          <a:bodyPr/>
          <a:lstStyle/>
          <a:p>
            <a:pPr eaLnBrk="1" hangingPunct="1"/>
            <a:fld id="{539140C1-F0D6-440B-9912-2B3732F51E7A}" type="slidenum">
              <a:rPr lang="it-IT" smtClean="0">
                <a:latin typeface="Arial" charset="0"/>
              </a:rPr>
              <a:pPr eaLnBrk="1" hangingPunct="1"/>
              <a:t>27</a:t>
            </a:fld>
            <a:endParaRPr lang="it-IT"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p:spPr>
        <p:txBody>
          <a:bodyPr/>
          <a:lstStyle/>
          <a:p>
            <a:endParaRPr lang="it-IT" smtClean="0"/>
          </a:p>
        </p:txBody>
      </p:sp>
      <p:sp>
        <p:nvSpPr>
          <p:cNvPr id="30724" name="Segnaposto numero diapositiva 3"/>
          <p:cNvSpPr>
            <a:spLocks noGrp="1"/>
          </p:cNvSpPr>
          <p:nvPr>
            <p:ph type="sldNum" sz="quarter" idx="5"/>
          </p:nvPr>
        </p:nvSpPr>
        <p:spPr>
          <a:noFill/>
        </p:spPr>
        <p:txBody>
          <a:bodyPr/>
          <a:lstStyle/>
          <a:p>
            <a:pPr eaLnBrk="1" hangingPunct="1"/>
            <a:fld id="{B3133C80-C181-401D-BDAE-9D881CB859EC}" type="slidenum">
              <a:rPr lang="it-IT" smtClean="0">
                <a:latin typeface="Arial" charset="0"/>
              </a:rPr>
              <a:pPr eaLnBrk="1" hangingPunct="1"/>
              <a:t>28</a:t>
            </a:fld>
            <a:endParaRPr lang="it-IT"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endParaRPr lang="it-IT" smtClean="0"/>
          </a:p>
        </p:txBody>
      </p:sp>
      <p:sp>
        <p:nvSpPr>
          <p:cNvPr id="31748" name="Segnaposto numero diapositiva 3"/>
          <p:cNvSpPr>
            <a:spLocks noGrp="1"/>
          </p:cNvSpPr>
          <p:nvPr>
            <p:ph type="sldNum" sz="quarter" idx="5"/>
          </p:nvPr>
        </p:nvSpPr>
        <p:spPr>
          <a:noFill/>
        </p:spPr>
        <p:txBody>
          <a:bodyPr/>
          <a:lstStyle/>
          <a:p>
            <a:pPr eaLnBrk="1" hangingPunct="1"/>
            <a:fld id="{C938CF57-2586-4A2B-BD1A-ABB2CA94A31A}" type="slidenum">
              <a:rPr lang="it-IT" smtClean="0">
                <a:latin typeface="Arial" charset="0"/>
              </a:rPr>
              <a:pPr eaLnBrk="1" hangingPunct="1"/>
              <a:t>29</a:t>
            </a:fld>
            <a:endParaRPr lang="it-IT"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it-IT" smtClean="0"/>
          </a:p>
        </p:txBody>
      </p:sp>
      <p:sp>
        <p:nvSpPr>
          <p:cNvPr id="32772" name="Segnaposto numero diapositiva 3"/>
          <p:cNvSpPr>
            <a:spLocks noGrp="1"/>
          </p:cNvSpPr>
          <p:nvPr>
            <p:ph type="sldNum" sz="quarter" idx="5"/>
          </p:nvPr>
        </p:nvSpPr>
        <p:spPr>
          <a:noFill/>
        </p:spPr>
        <p:txBody>
          <a:bodyPr/>
          <a:lstStyle/>
          <a:p>
            <a:pPr eaLnBrk="1" hangingPunct="1"/>
            <a:fld id="{594CADB1-0A03-406F-B7BA-69BA6710A7F9}" type="slidenum">
              <a:rPr lang="it-IT" smtClean="0">
                <a:latin typeface="Arial" charset="0"/>
              </a:rPr>
              <a:pPr eaLnBrk="1" hangingPunct="1"/>
              <a:t>30</a:t>
            </a:fld>
            <a:endParaRPr lang="it-I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lvl1pPr>
              <a:defRPr/>
            </a:lvl1pPr>
          </a:lstStyle>
          <a:p>
            <a:pPr>
              <a:defRPr/>
            </a:pPr>
            <a:fld id="{5744D2D8-2E50-4DA5-AA3D-6BBC8AEF00D2}" type="datetimeFigureOut">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27DB7C-BA8F-4082-B82F-659AE6C6D910}" type="slidenum">
              <a:rPr lang="it-IT"/>
              <a:pPr>
                <a:defRPr/>
              </a:pPr>
              <a:t>‹N›</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7D41BBDC-12E5-4AAE-B1C4-63048C0FBEAF}" type="datetimeFigureOut">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AB298-9764-4924-A2FC-5042403F6B1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FB349696-BF2C-4273-8F11-AA17E9EBFE1E}" type="datetimeFigureOut">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CA8D9-7756-44D1-B94D-EE191E9FE406}"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pic>
        <p:nvPicPr>
          <p:cNvPr id="2" name="Picture 66" descr="bg"/>
          <p:cNvPicPr>
            <a:picLocks noChangeAspect="1" noChangeArrowheads="1"/>
          </p:cNvPicPr>
          <p:nvPr userDrawn="1"/>
        </p:nvPicPr>
        <p:blipFill>
          <a:blip r:embed="rId2" cstate="print"/>
          <a:srcRect/>
          <a:stretch>
            <a:fillRect/>
          </a:stretch>
        </p:blipFill>
        <p:spPr bwMode="auto">
          <a:xfrm>
            <a:off x="0" y="0"/>
            <a:ext cx="9150350" cy="493236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B9EF6ACE-D5B8-43A9-8802-F84769B04BE7}" type="datetimeFigureOut">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D68E1-6B1D-40C7-A0D6-56E45BA36C7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094D56B9-63DA-44D8-BD4A-F98B2E77F91D}" type="datetimeFigureOut">
              <a:rPr lang="en-US"/>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6CD6C7-EC6A-402E-928E-DB17152E4BB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3"/>
          <p:cNvSpPr>
            <a:spLocks noGrp="1"/>
          </p:cNvSpPr>
          <p:nvPr>
            <p:ph type="dt" sz="half" idx="10"/>
          </p:nvPr>
        </p:nvSpPr>
        <p:spPr/>
        <p:txBody>
          <a:bodyPr/>
          <a:lstStyle>
            <a:lvl1pPr>
              <a:defRPr/>
            </a:lvl1pPr>
          </a:lstStyle>
          <a:p>
            <a:pPr>
              <a:defRPr/>
            </a:pPr>
            <a:fld id="{87E1ABEC-B4A1-4F6E-B872-5B8227747814}" type="datetimeFigureOut">
              <a:rPr lang="en-US"/>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4D47F4-7BF4-450B-ADEF-B55302A7A9F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8E58855D-9FAC-47E9-BD7D-C97BB58DB84B}" type="datetimeFigureOut">
              <a:rPr lang="en-US"/>
              <a:pPr>
                <a:defRPr/>
              </a:pPr>
              <a:t>11/20/2013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E7BE36-5DE0-43F0-B0B5-AB524C74D7A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082B571F-C241-4066-90AD-CB2814AC54A2}" type="datetimeFigureOut">
              <a:rPr lang="en-US"/>
              <a:pPr>
                <a:defRPr/>
              </a:pPr>
              <a:t>11/20/2013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F02700-C1BD-43DF-B90E-E2E66DE264C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3E90FC-6728-4054-9BD4-FDFE578239B8}" type="datetimeFigureOut">
              <a:rPr lang="en-US"/>
              <a:pPr>
                <a:defRPr/>
              </a:pPr>
              <a:t>11/20/2013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D7B903-3467-400A-9097-BFEDB65D2E0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FA58E617-B42A-461D-94C1-F5CD6B437515}" type="datetimeFigureOut">
              <a:rPr lang="en-US"/>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B96A5-AC88-4B9F-9130-E1BD01F6EC7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D95C91F1-34EC-49CC-BADE-900E8CFE5B74}" type="datetimeFigureOut">
              <a:rPr lang="en-US"/>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7FA536-791A-476A-B6CB-82E28427CE6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A17CCC62-6D08-45AE-A329-E23FA6131C3E}" type="datetimeFigureOut">
              <a:rPr lang="en-US"/>
              <a:pPr>
                <a:defRPr/>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69210103-F368-4EF8-920B-92A721A809FC}" type="slidenum">
              <a:rPr lang="it-IT"/>
              <a:pPr>
                <a:defRPr/>
              </a:pPr>
              <a:t>‹N›</a:t>
            </a:fld>
            <a:endParaRPr lang="it-IT"/>
          </a:p>
        </p:txBody>
      </p:sp>
      <p:pic>
        <p:nvPicPr>
          <p:cNvPr id="2055" name="Picture 78" descr="up"/>
          <p:cNvPicPr>
            <a:picLocks noChangeAspect="1" noChangeArrowheads="1"/>
          </p:cNvPicPr>
          <p:nvPr userDrawn="1"/>
        </p:nvPicPr>
        <p:blipFill>
          <a:blip r:embed="rId14" cstate="print"/>
          <a:srcRect/>
          <a:stretch>
            <a:fillRect/>
          </a:stretch>
        </p:blipFill>
        <p:spPr bwMode="auto">
          <a:xfrm>
            <a:off x="0" y="0"/>
            <a:ext cx="9144000" cy="858838"/>
          </a:xfrm>
          <a:prstGeom prst="rect">
            <a:avLst/>
          </a:prstGeom>
          <a:noFill/>
          <a:ln w="9525">
            <a:noFill/>
            <a:miter lim="800000"/>
            <a:headEnd/>
            <a:tailEnd/>
          </a:ln>
        </p:spPr>
      </p:pic>
      <p:pic>
        <p:nvPicPr>
          <p:cNvPr id="2056" name="Picture 74" descr="powerpoint1_sec"/>
          <p:cNvPicPr>
            <a:picLocks noChangeAspect="1" noChangeArrowheads="1"/>
          </p:cNvPicPr>
          <p:nvPr userDrawn="1"/>
        </p:nvPicPr>
        <p:blipFill>
          <a:blip r:embed="rId15" cstate="print"/>
          <a:srcRect/>
          <a:stretch>
            <a:fillRect/>
          </a:stretch>
        </p:blipFill>
        <p:spPr bwMode="auto">
          <a:xfrm>
            <a:off x="0" y="6553200"/>
            <a:ext cx="9144000" cy="304800"/>
          </a:xfrm>
          <a:prstGeom prst="rect">
            <a:avLst/>
          </a:prstGeom>
          <a:noFill/>
          <a:ln w="9525">
            <a:noFill/>
            <a:miter lim="800000"/>
            <a:headEnd/>
            <a:tailEnd/>
          </a:ln>
        </p:spPr>
      </p:pic>
      <p:sp>
        <p:nvSpPr>
          <p:cNvPr id="1033" name="Text Box 71"/>
          <p:cNvSpPr txBox="1">
            <a:spLocks noChangeArrowheads="1"/>
          </p:cNvSpPr>
          <p:nvPr userDrawn="1"/>
        </p:nvSpPr>
        <p:spPr bwMode="auto">
          <a:xfrm>
            <a:off x="228600" y="6569075"/>
            <a:ext cx="4495800" cy="274638"/>
          </a:xfrm>
          <a:prstGeom prst="rect">
            <a:avLst/>
          </a:prstGeom>
          <a:noFill/>
          <a:ln w="9525">
            <a:noFill/>
            <a:miter lim="800000"/>
            <a:headEnd/>
            <a:tailEnd/>
          </a:ln>
        </p:spPr>
        <p:txBody>
          <a:bodyPr>
            <a:spAutoFit/>
          </a:bodyPr>
          <a:lstStyle/>
          <a:p>
            <a:pPr algn="r" eaLnBrk="0" hangingPunct="0">
              <a:spcBef>
                <a:spcPct val="50000"/>
              </a:spcBef>
              <a:defRPr/>
            </a:pPr>
            <a:endParaRPr lang="it-IT" sz="1200" b="1">
              <a:solidFill>
                <a:srgbClr val="003F6E"/>
              </a:solidFill>
            </a:endParaRP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Documento_di_Microsoft_Office_Word1.docx"/></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owerPoint p1.png"/>
          <p:cNvPicPr>
            <a:picLocks noChangeAspect="1"/>
          </p:cNvPicPr>
          <p:nvPr/>
        </p:nvPicPr>
        <p:blipFill>
          <a:blip r:embed="rId3" cstate="print"/>
          <a:srcRect/>
          <a:stretch>
            <a:fillRect/>
          </a:stretch>
        </p:blipFill>
        <p:spPr bwMode="auto">
          <a:xfrm>
            <a:off x="-36513" y="0"/>
            <a:ext cx="9180513" cy="6884988"/>
          </a:xfrm>
          <a:prstGeom prst="rect">
            <a:avLst/>
          </a:prstGeom>
          <a:noFill/>
          <a:ln w="9525">
            <a:noFill/>
            <a:miter lim="800000"/>
            <a:headEnd/>
            <a:tailEnd/>
          </a:ln>
        </p:spPr>
      </p:pic>
      <p:sp>
        <p:nvSpPr>
          <p:cNvPr id="4099" name="Text Box 15"/>
          <p:cNvSpPr txBox="1">
            <a:spLocks noChangeArrowheads="1"/>
          </p:cNvSpPr>
          <p:nvPr/>
        </p:nvSpPr>
        <p:spPr bwMode="auto">
          <a:xfrm>
            <a:off x="323850" y="1989138"/>
            <a:ext cx="8496300" cy="3016210"/>
          </a:xfrm>
          <a:prstGeom prst="rect">
            <a:avLst/>
          </a:prstGeom>
          <a:noFill/>
          <a:ln w="9525">
            <a:noFill/>
            <a:miter lim="800000"/>
            <a:headEnd/>
            <a:tailEnd/>
          </a:ln>
        </p:spPr>
        <p:txBody>
          <a:bodyPr lIns="0" tIns="0" rIns="0" bIns="0">
            <a:spAutoFit/>
          </a:bodyPr>
          <a:lstStyle/>
          <a:p>
            <a:pPr algn="ctr" eaLnBrk="0" hangingPunct="0"/>
            <a:endParaRPr lang="en-US" b="1" dirty="0"/>
          </a:p>
          <a:p>
            <a:pPr algn="ctr" eaLnBrk="0" hangingPunct="0"/>
            <a:r>
              <a:rPr lang="en-US" sz="2800" b="1" dirty="0"/>
              <a:t>Territorial scenarios </a:t>
            </a:r>
            <a:r>
              <a:rPr lang="en-US" sz="2800" b="1" dirty="0" smtClean="0"/>
              <a:t>for Europe</a:t>
            </a:r>
          </a:p>
          <a:p>
            <a:pPr algn="ctr" eaLnBrk="0" hangingPunct="0"/>
            <a:r>
              <a:rPr lang="en-US" b="1" dirty="0" smtClean="0"/>
              <a:t>With special regards to Central European Countries</a:t>
            </a:r>
            <a:endParaRPr lang="en-US" b="1" dirty="0"/>
          </a:p>
          <a:p>
            <a:pPr algn="ctr" eaLnBrk="0" hangingPunct="0"/>
            <a:endParaRPr lang="it-IT" sz="1200" b="1" dirty="0"/>
          </a:p>
          <a:p>
            <a:pPr algn="ctr" eaLnBrk="0" hangingPunct="0"/>
            <a:endParaRPr lang="it-IT" b="1" dirty="0" smtClean="0"/>
          </a:p>
          <a:p>
            <a:pPr algn="ctr" eaLnBrk="0" hangingPunct="0"/>
            <a:r>
              <a:rPr lang="it-IT" b="1" i="1" dirty="0" smtClean="0"/>
              <a:t>Roberto </a:t>
            </a:r>
            <a:r>
              <a:rPr lang="it-IT" b="1" i="1" dirty="0" err="1" smtClean="0"/>
              <a:t>Camagni</a:t>
            </a:r>
            <a:endParaRPr lang="it-IT" b="1" i="1" dirty="0" smtClean="0"/>
          </a:p>
          <a:p>
            <a:pPr algn="ctr" eaLnBrk="0" hangingPunct="0"/>
            <a:r>
              <a:rPr lang="it-IT" sz="2000" b="1" i="1" dirty="0" err="1" smtClean="0"/>
              <a:t>with</a:t>
            </a:r>
            <a:r>
              <a:rPr lang="it-IT" sz="2000" b="1" i="1" dirty="0" smtClean="0"/>
              <a:t> R. Capello, A. </a:t>
            </a:r>
            <a:r>
              <a:rPr lang="it-IT" sz="2000" b="1" i="1" dirty="0" err="1" smtClean="0"/>
              <a:t>Caragliu</a:t>
            </a:r>
            <a:r>
              <a:rPr lang="it-IT" sz="2000" b="1" i="1" dirty="0" smtClean="0"/>
              <a:t>, U. </a:t>
            </a:r>
            <a:r>
              <a:rPr lang="it-IT" sz="2000" b="1" i="1" dirty="0" err="1" smtClean="0"/>
              <a:t>Fratesi</a:t>
            </a:r>
            <a:endParaRPr lang="it-IT" b="1" i="1" dirty="0"/>
          </a:p>
          <a:p>
            <a:pPr algn="ctr" eaLnBrk="0" hangingPunct="0"/>
            <a:r>
              <a:rPr lang="it-IT" sz="2000" b="1" i="1" dirty="0"/>
              <a:t>Politecnico di </a:t>
            </a:r>
            <a:r>
              <a:rPr lang="it-IT" sz="2000" b="1" i="1" dirty="0" smtClean="0"/>
              <a:t>Milano, ABC </a:t>
            </a:r>
            <a:r>
              <a:rPr lang="it-IT" sz="2000" b="1" i="1" dirty="0" err="1" smtClean="0"/>
              <a:t>Department</a:t>
            </a:r>
            <a:endParaRPr lang="it-IT" sz="2000" b="1" i="1" dirty="0" smtClean="0"/>
          </a:p>
          <a:p>
            <a:pPr algn="ctr" eaLnBrk="0" hangingPunct="0"/>
            <a:endParaRPr lang="it-IT" sz="2000" b="1" i="1" dirty="0">
              <a:solidFill>
                <a:srgbClr val="003F6E"/>
              </a:solidFill>
            </a:endParaRPr>
          </a:p>
        </p:txBody>
      </p:sp>
      <p:sp>
        <p:nvSpPr>
          <p:cNvPr id="4100" name="Rettangolo 3"/>
          <p:cNvSpPr>
            <a:spLocks noChangeArrowheads="1"/>
          </p:cNvSpPr>
          <p:nvPr/>
        </p:nvSpPr>
        <p:spPr bwMode="auto">
          <a:xfrm>
            <a:off x="611560" y="4437063"/>
            <a:ext cx="7920879" cy="1323439"/>
          </a:xfrm>
          <a:prstGeom prst="rect">
            <a:avLst/>
          </a:prstGeom>
          <a:noFill/>
          <a:ln w="9525">
            <a:noFill/>
            <a:miter lim="800000"/>
            <a:headEnd/>
            <a:tailEnd/>
          </a:ln>
        </p:spPr>
        <p:txBody>
          <a:bodyPr wrap="square">
            <a:spAutoFit/>
          </a:bodyPr>
          <a:lstStyle/>
          <a:p>
            <a:pPr algn="ctr" eaLnBrk="0" hangingPunct="0">
              <a:spcBef>
                <a:spcPct val="20000"/>
              </a:spcBef>
            </a:pPr>
            <a:endParaRPr lang="en-GB" sz="2000" b="1" dirty="0">
              <a:solidFill>
                <a:srgbClr val="10253F"/>
              </a:solidFill>
            </a:endParaRPr>
          </a:p>
          <a:p>
            <a:pPr algn="ctr" eaLnBrk="0" hangingPunct="0"/>
            <a:endParaRPr lang="it-IT" sz="2000" b="1" dirty="0" smtClean="0"/>
          </a:p>
          <a:p>
            <a:pPr algn="ctr" eaLnBrk="0" hangingPunct="0"/>
            <a:r>
              <a:rPr lang="it-IT" sz="2000" b="1" dirty="0" err="1" smtClean="0"/>
              <a:t>Hungarian</a:t>
            </a:r>
            <a:r>
              <a:rPr lang="it-IT" sz="2000" b="1" dirty="0" smtClean="0"/>
              <a:t> </a:t>
            </a:r>
            <a:r>
              <a:rPr lang="it-IT" sz="2000" b="1" dirty="0" err="1" smtClean="0"/>
              <a:t>Regional</a:t>
            </a:r>
            <a:r>
              <a:rPr lang="it-IT" sz="2000" b="1" dirty="0" smtClean="0"/>
              <a:t> Science </a:t>
            </a:r>
            <a:r>
              <a:rPr lang="it-IT" sz="2000" b="1" dirty="0" err="1" smtClean="0"/>
              <a:t>Association</a:t>
            </a:r>
            <a:r>
              <a:rPr lang="it-IT" sz="2000" b="1" dirty="0" smtClean="0"/>
              <a:t>, 11° Meeting</a:t>
            </a:r>
          </a:p>
          <a:p>
            <a:pPr algn="ctr" eaLnBrk="0" hangingPunct="0"/>
            <a:r>
              <a:rPr lang="it-IT" sz="2000" b="1" dirty="0" err="1" smtClean="0"/>
              <a:t>Kaposvàr</a:t>
            </a:r>
            <a:r>
              <a:rPr lang="it-IT" sz="2000" b="1" dirty="0" smtClean="0"/>
              <a:t>, 21-22 </a:t>
            </a:r>
            <a:r>
              <a:rPr lang="it-IT" sz="2000" b="1" dirty="0" err="1" smtClean="0"/>
              <a:t>November</a:t>
            </a:r>
            <a:r>
              <a:rPr lang="it-IT" sz="2000" b="1" dirty="0" smtClean="0"/>
              <a:t>, 2013</a:t>
            </a:r>
            <a:endParaRPr lang="en-GB"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b="1" dirty="0" smtClean="0"/>
              <a:t>Scenario </a:t>
            </a:r>
            <a:r>
              <a:rPr lang="it-CH" sz="2800" b="1" dirty="0" err="1" smtClean="0"/>
              <a:t>Assumptions</a:t>
            </a: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10</a:t>
            </a:fld>
            <a:endParaRPr lang="it-IT"/>
          </a:p>
        </p:txBody>
      </p:sp>
      <p:sp>
        <p:nvSpPr>
          <p:cNvPr id="6" name="CasellaDiTesto 5"/>
          <p:cNvSpPr txBox="1"/>
          <p:nvPr/>
        </p:nvSpPr>
        <p:spPr>
          <a:xfrm>
            <a:off x="467544" y="1628800"/>
            <a:ext cx="8280920" cy="769441"/>
          </a:xfrm>
          <a:prstGeom prst="rect">
            <a:avLst/>
          </a:prstGeom>
          <a:noFill/>
        </p:spPr>
        <p:txBody>
          <a:bodyPr wrap="square" rtlCol="0">
            <a:spAutoFit/>
          </a:bodyPr>
          <a:lstStyle/>
          <a:p>
            <a:pPr eaLnBrk="1" hangingPunct="1"/>
            <a:endParaRPr lang="it-IT" sz="2000" dirty="0" smtClean="0"/>
          </a:p>
          <a:p>
            <a:endParaRPr lang="it-IT" dirty="0"/>
          </a:p>
        </p:txBody>
      </p:sp>
      <p:sp>
        <p:nvSpPr>
          <p:cNvPr id="7" name="CasellaDiTesto 6"/>
          <p:cNvSpPr txBox="1"/>
          <p:nvPr/>
        </p:nvSpPr>
        <p:spPr>
          <a:xfrm>
            <a:off x="428596" y="1480687"/>
            <a:ext cx="8358246" cy="5663089"/>
          </a:xfrm>
          <a:prstGeom prst="rect">
            <a:avLst/>
          </a:prstGeom>
          <a:noFill/>
        </p:spPr>
        <p:txBody>
          <a:bodyPr wrap="square" rtlCol="0">
            <a:spAutoFit/>
          </a:bodyPr>
          <a:lstStyle/>
          <a:p>
            <a:pPr eaLnBrk="1" hangingPunct="1">
              <a:lnSpc>
                <a:spcPct val="90000"/>
              </a:lnSpc>
            </a:pPr>
            <a:r>
              <a:rPr lang="en-US" sz="2000" dirty="0" smtClean="0"/>
              <a:t>b) “Regionalized” globalization, with the large “triad” areas (Europe, America, East and South Asia) more independent and more internally integrated</a:t>
            </a:r>
          </a:p>
          <a:p>
            <a:pPr eaLnBrk="1" hangingPunct="1">
              <a:lnSpc>
                <a:spcPct val="90000"/>
              </a:lnSpc>
              <a:buFontTx/>
              <a:buChar char="-"/>
            </a:pPr>
            <a:r>
              <a:rPr lang="en-US" sz="2000" dirty="0" smtClean="0"/>
              <a:t> BRICs enter progressively in the medium and high technology game</a:t>
            </a:r>
          </a:p>
          <a:p>
            <a:pPr>
              <a:lnSpc>
                <a:spcPct val="90000"/>
              </a:lnSpc>
            </a:pPr>
            <a:r>
              <a:rPr lang="en-US" sz="2000" dirty="0" smtClean="0"/>
              <a:t>- The growth of real income in Europe will be more modest;</a:t>
            </a:r>
          </a:p>
          <a:p>
            <a:pPr>
              <a:lnSpc>
                <a:spcPct val="90000"/>
              </a:lnSpc>
            </a:pPr>
            <a:r>
              <a:rPr lang="en-US" sz="2000" dirty="0" smtClean="0"/>
              <a:t>- “Regionalized” globalization processes will enable the recovery of manufacturing activities in Europe (and the US);</a:t>
            </a:r>
          </a:p>
          <a:p>
            <a:pPr>
              <a:lnSpc>
                <a:spcPct val="90000"/>
              </a:lnSpc>
              <a:buFontTx/>
              <a:buChar char="-"/>
            </a:pPr>
            <a:r>
              <a:rPr lang="en-US" sz="2000" dirty="0" smtClean="0"/>
              <a:t> A number of new technologies will develop: nanotech, biotech, transport</a:t>
            </a:r>
            <a:r>
              <a:rPr lang="it-IT" sz="2000" dirty="0" smtClean="0"/>
              <a:t> </a:t>
            </a:r>
            <a:r>
              <a:rPr lang="it-IT" sz="2000" dirty="0" err="1" smtClean="0"/>
              <a:t>technologies</a:t>
            </a:r>
            <a:r>
              <a:rPr lang="it-IT" sz="2000" dirty="0" smtClean="0"/>
              <a:t>, </a:t>
            </a:r>
            <a:r>
              <a:rPr lang="it-IT" sz="2000" dirty="0" err="1" smtClean="0"/>
              <a:t>new</a:t>
            </a:r>
            <a:r>
              <a:rPr lang="it-IT" sz="2000" dirty="0" smtClean="0"/>
              <a:t> </a:t>
            </a:r>
            <a:r>
              <a:rPr lang="it-IT" sz="2000" dirty="0" err="1" smtClean="0"/>
              <a:t>materials</a:t>
            </a:r>
            <a:endParaRPr lang="it-IT" sz="2000" dirty="0" smtClean="0"/>
          </a:p>
          <a:p>
            <a:pPr>
              <a:lnSpc>
                <a:spcPct val="90000"/>
              </a:lnSpc>
            </a:pPr>
            <a:endParaRPr lang="it-IT" sz="2000" dirty="0" smtClean="0"/>
          </a:p>
          <a:p>
            <a:pPr>
              <a:buFont typeface="Times" pitchFamily="18" charset="0"/>
              <a:buNone/>
            </a:pPr>
            <a:r>
              <a:rPr lang="it-IT" sz="2000" dirty="0" smtClean="0"/>
              <a:t>c) More </a:t>
            </a:r>
            <a:r>
              <a:rPr lang="it-IT" sz="2000" dirty="0" err="1" smtClean="0"/>
              <a:t>importantly</a:t>
            </a:r>
            <a:r>
              <a:rPr lang="it-IT" sz="2000" dirty="0" smtClean="0"/>
              <a:t>: a </a:t>
            </a:r>
            <a:r>
              <a:rPr lang="it-IT" sz="2000" b="1" dirty="0" err="1" smtClean="0"/>
              <a:t>new</a:t>
            </a:r>
            <a:r>
              <a:rPr lang="it-IT" sz="2000" b="1" dirty="0" smtClean="0"/>
              <a:t> </a:t>
            </a:r>
            <a:r>
              <a:rPr lang="it-IT" sz="2000" b="1" dirty="0" err="1" smtClean="0"/>
              <a:t>paradigm</a:t>
            </a:r>
            <a:r>
              <a:rPr lang="it-IT" sz="2000" dirty="0" smtClean="0"/>
              <a:t> </a:t>
            </a:r>
            <a:r>
              <a:rPr lang="it-IT" sz="2000" dirty="0" err="1" smtClean="0"/>
              <a:t>will</a:t>
            </a:r>
            <a:r>
              <a:rPr lang="it-IT" sz="2000" dirty="0" smtClean="0"/>
              <a:t> emerge:  </a:t>
            </a:r>
            <a:r>
              <a:rPr lang="en-US" sz="2000" dirty="0" smtClean="0"/>
              <a:t>the </a:t>
            </a:r>
            <a:r>
              <a:rPr lang="en-US" sz="2000" b="1" dirty="0" smtClean="0"/>
              <a:t>“green economy”,</a:t>
            </a:r>
            <a:r>
              <a:rPr lang="en-US" sz="2000" dirty="0" smtClean="0"/>
              <a:t> due to increasing energy prices and growing concern about climate change.</a:t>
            </a:r>
            <a:r>
              <a:rPr lang="it-IT" sz="2000" dirty="0" smtClean="0"/>
              <a:t> </a:t>
            </a:r>
            <a:r>
              <a:rPr lang="it-IT" sz="2000" dirty="0" err="1" smtClean="0"/>
              <a:t>Many</a:t>
            </a:r>
            <a:r>
              <a:rPr lang="it-IT" sz="2000" dirty="0" smtClean="0"/>
              <a:t> </a:t>
            </a:r>
            <a:r>
              <a:rPr lang="it-IT" sz="2000" dirty="0" err="1" smtClean="0"/>
              <a:t>sectors</a:t>
            </a:r>
            <a:r>
              <a:rPr lang="it-IT" sz="2000" dirty="0" smtClean="0"/>
              <a:t> </a:t>
            </a:r>
            <a:r>
              <a:rPr lang="it-IT" sz="2000" dirty="0" err="1" smtClean="0"/>
              <a:t>touched</a:t>
            </a:r>
            <a:r>
              <a:rPr lang="it-IT" sz="2000" dirty="0" smtClean="0"/>
              <a:t>: manufacturing, </a:t>
            </a:r>
            <a:r>
              <a:rPr lang="it-IT" sz="2000" dirty="0" err="1" smtClean="0"/>
              <a:t>energy</a:t>
            </a:r>
            <a:r>
              <a:rPr lang="it-IT" sz="2000" dirty="0" smtClean="0"/>
              <a:t>, </a:t>
            </a:r>
            <a:r>
              <a:rPr lang="it-IT" sz="2000" dirty="0" err="1" smtClean="0"/>
              <a:t>transport</a:t>
            </a:r>
            <a:r>
              <a:rPr lang="it-IT" sz="2000" dirty="0" smtClean="0"/>
              <a:t>, building and </a:t>
            </a:r>
            <a:r>
              <a:rPr lang="it-IT" sz="2000" dirty="0" err="1" smtClean="0"/>
              <a:t>construction</a:t>
            </a:r>
            <a:r>
              <a:rPr lang="it-IT" sz="2000" dirty="0" smtClean="0"/>
              <a:t>, </a:t>
            </a:r>
            <a:r>
              <a:rPr lang="it-IT" sz="2000" dirty="0" err="1" smtClean="0"/>
              <a:t>tourism</a:t>
            </a:r>
            <a:r>
              <a:rPr lang="it-IT" sz="2000" dirty="0" smtClean="0"/>
              <a:t>, </a:t>
            </a:r>
            <a:r>
              <a:rPr lang="it-IT" sz="2000" dirty="0" err="1" smtClean="0"/>
              <a:t>agriculture</a:t>
            </a:r>
            <a:r>
              <a:rPr lang="it-IT" sz="2000" dirty="0" smtClean="0"/>
              <a:t> (zero-km)</a:t>
            </a:r>
          </a:p>
          <a:p>
            <a:pPr>
              <a:buFont typeface="Times" pitchFamily="18" charset="0"/>
              <a:buNone/>
            </a:pPr>
            <a:r>
              <a:rPr lang="it-IT" sz="2000" dirty="0" err="1" smtClean="0"/>
              <a:t>Provides</a:t>
            </a:r>
            <a:r>
              <a:rPr lang="it-IT" sz="2000" dirty="0" smtClean="0"/>
              <a:t> a </a:t>
            </a:r>
            <a:r>
              <a:rPr lang="it-IT" sz="2000" dirty="0" err="1" smtClean="0"/>
              <a:t>new</a:t>
            </a:r>
            <a:r>
              <a:rPr lang="it-IT" sz="2000" dirty="0" smtClean="0"/>
              <a:t> </a:t>
            </a:r>
            <a:r>
              <a:rPr lang="it-IT" sz="2000" dirty="0" err="1" smtClean="0"/>
              <a:t>demand</a:t>
            </a:r>
            <a:r>
              <a:rPr lang="it-IT" sz="2000" dirty="0" smtClean="0"/>
              <a:t> source, </a:t>
            </a:r>
            <a:r>
              <a:rPr lang="it-IT" sz="2000" dirty="0" err="1" smtClean="0"/>
              <a:t>new</a:t>
            </a:r>
            <a:r>
              <a:rPr lang="it-IT" sz="2000" dirty="0" smtClean="0"/>
              <a:t> </a:t>
            </a:r>
            <a:r>
              <a:rPr lang="it-IT" sz="2000" dirty="0" err="1" smtClean="0"/>
              <a:t>jobs</a:t>
            </a:r>
            <a:r>
              <a:rPr lang="it-IT" sz="2000" dirty="0" smtClean="0"/>
              <a:t> and a </a:t>
            </a:r>
            <a:r>
              <a:rPr lang="it-IT" sz="2000" dirty="0" err="1" smtClean="0"/>
              <a:t>reduction</a:t>
            </a:r>
            <a:r>
              <a:rPr lang="it-IT" sz="2000" dirty="0" smtClean="0"/>
              <a:t> in </a:t>
            </a:r>
            <a:r>
              <a:rPr lang="it-IT" sz="2000" dirty="0" err="1" smtClean="0"/>
              <a:t>dependency</a:t>
            </a:r>
            <a:r>
              <a:rPr lang="it-IT" sz="2000" dirty="0" smtClean="0"/>
              <a:t> on </a:t>
            </a:r>
            <a:r>
              <a:rPr lang="it-IT" sz="2000" dirty="0" err="1" smtClean="0"/>
              <a:t>fossil</a:t>
            </a:r>
            <a:r>
              <a:rPr lang="it-IT" sz="2000" dirty="0" smtClean="0"/>
              <a:t> </a:t>
            </a:r>
            <a:r>
              <a:rPr lang="it-IT" sz="2000" dirty="0" err="1" smtClean="0"/>
              <a:t>fuels</a:t>
            </a:r>
            <a:endParaRPr lang="it-IT" sz="2000" dirty="0" smtClean="0"/>
          </a:p>
          <a:p>
            <a:pPr>
              <a:buFont typeface="Times" pitchFamily="18" charset="0"/>
              <a:buNone/>
            </a:pPr>
            <a:r>
              <a:rPr lang="it-IT" sz="2000" dirty="0" err="1" smtClean="0"/>
              <a:t>It</a:t>
            </a:r>
            <a:r>
              <a:rPr lang="it-IT" sz="2000" dirty="0" smtClean="0"/>
              <a:t> </a:t>
            </a:r>
            <a:r>
              <a:rPr lang="it-IT" sz="2000" dirty="0" err="1" smtClean="0"/>
              <a:t>may</a:t>
            </a:r>
            <a:r>
              <a:rPr lang="it-IT" sz="2000" dirty="0" smtClean="0"/>
              <a:t> </a:t>
            </a:r>
            <a:r>
              <a:rPr lang="it-IT" sz="2000" dirty="0" err="1" smtClean="0"/>
              <a:t>boost</a:t>
            </a:r>
            <a:r>
              <a:rPr lang="it-IT" sz="2000" dirty="0" smtClean="0"/>
              <a:t> a revival </a:t>
            </a:r>
            <a:r>
              <a:rPr lang="it-IT" sz="2000" dirty="0" err="1" smtClean="0"/>
              <a:t>of</a:t>
            </a:r>
            <a:r>
              <a:rPr lang="it-IT" sz="2000" dirty="0" smtClean="0"/>
              <a:t> </a:t>
            </a:r>
            <a:r>
              <a:rPr lang="it-IT" sz="2000" dirty="0" err="1" smtClean="0"/>
              <a:t>endogenous</a:t>
            </a:r>
            <a:r>
              <a:rPr lang="it-IT" sz="2000" dirty="0" smtClean="0"/>
              <a:t> </a:t>
            </a:r>
            <a:r>
              <a:rPr lang="it-IT" sz="2000" dirty="0" err="1" smtClean="0"/>
              <a:t>growth</a:t>
            </a:r>
            <a:r>
              <a:rPr lang="it-IT" sz="2000" dirty="0" smtClean="0"/>
              <a:t> in </a:t>
            </a:r>
            <a:r>
              <a:rPr lang="it-IT" sz="2000" dirty="0" err="1" smtClean="0"/>
              <a:t>Europe</a:t>
            </a:r>
            <a:endParaRPr lang="it-IT" sz="2000" dirty="0" smtClean="0"/>
          </a:p>
          <a:p>
            <a:pPr>
              <a:lnSpc>
                <a:spcPct val="90000"/>
              </a:lnSpc>
            </a:pPr>
            <a:endParaRPr lang="en-US" sz="2000"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Titolo 1"/>
          <p:cNvSpPr>
            <a:spLocks noGrp="1"/>
          </p:cNvSpPr>
          <p:nvPr>
            <p:ph type="title"/>
          </p:nvPr>
        </p:nvSpPr>
        <p:spPr>
          <a:xfrm>
            <a:off x="395288" y="476250"/>
            <a:ext cx="8229600" cy="1143000"/>
          </a:xfrm>
        </p:spPr>
        <p:txBody>
          <a:bodyPr/>
          <a:lstStyle/>
          <a:p>
            <a:pPr eaLnBrk="1" hangingPunct="1"/>
            <a:r>
              <a:rPr lang="it-CH" sz="2800" b="1" dirty="0" smtClean="0"/>
              <a:t>Scenario </a:t>
            </a:r>
            <a:r>
              <a:rPr lang="it-CH" sz="2800" b="1" dirty="0" err="1" smtClean="0"/>
              <a:t>Assumptions</a:t>
            </a:r>
            <a:endParaRPr lang="it-IT" sz="2800" b="1" dirty="0" smtClean="0"/>
          </a:p>
        </p:txBody>
      </p:sp>
      <p:sp>
        <p:nvSpPr>
          <p:cNvPr id="7172" name="Segnaposto contenuto 2"/>
          <p:cNvSpPr>
            <a:spLocks noGrp="1"/>
          </p:cNvSpPr>
          <p:nvPr>
            <p:ph idx="1"/>
          </p:nvPr>
        </p:nvSpPr>
        <p:spPr>
          <a:xfrm>
            <a:off x="611188" y="1471613"/>
            <a:ext cx="8229600" cy="5386387"/>
          </a:xfrm>
        </p:spPr>
        <p:txBody>
          <a:bodyPr/>
          <a:lstStyle/>
          <a:p>
            <a:pPr>
              <a:lnSpc>
                <a:spcPct val="90000"/>
              </a:lnSpc>
              <a:buNone/>
            </a:pPr>
            <a:r>
              <a:rPr lang="en-US" sz="2000" dirty="0" smtClean="0">
                <a:latin typeface="Arial" pitchFamily="34" charset="0"/>
                <a:cs typeface="Arial" pitchFamily="34" charset="0"/>
              </a:rPr>
              <a:t>d) Regional disparities are likely to increase (two speed growth)</a:t>
            </a:r>
          </a:p>
          <a:p>
            <a:pPr>
              <a:lnSpc>
                <a:spcPct val="90000"/>
              </a:lnSpc>
              <a:buFontTx/>
              <a:buChar char="-"/>
            </a:pPr>
            <a:r>
              <a:rPr lang="en-US" sz="2000" dirty="0" smtClean="0">
                <a:latin typeface="Arial" pitchFamily="34" charset="0"/>
                <a:cs typeface="Arial" pitchFamily="34" charset="0"/>
              </a:rPr>
              <a:t>Metro regions will host the advanced activities and R&amp;D</a:t>
            </a:r>
          </a:p>
          <a:p>
            <a:pPr>
              <a:lnSpc>
                <a:spcPct val="90000"/>
              </a:lnSpc>
              <a:buFontTx/>
              <a:buChar char="-"/>
            </a:pPr>
            <a:r>
              <a:rPr lang="en-US" sz="2000" dirty="0" smtClean="0">
                <a:latin typeface="Arial" pitchFamily="34" charset="0"/>
                <a:cs typeface="Arial" pitchFamily="34" charset="0"/>
              </a:rPr>
              <a:t>New manufacturing activities, benefiting from technological progress, will also locate in metro and second rank cities</a:t>
            </a:r>
          </a:p>
          <a:p>
            <a:pPr>
              <a:lnSpc>
                <a:spcPct val="90000"/>
              </a:lnSpc>
              <a:buFontTx/>
              <a:buChar char="-"/>
            </a:pPr>
            <a:endParaRPr lang="en-US" sz="2000" dirty="0" smtClean="0">
              <a:latin typeface="Arial" pitchFamily="34" charset="0"/>
              <a:cs typeface="Arial" pitchFamily="34" charset="0"/>
            </a:endParaRPr>
          </a:p>
          <a:p>
            <a:pPr>
              <a:lnSpc>
                <a:spcPct val="90000"/>
              </a:lnSpc>
              <a:buNone/>
            </a:pPr>
            <a:r>
              <a:rPr lang="en-US" sz="2000" dirty="0" smtClean="0">
                <a:latin typeface="Arial" pitchFamily="34" charset="0"/>
                <a:cs typeface="Arial" pitchFamily="34" charset="0"/>
              </a:rPr>
              <a:t>e) Austerity measures will endanger growth in “vicious” , mainly southern European countries: for some times, “internal devaluations”, severe cuts in public spending and difficulties in financing private investments will determine a cumulative divergence with respect to stronger countries.</a:t>
            </a:r>
          </a:p>
          <a:p>
            <a:pPr>
              <a:lnSpc>
                <a:spcPct val="90000"/>
              </a:lnSpc>
              <a:buNone/>
            </a:pPr>
            <a:endParaRPr lang="en-US" sz="2000" dirty="0" smtClean="0">
              <a:latin typeface="Arial" pitchFamily="34" charset="0"/>
              <a:cs typeface="Arial" pitchFamily="34" charset="0"/>
            </a:endParaRPr>
          </a:p>
          <a:p>
            <a:pPr>
              <a:lnSpc>
                <a:spcPct val="90000"/>
              </a:lnSpc>
              <a:buNone/>
            </a:pPr>
            <a:r>
              <a:rPr lang="en-US" sz="2000" dirty="0" smtClean="0">
                <a:latin typeface="Arial" pitchFamily="34" charset="0"/>
                <a:cs typeface="Arial" pitchFamily="34" charset="0"/>
              </a:rPr>
              <a:t>All these elements can be easily </a:t>
            </a:r>
            <a:r>
              <a:rPr lang="en-US" sz="2000" dirty="0" err="1" smtClean="0">
                <a:latin typeface="Arial" pitchFamily="34" charset="0"/>
                <a:cs typeface="Arial" pitchFamily="34" charset="0"/>
              </a:rPr>
              <a:t>accomodated</a:t>
            </a:r>
            <a:r>
              <a:rPr lang="en-US" sz="2000" dirty="0" smtClean="0">
                <a:latin typeface="Arial" pitchFamily="34" charset="0"/>
                <a:cs typeface="Arial" pitchFamily="34" charset="0"/>
              </a:rPr>
              <a:t> into the MASST model, thanks to the new inclusion of </a:t>
            </a:r>
            <a:r>
              <a:rPr lang="en-US" sz="2000" dirty="0" err="1" smtClean="0">
                <a:latin typeface="Arial" pitchFamily="34" charset="0"/>
                <a:cs typeface="Arial" pitchFamily="34" charset="0"/>
              </a:rPr>
              <a:t>sectoral</a:t>
            </a:r>
            <a:r>
              <a:rPr lang="en-US" sz="2000" dirty="0" smtClean="0">
                <a:latin typeface="Arial" pitchFamily="34" charset="0"/>
                <a:cs typeface="Arial" pitchFamily="34" charset="0"/>
              </a:rPr>
              <a:t> regional structures and constraints coming from national sovereign debt and public budget disequilibria.</a:t>
            </a:r>
          </a:p>
          <a:p>
            <a:pPr>
              <a:lnSpc>
                <a:spcPct val="90000"/>
              </a:lnSpc>
              <a:buNone/>
            </a:pPr>
            <a:endParaRPr lang="en-US" sz="2000" dirty="0" smtClean="0">
              <a:latin typeface="Arial" pitchFamily="34" charset="0"/>
              <a:cs typeface="Arial" pitchFamily="34" charset="0"/>
            </a:endParaRPr>
          </a:p>
          <a:p>
            <a:pPr>
              <a:lnSpc>
                <a:spcPct val="90000"/>
              </a:lnSpc>
              <a:buNone/>
            </a:pPr>
            <a:endParaRPr lang="it-IT" sz="2000" dirty="0" smtClean="0">
              <a:latin typeface="Arial" pitchFamily="34" charset="0"/>
              <a:cs typeface="Arial" pitchFamily="34" charset="0"/>
            </a:endParaRPr>
          </a:p>
          <a:p>
            <a:pPr eaLnBrk="1" hangingPunct="1">
              <a:buFont typeface="Arial" charset="0"/>
              <a:buNone/>
            </a:pPr>
            <a:endParaRPr lang="it-IT"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CH" sz="2800" b="1" dirty="0" smtClean="0"/>
              <a:t>Scenario </a:t>
            </a:r>
            <a:r>
              <a:rPr lang="it-CH" sz="2800" b="1" dirty="0" err="1" smtClean="0"/>
              <a:t>Assumptions</a:t>
            </a:r>
            <a:endParaRPr lang="it-IT" sz="2800" b="1" dirty="0" smtClean="0"/>
          </a:p>
        </p:txBody>
      </p:sp>
      <p:sp>
        <p:nvSpPr>
          <p:cNvPr id="8196" name="Segnaposto contenuto 2"/>
          <p:cNvSpPr>
            <a:spLocks noGrp="1"/>
          </p:cNvSpPr>
          <p:nvPr>
            <p:ph idx="1"/>
          </p:nvPr>
        </p:nvSpPr>
        <p:spPr>
          <a:xfrm>
            <a:off x="323850" y="1341438"/>
            <a:ext cx="8589963" cy="5386387"/>
          </a:xfrm>
        </p:spPr>
        <p:txBody>
          <a:bodyPr/>
          <a:lstStyle/>
          <a:p>
            <a:pPr eaLnBrk="1" hangingPunct="1">
              <a:spcBef>
                <a:spcPct val="0"/>
              </a:spcBef>
              <a:buFont typeface="Arial" charset="0"/>
              <a:buNone/>
            </a:pPr>
            <a:endParaRPr lang="it-IT" sz="2400" dirty="0" smtClean="0"/>
          </a:p>
          <a:p>
            <a:pPr eaLnBrk="1" hangingPunct="1">
              <a:spcBef>
                <a:spcPct val="0"/>
              </a:spcBef>
              <a:buFont typeface="Arial" charset="0"/>
              <a:buNone/>
            </a:pPr>
            <a:endParaRPr lang="it-IT" sz="2000" dirty="0" smtClean="0"/>
          </a:p>
          <a:p>
            <a:pPr eaLnBrk="1" hangingPunct="1">
              <a:buFontTx/>
              <a:buChar char="•"/>
            </a:pPr>
            <a:endParaRPr lang="it-IT" dirty="0" smtClean="0"/>
          </a:p>
          <a:p>
            <a:pPr eaLnBrk="1" hangingPunct="1"/>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12</a:t>
            </a:fld>
            <a:endParaRPr lang="it-IT"/>
          </a:p>
        </p:txBody>
      </p:sp>
      <p:sp>
        <p:nvSpPr>
          <p:cNvPr id="6" name="CasellaDiTesto 5"/>
          <p:cNvSpPr txBox="1"/>
          <p:nvPr/>
        </p:nvSpPr>
        <p:spPr>
          <a:xfrm>
            <a:off x="642910" y="1714488"/>
            <a:ext cx="8001056" cy="4893647"/>
          </a:xfrm>
          <a:prstGeom prst="rect">
            <a:avLst/>
          </a:prstGeom>
          <a:noFill/>
        </p:spPr>
        <p:txBody>
          <a:bodyPr wrap="square" rtlCol="0">
            <a:spAutoFit/>
          </a:bodyPr>
          <a:lstStyle/>
          <a:p>
            <a:pPr>
              <a:lnSpc>
                <a:spcPct val="90000"/>
              </a:lnSpc>
              <a:buNone/>
            </a:pPr>
            <a:r>
              <a:rPr lang="en-US" sz="2000" b="1" dirty="0" smtClean="0">
                <a:latin typeface="Arial" pitchFamily="34" charset="0"/>
                <a:cs typeface="Arial" pitchFamily="34" charset="0"/>
              </a:rPr>
              <a:t>Concerning Central - Eastern European Countries:</a:t>
            </a:r>
          </a:p>
          <a:p>
            <a:pPr>
              <a:lnSpc>
                <a:spcPct val="90000"/>
              </a:lnSpc>
              <a:buNone/>
            </a:pPr>
            <a:endParaRPr lang="en-US" sz="2000" dirty="0" smtClean="0">
              <a:latin typeface="Arial" pitchFamily="34" charset="0"/>
              <a:cs typeface="Arial" pitchFamily="34" charset="0"/>
            </a:endParaRPr>
          </a:p>
          <a:p>
            <a:pPr marL="514350" indent="-514350">
              <a:lnSpc>
                <a:spcPct val="90000"/>
              </a:lnSpc>
              <a:buAutoNum type="romanLcParenR"/>
            </a:pPr>
            <a:r>
              <a:rPr lang="en-US" sz="2000" dirty="0" smtClean="0">
                <a:latin typeface="Arial" pitchFamily="34" charset="0"/>
                <a:cs typeface="Arial" pitchFamily="34" charset="0"/>
              </a:rPr>
              <a:t>Catching up in productivity with respect to Old 15 Countries will continue, but possibly at a lower rate due to:</a:t>
            </a:r>
          </a:p>
          <a:p>
            <a:pPr marL="514350" indent="-514350">
              <a:lnSpc>
                <a:spcPct val="90000"/>
              </a:lnSpc>
              <a:buFontTx/>
              <a:buChar char="-"/>
            </a:pPr>
            <a:r>
              <a:rPr lang="en-US" sz="2000" dirty="0" smtClean="0">
                <a:latin typeface="Arial" pitchFamily="34" charset="0"/>
                <a:cs typeface="Arial" pitchFamily="34" charset="0"/>
              </a:rPr>
              <a:t>FDI dependency: they will slowly redirect towards outer eastern countries and towards trade and commercial functions, in order to benefit from increasing internal incomes (in CEECs),</a:t>
            </a:r>
          </a:p>
          <a:p>
            <a:pPr marL="514350" indent="-514350">
              <a:lnSpc>
                <a:spcPct val="90000"/>
              </a:lnSpc>
              <a:buFontTx/>
              <a:buChar char="-"/>
            </a:pPr>
            <a:r>
              <a:rPr lang="en-US" sz="2000" dirty="0" smtClean="0">
                <a:latin typeface="Arial" pitchFamily="34" charset="0"/>
                <a:cs typeface="Arial" pitchFamily="34" charset="0"/>
              </a:rPr>
              <a:t>Difficulty in keeping low levels of inflation, due to difficulty in keeping wage increases in line with productivity increases, </a:t>
            </a:r>
          </a:p>
          <a:p>
            <a:pPr marL="514350" indent="-514350">
              <a:lnSpc>
                <a:spcPct val="90000"/>
              </a:lnSpc>
              <a:buFontTx/>
              <a:buChar char="-"/>
            </a:pPr>
            <a:r>
              <a:rPr lang="en-US" sz="2000" dirty="0" smtClean="0">
                <a:latin typeface="Arial" pitchFamily="34" charset="0"/>
                <a:cs typeface="Arial" pitchFamily="34" charset="0"/>
              </a:rPr>
              <a:t>Outflows of profits by multinational companies,</a:t>
            </a:r>
          </a:p>
          <a:p>
            <a:pPr marL="514350" indent="-514350">
              <a:lnSpc>
                <a:spcPct val="90000"/>
              </a:lnSpc>
              <a:buFontTx/>
              <a:buChar char="-"/>
            </a:pPr>
            <a:r>
              <a:rPr lang="en-US" sz="2000" dirty="0" smtClean="0">
                <a:latin typeface="Arial" pitchFamily="34" charset="0"/>
                <a:cs typeface="Arial" pitchFamily="34" charset="0"/>
              </a:rPr>
              <a:t>Slow taking-off of an endogenous accumulation of capital.</a:t>
            </a:r>
          </a:p>
          <a:p>
            <a:pPr marL="514350" indent="-514350">
              <a:lnSpc>
                <a:spcPct val="90000"/>
              </a:lnSpc>
              <a:buFontTx/>
              <a:buChar char="-"/>
            </a:pPr>
            <a:endParaRPr lang="en-US" sz="2000" dirty="0" smtClean="0">
              <a:latin typeface="Arial" pitchFamily="34" charset="0"/>
              <a:cs typeface="Arial" pitchFamily="34" charset="0"/>
            </a:endParaRPr>
          </a:p>
          <a:p>
            <a:pPr marL="514350" indent="-514350">
              <a:lnSpc>
                <a:spcPct val="90000"/>
              </a:lnSpc>
            </a:pPr>
            <a:r>
              <a:rPr lang="en-US" sz="2000" dirty="0" smtClean="0">
                <a:latin typeface="Arial" pitchFamily="34" charset="0"/>
                <a:cs typeface="Arial" pitchFamily="34" charset="0"/>
              </a:rPr>
              <a:t>ii) Difficulty in finding a more advanced innovation “pattern” with respect to the present one (mainly an “imitative innovation pattern”, driven by FDI, with an internal dualist industrial structure).</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CH" sz="2800" b="1" dirty="0" err="1" smtClean="0"/>
              <a:t>Past</a:t>
            </a:r>
            <a:r>
              <a:rPr lang="it-CH" sz="2800" b="1" dirty="0" smtClean="0"/>
              <a:t> </a:t>
            </a:r>
            <a:r>
              <a:rPr lang="it-CH" sz="2800" b="1" dirty="0" err="1" smtClean="0"/>
              <a:t>trends</a:t>
            </a:r>
            <a:r>
              <a:rPr lang="it-CH" sz="2800" b="1" dirty="0" smtClean="0"/>
              <a:t> in </a:t>
            </a:r>
            <a:r>
              <a:rPr lang="it-CH" sz="2800" b="1" dirty="0" err="1" smtClean="0"/>
              <a:t>productivity</a:t>
            </a:r>
            <a:endParaRPr lang="it-IT" sz="2800" b="1" dirty="0" smtClean="0"/>
          </a:p>
        </p:txBody>
      </p:sp>
      <p:sp>
        <p:nvSpPr>
          <p:cNvPr id="8196" name="Segnaposto contenuto 2"/>
          <p:cNvSpPr>
            <a:spLocks noGrp="1"/>
          </p:cNvSpPr>
          <p:nvPr>
            <p:ph idx="1"/>
          </p:nvPr>
        </p:nvSpPr>
        <p:spPr>
          <a:xfrm>
            <a:off x="323850" y="1341438"/>
            <a:ext cx="8589963" cy="5386387"/>
          </a:xfrm>
        </p:spPr>
        <p:txBody>
          <a:bodyPr/>
          <a:lstStyle/>
          <a:p>
            <a:pPr eaLnBrk="1" hangingPunct="1">
              <a:spcBef>
                <a:spcPct val="0"/>
              </a:spcBef>
              <a:buFont typeface="Arial" charset="0"/>
              <a:buNone/>
            </a:pPr>
            <a:endParaRPr lang="it-IT" sz="2400" dirty="0" smtClean="0"/>
          </a:p>
          <a:p>
            <a:pPr eaLnBrk="1" hangingPunct="1">
              <a:buFontTx/>
              <a:buChar char="•"/>
            </a:pPr>
            <a:endParaRPr lang="it-IT" dirty="0" smtClean="0"/>
          </a:p>
          <a:p>
            <a:pPr eaLnBrk="1" hangingPunct="1">
              <a:buNone/>
            </a:pPr>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13</a:t>
            </a:fld>
            <a:endParaRPr lang="it-IT"/>
          </a:p>
        </p:txBody>
      </p:sp>
      <p:pic>
        <p:nvPicPr>
          <p:cNvPr id="6" name="Immagine 5"/>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11934" y="1439172"/>
            <a:ext cx="7417784" cy="491878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CH" sz="2800" b="1" dirty="0" err="1" smtClean="0"/>
              <a:t>Past</a:t>
            </a:r>
            <a:r>
              <a:rPr lang="it-CH" sz="2800" b="1" dirty="0" smtClean="0"/>
              <a:t> </a:t>
            </a:r>
            <a:r>
              <a:rPr lang="it-CH" sz="2800" b="1" dirty="0" err="1" smtClean="0"/>
              <a:t>trends</a:t>
            </a:r>
            <a:r>
              <a:rPr lang="it-CH" sz="2800" b="1" dirty="0" smtClean="0"/>
              <a:t> in FDI </a:t>
            </a:r>
            <a:r>
              <a:rPr lang="it-CH" sz="2800" b="1" dirty="0" err="1" smtClean="0"/>
              <a:t>inflows</a:t>
            </a:r>
            <a:r>
              <a:rPr lang="it-CH" sz="2800" b="1" dirty="0" smtClean="0"/>
              <a:t> (</a:t>
            </a:r>
            <a:r>
              <a:rPr lang="it-CH" sz="2800" b="1" dirty="0" err="1" smtClean="0"/>
              <a:t>absolute</a:t>
            </a:r>
            <a:r>
              <a:rPr lang="it-CH" sz="2800" b="1" dirty="0" smtClean="0"/>
              <a:t> </a:t>
            </a:r>
            <a:r>
              <a:rPr lang="it-CH" sz="2800" b="1" dirty="0" err="1" smtClean="0"/>
              <a:t>values</a:t>
            </a:r>
            <a:r>
              <a:rPr lang="it-CH" sz="2800" b="1" dirty="0" smtClean="0"/>
              <a:t>)</a:t>
            </a:r>
            <a:endParaRPr lang="it-IT" sz="2800" b="1" dirty="0" smtClean="0"/>
          </a:p>
        </p:txBody>
      </p:sp>
      <p:sp>
        <p:nvSpPr>
          <p:cNvPr id="8196" name="Segnaposto contenuto 2"/>
          <p:cNvSpPr>
            <a:spLocks noGrp="1"/>
          </p:cNvSpPr>
          <p:nvPr>
            <p:ph idx="1"/>
          </p:nvPr>
        </p:nvSpPr>
        <p:spPr>
          <a:xfrm>
            <a:off x="323850" y="1341438"/>
            <a:ext cx="8589963" cy="5386387"/>
          </a:xfrm>
        </p:spPr>
        <p:txBody>
          <a:bodyPr/>
          <a:lstStyle/>
          <a:p>
            <a:pPr eaLnBrk="1" hangingPunct="1">
              <a:spcBef>
                <a:spcPct val="0"/>
              </a:spcBef>
              <a:buFont typeface="Arial" charset="0"/>
              <a:buNone/>
            </a:pPr>
            <a:endParaRPr lang="it-IT" sz="2400" dirty="0" smtClean="0"/>
          </a:p>
          <a:p>
            <a:pPr eaLnBrk="1" hangingPunct="1">
              <a:buFontTx/>
              <a:buChar char="•"/>
            </a:pPr>
            <a:endParaRPr lang="it-IT" dirty="0" smtClean="0"/>
          </a:p>
          <a:p>
            <a:pPr eaLnBrk="1" hangingPunct="1">
              <a:buNone/>
            </a:pPr>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14</a:t>
            </a:fld>
            <a:endParaRPr lang="it-IT"/>
          </a:p>
        </p:txBody>
      </p:sp>
      <p:pic>
        <p:nvPicPr>
          <p:cNvPr id="6" name="Immagine 5"/>
          <p:cNvPicPr/>
          <p:nvPr/>
        </p:nvPicPr>
        <p:blipFill>
          <a:blip r:embed="rId3" cstate="print"/>
          <a:srcRect/>
          <a:stretch>
            <a:fillRect/>
          </a:stretch>
        </p:blipFill>
        <p:spPr bwMode="auto">
          <a:xfrm>
            <a:off x="1428728" y="1571612"/>
            <a:ext cx="7000924"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CH" sz="2800" b="1" dirty="0" err="1" smtClean="0"/>
              <a:t>Past</a:t>
            </a:r>
            <a:r>
              <a:rPr lang="it-CH" sz="2800" b="1" dirty="0" smtClean="0"/>
              <a:t> </a:t>
            </a:r>
            <a:r>
              <a:rPr lang="it-CH" sz="2800" b="1" dirty="0" err="1" smtClean="0"/>
              <a:t>trends</a:t>
            </a:r>
            <a:r>
              <a:rPr lang="it-CH" sz="2800" b="1" dirty="0" smtClean="0"/>
              <a:t> in FDI (% on GDP)</a:t>
            </a:r>
            <a:endParaRPr lang="it-IT" sz="2800" b="1" dirty="0" smtClean="0"/>
          </a:p>
        </p:txBody>
      </p:sp>
      <p:sp>
        <p:nvSpPr>
          <p:cNvPr id="8196" name="Segnaposto contenuto 2"/>
          <p:cNvSpPr>
            <a:spLocks noGrp="1"/>
          </p:cNvSpPr>
          <p:nvPr>
            <p:ph idx="1"/>
          </p:nvPr>
        </p:nvSpPr>
        <p:spPr>
          <a:xfrm>
            <a:off x="323850" y="1341438"/>
            <a:ext cx="8589963" cy="5386387"/>
          </a:xfrm>
        </p:spPr>
        <p:txBody>
          <a:bodyPr/>
          <a:lstStyle/>
          <a:p>
            <a:pPr eaLnBrk="1" hangingPunct="1">
              <a:spcBef>
                <a:spcPct val="0"/>
              </a:spcBef>
              <a:buFont typeface="Arial" charset="0"/>
              <a:buNone/>
            </a:pPr>
            <a:endParaRPr lang="it-IT" sz="2400" dirty="0" smtClean="0"/>
          </a:p>
          <a:p>
            <a:pPr eaLnBrk="1" hangingPunct="1">
              <a:buFontTx/>
              <a:buChar char="•"/>
            </a:pPr>
            <a:endParaRPr lang="it-IT" dirty="0" smtClean="0"/>
          </a:p>
          <a:p>
            <a:pPr eaLnBrk="1" hangingPunct="1">
              <a:buNone/>
            </a:pPr>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15</a:t>
            </a:fld>
            <a:endParaRPr lang="it-IT"/>
          </a:p>
        </p:txBody>
      </p:sp>
      <p:pic>
        <p:nvPicPr>
          <p:cNvPr id="7" name="Immagine 6"/>
          <p:cNvPicPr/>
          <p:nvPr/>
        </p:nvPicPr>
        <p:blipFill>
          <a:blip r:embed="rId3" cstate="print"/>
          <a:srcRect/>
          <a:stretch>
            <a:fillRect/>
          </a:stretch>
        </p:blipFill>
        <p:spPr bwMode="auto">
          <a:xfrm>
            <a:off x="1511934" y="1427491"/>
            <a:ext cx="6774841" cy="5001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CH" sz="2800" b="1" dirty="0" err="1" smtClean="0"/>
              <a:t>Trends</a:t>
            </a:r>
            <a:r>
              <a:rPr lang="it-CH" sz="2800" b="1" dirty="0" smtClean="0"/>
              <a:t> in </a:t>
            </a:r>
            <a:r>
              <a:rPr lang="it-CH" sz="2800" b="1" dirty="0" err="1" smtClean="0"/>
              <a:t>competitiveness</a:t>
            </a:r>
            <a:endParaRPr lang="it-IT" sz="2800" b="1" dirty="0" smtClean="0"/>
          </a:p>
        </p:txBody>
      </p:sp>
      <p:sp>
        <p:nvSpPr>
          <p:cNvPr id="8196" name="Segnaposto contenuto 2"/>
          <p:cNvSpPr>
            <a:spLocks noGrp="1"/>
          </p:cNvSpPr>
          <p:nvPr>
            <p:ph idx="1"/>
          </p:nvPr>
        </p:nvSpPr>
        <p:spPr>
          <a:xfrm>
            <a:off x="323850" y="1341438"/>
            <a:ext cx="8589963" cy="5386387"/>
          </a:xfrm>
        </p:spPr>
        <p:txBody>
          <a:bodyPr/>
          <a:lstStyle/>
          <a:p>
            <a:pPr eaLnBrk="1" hangingPunct="1">
              <a:spcBef>
                <a:spcPct val="0"/>
              </a:spcBef>
              <a:buFont typeface="Arial" charset="0"/>
              <a:buNone/>
            </a:pPr>
            <a:endParaRPr lang="it-IT" sz="2400" dirty="0" smtClean="0"/>
          </a:p>
          <a:p>
            <a:pPr eaLnBrk="1" hangingPunct="1">
              <a:buFontTx/>
              <a:buChar char="•"/>
            </a:pPr>
            <a:endParaRPr lang="it-IT" dirty="0" smtClean="0"/>
          </a:p>
          <a:p>
            <a:pPr eaLnBrk="1" hangingPunct="1">
              <a:buNone/>
            </a:pPr>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16</a:t>
            </a:fld>
            <a:endParaRPr lang="it-IT"/>
          </a:p>
        </p:txBody>
      </p:sp>
      <p:pic>
        <p:nvPicPr>
          <p:cNvPr id="6" name="Immagine 5"/>
          <p:cNvPicPr/>
          <p:nvPr/>
        </p:nvPicPr>
        <p:blipFill>
          <a:blip r:embed="rId3" cstate="print"/>
          <a:srcRect/>
          <a:stretch>
            <a:fillRect/>
          </a:stretch>
        </p:blipFill>
        <p:spPr bwMode="auto">
          <a:xfrm>
            <a:off x="785786" y="1428736"/>
            <a:ext cx="7643866" cy="4643470"/>
          </a:xfrm>
          <a:prstGeom prst="rect">
            <a:avLst/>
          </a:prstGeom>
          <a:noFill/>
          <a:ln w="9525">
            <a:noFill/>
            <a:miter lim="800000"/>
            <a:headEnd/>
            <a:tailEnd/>
          </a:ln>
        </p:spPr>
      </p:pic>
      <p:sp>
        <p:nvSpPr>
          <p:cNvPr id="7" name="Rettangolo 6"/>
          <p:cNvSpPr/>
          <p:nvPr/>
        </p:nvSpPr>
        <p:spPr>
          <a:xfrm>
            <a:off x="1857356" y="6143644"/>
            <a:ext cx="6143668" cy="369332"/>
          </a:xfrm>
          <a:prstGeom prst="rect">
            <a:avLst/>
          </a:prstGeom>
        </p:spPr>
        <p:txBody>
          <a:bodyPr wrap="square">
            <a:spAutoFit/>
          </a:bodyPr>
          <a:lstStyle/>
          <a:p>
            <a:r>
              <a:rPr lang="en-US" sz="1800" dirty="0" smtClean="0"/>
              <a:t>Real Effective Exchange rates for the NMS, 1994-2012</a:t>
            </a:r>
            <a:endParaRPr lang="it-IT"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CH" sz="2800" b="1" dirty="0" err="1" smtClean="0"/>
              <a:t>Assumptions</a:t>
            </a:r>
            <a:r>
              <a:rPr lang="it-CH" sz="2800" b="1" dirty="0" smtClean="0"/>
              <a:t> </a:t>
            </a:r>
            <a:r>
              <a:rPr lang="it-CH" sz="2800" b="1" dirty="0" err="1" smtClean="0"/>
              <a:t>of</a:t>
            </a:r>
            <a:r>
              <a:rPr lang="it-CH" sz="2800" b="1" dirty="0" smtClean="0"/>
              <a:t> the </a:t>
            </a:r>
            <a:r>
              <a:rPr lang="it-CH" sz="2800" b="1" dirty="0" err="1" smtClean="0"/>
              <a:t>Baseline</a:t>
            </a:r>
            <a:r>
              <a:rPr lang="it-CH" sz="2800" b="1" dirty="0" smtClean="0"/>
              <a:t> Scenario</a:t>
            </a:r>
            <a:endParaRPr lang="it-IT" sz="2800" b="1" dirty="0" smtClean="0"/>
          </a:p>
        </p:txBody>
      </p:sp>
      <p:sp>
        <p:nvSpPr>
          <p:cNvPr id="8196" name="Segnaposto contenuto 2"/>
          <p:cNvSpPr>
            <a:spLocks noGrp="1"/>
          </p:cNvSpPr>
          <p:nvPr>
            <p:ph idx="1"/>
          </p:nvPr>
        </p:nvSpPr>
        <p:spPr>
          <a:xfrm>
            <a:off x="285720" y="1685951"/>
            <a:ext cx="8589963" cy="5386387"/>
          </a:xfrm>
        </p:spPr>
        <p:txBody>
          <a:bodyPr/>
          <a:lstStyle/>
          <a:p>
            <a:pPr>
              <a:buNone/>
            </a:pPr>
            <a:r>
              <a:rPr lang="en-GB" sz="2400" i="1" dirty="0" smtClean="0">
                <a:latin typeface="Arial" pitchFamily="34" charset="0"/>
                <a:cs typeface="Arial" pitchFamily="34" charset="0"/>
              </a:rPr>
              <a:t>-   </a:t>
            </a:r>
            <a:r>
              <a:rPr lang="en-GB" sz="2000" i="1" dirty="0" smtClean="0">
                <a:latin typeface="Arial" pitchFamily="34" charset="0"/>
                <a:cs typeface="Arial" pitchFamily="34" charset="0"/>
              </a:rPr>
              <a:t>the socio-economic and demographic trends of the past will continue</a:t>
            </a:r>
            <a:r>
              <a:rPr lang="en-GB" sz="2000" dirty="0" smtClean="0">
                <a:latin typeface="Arial" pitchFamily="34" charset="0"/>
                <a:cs typeface="Arial" pitchFamily="34" charset="0"/>
              </a:rPr>
              <a:t>, and no major change will come to alter the EU economy;</a:t>
            </a:r>
          </a:p>
          <a:p>
            <a:pPr>
              <a:buFontTx/>
              <a:buChar char="-"/>
            </a:pPr>
            <a:r>
              <a:rPr lang="en-GB" sz="2000" i="1" dirty="0" smtClean="0">
                <a:latin typeface="Arial" pitchFamily="34" charset="0"/>
                <a:cs typeface="Arial" pitchFamily="34" charset="0"/>
              </a:rPr>
              <a:t>economic policies will remain the present ones;</a:t>
            </a:r>
          </a:p>
          <a:p>
            <a:pPr>
              <a:buFontTx/>
              <a:buChar char="-"/>
            </a:pPr>
            <a:r>
              <a:rPr lang="en-US" sz="2000" dirty="0" smtClean="0">
                <a:latin typeface="Arial" pitchFamily="34" charset="0"/>
                <a:cs typeface="Arial" pitchFamily="34" charset="0"/>
              </a:rPr>
              <a:t>a general slow economic recovery will start in 2016;</a:t>
            </a:r>
            <a:endParaRPr lang="en-GB" sz="2000" dirty="0" smtClean="0">
              <a:latin typeface="Arial" pitchFamily="34" charset="0"/>
              <a:cs typeface="Arial" pitchFamily="34" charset="0"/>
            </a:endParaRPr>
          </a:p>
          <a:p>
            <a:pPr eaLnBrk="1" hangingPunct="1">
              <a:buFontTx/>
              <a:buChar char="-"/>
            </a:pPr>
            <a:r>
              <a:rPr lang="en-GB" sz="2000" dirty="0" smtClean="0">
                <a:latin typeface="Arial" pitchFamily="34" charset="0"/>
                <a:cs typeface="Arial" pitchFamily="34" charset="0"/>
              </a:rPr>
              <a:t>a slight increase in competitiveness of European countries is assumed in 2030;</a:t>
            </a:r>
          </a:p>
          <a:p>
            <a:pPr eaLnBrk="1" hangingPunct="1">
              <a:buFontTx/>
              <a:buChar char="-"/>
            </a:pPr>
            <a:r>
              <a:rPr lang="en-GB" sz="2000" dirty="0" smtClean="0">
                <a:latin typeface="Arial" pitchFamily="34" charset="0"/>
                <a:cs typeface="Arial" pitchFamily="34" charset="0"/>
              </a:rPr>
              <a:t>By 2030 interest rates on bonds will return back to lower, pre-crisis values, thanks to the end of strong speculation;</a:t>
            </a:r>
          </a:p>
          <a:p>
            <a:pPr eaLnBrk="1" hangingPunct="1">
              <a:buFontTx/>
              <a:buChar char="-"/>
            </a:pPr>
            <a:r>
              <a:rPr lang="it-IT" sz="2000" dirty="0" smtClean="0">
                <a:latin typeface="Arial" pitchFamily="34" charset="0"/>
                <a:cs typeface="Arial" pitchFamily="34" charset="0"/>
              </a:rPr>
              <a:t>the </a:t>
            </a:r>
            <a:r>
              <a:rPr lang="it-IT" sz="2000" dirty="0" err="1" smtClean="0">
                <a:latin typeface="Arial" pitchFamily="34" charset="0"/>
                <a:cs typeface="Arial" pitchFamily="34" charset="0"/>
              </a:rPr>
              <a:t>stability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pact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remains</a:t>
            </a:r>
            <a:r>
              <a:rPr lang="it-IT" sz="2000" dirty="0" smtClean="0">
                <a:latin typeface="Arial" pitchFamily="34" charset="0"/>
                <a:cs typeface="Arial" pitchFamily="34" charset="0"/>
              </a:rPr>
              <a:t> the </a:t>
            </a:r>
            <a:r>
              <a:rPr lang="it-IT" sz="2000" dirty="0" err="1" smtClean="0">
                <a:latin typeface="Arial" pitchFamily="34" charset="0"/>
                <a:cs typeface="Arial" pitchFamily="34" charset="0"/>
              </a:rPr>
              <a:t>same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still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imposing</a:t>
            </a:r>
            <a:r>
              <a:rPr lang="it-IT" sz="2000" dirty="0" smtClean="0">
                <a:latin typeface="Arial" pitchFamily="34" charset="0"/>
                <a:cs typeface="Arial" pitchFamily="34" charset="0"/>
              </a:rPr>
              <a:t> </a:t>
            </a:r>
            <a:r>
              <a:rPr lang="en-US" sz="2000" dirty="0" smtClean="0">
                <a:latin typeface="Arial" pitchFamily="34" charset="0"/>
                <a:cs typeface="Arial" pitchFamily="34" charset="0"/>
              </a:rPr>
              <a:t>highly restrictive  public budget policies.</a:t>
            </a:r>
          </a:p>
          <a:p>
            <a:pPr eaLnBrk="1" hangingPunct="1">
              <a:buFontTx/>
              <a:buChar char="-"/>
            </a:pPr>
            <a:endParaRPr lang="en-US" sz="2000" dirty="0" smtClean="0">
              <a:latin typeface="Arial" pitchFamily="34" charset="0"/>
              <a:cs typeface="Arial" pitchFamily="34" charset="0"/>
            </a:endParaRPr>
          </a:p>
          <a:p>
            <a:pPr eaLnBrk="1" hangingPunct="1">
              <a:spcBef>
                <a:spcPct val="0"/>
              </a:spcBef>
              <a:buFont typeface="Arial" charset="0"/>
              <a:buNone/>
            </a:pPr>
            <a:endParaRPr lang="it-IT" sz="2000" dirty="0" smtClean="0"/>
          </a:p>
          <a:p>
            <a:pPr eaLnBrk="1" hangingPunct="1">
              <a:buFontTx/>
              <a:buChar char="•"/>
            </a:pPr>
            <a:endParaRPr lang="it-IT" dirty="0" smtClean="0"/>
          </a:p>
          <a:p>
            <a:pPr eaLnBrk="1" hangingPunct="1"/>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 Placeholder 2"/>
          <p:cNvSpPr>
            <a:spLocks noGrp="1"/>
          </p:cNvSpPr>
          <p:nvPr/>
        </p:nvSpPr>
        <p:spPr bwMode="auto">
          <a:xfrm>
            <a:off x="107950" y="879475"/>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en-US" sz="2800" b="1">
              <a:ea typeface="ＭＳ Ｐゴシック" pitchFamily="34" charset="-128"/>
              <a:cs typeface="Arial" charset="0"/>
            </a:endParaRPr>
          </a:p>
        </p:txBody>
      </p:sp>
      <p:sp>
        <p:nvSpPr>
          <p:cNvPr id="6148" name="TextBox 13"/>
          <p:cNvSpPr txBox="1">
            <a:spLocks noChangeArrowheads="1"/>
          </p:cNvSpPr>
          <p:nvPr/>
        </p:nvSpPr>
        <p:spPr bwMode="auto">
          <a:xfrm>
            <a:off x="622300" y="1341438"/>
            <a:ext cx="7981950" cy="4572000"/>
          </a:xfrm>
          <a:prstGeom prst="rect">
            <a:avLst/>
          </a:prstGeom>
          <a:noFill/>
          <a:ln w="9525">
            <a:noFill/>
            <a:miter lim="800000"/>
            <a:headEnd/>
            <a:tailEnd/>
          </a:ln>
        </p:spPr>
        <p:txBody>
          <a:bodyPr/>
          <a:lstStyle/>
          <a:p>
            <a:pPr>
              <a:defRPr/>
            </a:pPr>
            <a:endParaRPr lang="it-IT" dirty="0">
              <a:latin typeface="Arial" pitchFamily="34" charset="0"/>
            </a:endParaRPr>
          </a:p>
          <a:p>
            <a:pPr algn="ctr">
              <a:defRPr/>
            </a:pPr>
            <a:endParaRPr lang="it-CH" sz="2800" dirty="0">
              <a:latin typeface="Arial" pitchFamily="34" charset="0"/>
              <a:cs typeface="Arial" pitchFamily="34" charset="0"/>
            </a:endParaRPr>
          </a:p>
          <a:p>
            <a:pPr algn="ctr">
              <a:defRPr/>
            </a:pPr>
            <a:endParaRPr lang="it-CH" sz="2800" dirty="0">
              <a:latin typeface="Arial" pitchFamily="34" charset="0"/>
              <a:cs typeface="Arial" pitchFamily="34" charset="0"/>
            </a:endParaRPr>
          </a:p>
          <a:p>
            <a:pPr algn="ctr">
              <a:defRPr/>
            </a:pPr>
            <a:r>
              <a:rPr lang="it-IT" sz="3600" b="1" dirty="0">
                <a:latin typeface="Arial" pitchFamily="34" charset="0"/>
                <a:cs typeface="Arial" pitchFamily="34" charset="0"/>
              </a:rPr>
              <a:t>RESULTS FOR THE </a:t>
            </a:r>
          </a:p>
          <a:p>
            <a:pPr algn="ctr">
              <a:defRPr/>
            </a:pPr>
            <a:r>
              <a:rPr lang="it-IT" sz="3600" b="1" dirty="0">
                <a:latin typeface="Arial" pitchFamily="34" charset="0"/>
                <a:cs typeface="Arial" pitchFamily="34" charset="0"/>
              </a:rPr>
              <a:t>BASELINE SCENARIO</a:t>
            </a:r>
          </a:p>
          <a:p>
            <a:pPr algn="ctr">
              <a:defRPr/>
            </a:pPr>
            <a:r>
              <a:rPr lang="it-IT" sz="3600" b="1" dirty="0">
                <a:latin typeface="Arial" pitchFamily="34" charset="0"/>
                <a:cs typeface="Arial" pitchFamily="34" charset="0"/>
              </a:rPr>
              <a:t>(2030)</a:t>
            </a:r>
          </a:p>
          <a:p>
            <a:pPr marL="457200" indent="-457200">
              <a:lnSpc>
                <a:spcPct val="90000"/>
              </a:lnSpc>
              <a:defRPr/>
            </a:pPr>
            <a:endParaRPr lang="it-IT" dirty="0">
              <a:latin typeface="Arial" pitchFamily="34" charset="0"/>
            </a:endParaRPr>
          </a:p>
          <a:p>
            <a:pPr lvl="1" indent="-457200">
              <a:buFont typeface="Arial" pitchFamily="34" charset="0"/>
              <a:buChar char="•"/>
              <a:defRPr/>
            </a:pPr>
            <a:endParaRPr lang="en-US" sz="2000" dirty="0">
              <a:latin typeface="Arial" pitchFamily="34" charset="0"/>
            </a:endParaRPr>
          </a:p>
          <a:p>
            <a:pPr marL="457200" indent="-457200">
              <a:lnSpc>
                <a:spcPct val="90000"/>
              </a:lnSpc>
              <a:buFont typeface="Times" pitchFamily="-60" charset="0"/>
              <a:buNone/>
              <a:defRPr/>
            </a:pPr>
            <a:endParaRPr lang="en-GB" dirty="0">
              <a:latin typeface="Arial" pitchFamily="34" charset="0"/>
            </a:endParaRPr>
          </a:p>
        </p:txBody>
      </p:sp>
      <p:sp>
        <p:nvSpPr>
          <p:cNvPr id="5" name="Titolo 1"/>
          <p:cNvSpPr txBox="1">
            <a:spLocks/>
          </p:cNvSpPr>
          <p:nvPr/>
        </p:nvSpPr>
        <p:spPr bwMode="auto">
          <a:xfrm>
            <a:off x="900113" y="836613"/>
            <a:ext cx="7092950" cy="693737"/>
          </a:xfrm>
          <a:prstGeom prst="rect">
            <a:avLst/>
          </a:prstGeom>
          <a:noFill/>
          <a:ln w="9525">
            <a:noFill/>
            <a:miter lim="800000"/>
            <a:headEnd/>
            <a:tailEnd/>
          </a:ln>
        </p:spPr>
        <p:txBody>
          <a:bodyPr anchor="ctr"/>
          <a:lstStyle/>
          <a:p>
            <a:pPr algn="ctr">
              <a:defRPr/>
            </a:pPr>
            <a:endParaRPr lang="it-IT" sz="28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Titolo 1"/>
          <p:cNvSpPr>
            <a:spLocks noGrp="1"/>
          </p:cNvSpPr>
          <p:nvPr>
            <p:ph type="title"/>
          </p:nvPr>
        </p:nvSpPr>
        <p:spPr>
          <a:xfrm>
            <a:off x="1258888" y="765175"/>
            <a:ext cx="6734175" cy="838200"/>
          </a:xfrm>
        </p:spPr>
        <p:txBody>
          <a:bodyPr/>
          <a:lstStyle/>
          <a:p>
            <a:pPr eaLnBrk="1" hangingPunct="1">
              <a:spcBef>
                <a:spcPct val="20000"/>
              </a:spcBef>
            </a:pPr>
            <a:r>
              <a:rPr lang="it-IT" sz="2800" b="1" smtClean="0"/>
              <a:t>Aggregate results of the Baseline scenario</a:t>
            </a:r>
          </a:p>
        </p:txBody>
      </p:sp>
      <p:sp>
        <p:nvSpPr>
          <p:cNvPr id="2" name="Segnaposto numero diapositiva 3"/>
          <p:cNvSpPr>
            <a:spLocks noGrp="1"/>
          </p:cNvSpPr>
          <p:nvPr>
            <p:ph type="sldNum" sz="quarter" idx="12"/>
          </p:nvPr>
        </p:nvSpPr>
        <p:spPr/>
        <p:txBody>
          <a:bodyPr/>
          <a:lstStyle/>
          <a:p>
            <a:pPr>
              <a:defRPr/>
            </a:pPr>
            <a:fld id="{20159CBA-11BD-4F61-BB4F-39755EE43EF0}" type="slidenum">
              <a:rPr lang="it-IT"/>
              <a:pPr>
                <a:defRPr/>
              </a:pPr>
              <a:t>19</a:t>
            </a:fld>
            <a:endParaRPr lang="it-IT"/>
          </a:p>
        </p:txBody>
      </p:sp>
      <p:graphicFrame>
        <p:nvGraphicFramePr>
          <p:cNvPr id="6" name="Segnaposto contenuto 5"/>
          <p:cNvGraphicFramePr>
            <a:graphicFrameLocks noGrp="1"/>
          </p:cNvGraphicFramePr>
          <p:nvPr>
            <p:ph idx="1"/>
          </p:nvPr>
        </p:nvGraphicFramePr>
        <p:xfrm>
          <a:off x="684213" y="1412875"/>
          <a:ext cx="7776864" cy="2866840"/>
        </p:xfrm>
        <a:graphic>
          <a:graphicData uri="http://schemas.openxmlformats.org/drawingml/2006/table">
            <a:tbl>
              <a:tblPr/>
              <a:tblGrid>
                <a:gridCol w="795933"/>
                <a:gridCol w="1131576"/>
                <a:gridCol w="1272742"/>
                <a:gridCol w="1489746"/>
                <a:gridCol w="1597121"/>
                <a:gridCol w="1489746"/>
              </a:tblGrid>
              <a:tr h="1610440">
                <a:tc>
                  <a:txBody>
                    <a:bodyPr/>
                    <a:lstStyle/>
                    <a:p>
                      <a:pPr>
                        <a:lnSpc>
                          <a:spcPct val="115000"/>
                        </a:lnSpc>
                        <a:spcAft>
                          <a:spcPts val="0"/>
                        </a:spcAft>
                      </a:pPr>
                      <a:endParaRPr lang="it-IT" sz="1400" dirty="0">
                        <a:latin typeface="Times New Roman" pitchFamily="18" charset="0"/>
                        <a:ea typeface="Calibri"/>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000000"/>
                          </a:solidFill>
                          <a:latin typeface="Times New Roman" pitchFamily="18" charset="0"/>
                          <a:ea typeface="Calibri"/>
                          <a:cs typeface="Times New Roman" pitchFamily="18" charset="0"/>
                        </a:rPr>
                        <a:t>Average annual GDP </a:t>
                      </a:r>
                      <a:endParaRPr lang="it-IT" sz="1400" dirty="0">
                        <a:latin typeface="Times New Roman" pitchFamily="18" charset="0"/>
                        <a:ea typeface="Calibri"/>
                        <a:cs typeface="Times New Roman" pitchFamily="18" charset="0"/>
                      </a:endParaRPr>
                    </a:p>
                    <a:p>
                      <a:pPr algn="ctr">
                        <a:lnSpc>
                          <a:spcPct val="115000"/>
                        </a:lnSpc>
                        <a:spcAft>
                          <a:spcPts val="0"/>
                        </a:spcAft>
                      </a:pPr>
                      <a:r>
                        <a:rPr lang="en-US" sz="1400" b="1" dirty="0">
                          <a:solidFill>
                            <a:srgbClr val="000000"/>
                          </a:solidFill>
                          <a:latin typeface="Times New Roman" pitchFamily="18" charset="0"/>
                          <a:ea typeface="Calibri"/>
                          <a:cs typeface="Times New Roman" pitchFamily="18" charset="0"/>
                        </a:rPr>
                        <a:t>growth rate</a:t>
                      </a:r>
                      <a:endParaRPr lang="it-IT" sz="1400" dirty="0">
                        <a:latin typeface="Times New Roman" pitchFamily="18" charset="0"/>
                        <a:ea typeface="Calibri"/>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Average annual population </a:t>
                      </a:r>
                      <a:endParaRPr lang="it-IT" sz="1400">
                        <a:latin typeface="Times New Roman" pitchFamily="18" charset="0"/>
                        <a:ea typeface="Calibri"/>
                        <a:cs typeface="Times New Roman" pitchFamily="18" charset="0"/>
                      </a:endParaRPr>
                    </a:p>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growth rate</a:t>
                      </a:r>
                      <a:endParaRPr lang="it-IT" sz="1400">
                        <a:latin typeface="Times New Roman" pitchFamily="18" charset="0"/>
                        <a:ea typeface="Calibri"/>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Average annual employment </a:t>
                      </a:r>
                      <a:endParaRPr lang="it-IT" sz="1400">
                        <a:latin typeface="Times New Roman" pitchFamily="18" charset="0"/>
                        <a:ea typeface="Calibri"/>
                        <a:cs typeface="Times New Roman" pitchFamily="18" charset="0"/>
                      </a:endParaRPr>
                    </a:p>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growth rate</a:t>
                      </a:r>
                      <a:endParaRPr lang="it-IT" sz="1400">
                        <a:latin typeface="Times New Roman" pitchFamily="18" charset="0"/>
                        <a:ea typeface="Calibri"/>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000000"/>
                          </a:solidFill>
                          <a:latin typeface="Times New Roman" pitchFamily="18" charset="0"/>
                          <a:ea typeface="Calibri"/>
                          <a:cs typeface="Times New Roman" pitchFamily="18" charset="0"/>
                        </a:rPr>
                        <a:t>Average annual</a:t>
                      </a:r>
                      <a:endParaRPr lang="it-IT" sz="1400" dirty="0">
                        <a:latin typeface="Times New Roman" pitchFamily="18" charset="0"/>
                        <a:ea typeface="Calibri"/>
                        <a:cs typeface="Times New Roman" pitchFamily="18" charset="0"/>
                      </a:endParaRPr>
                    </a:p>
                    <a:p>
                      <a:pPr algn="ctr">
                        <a:lnSpc>
                          <a:spcPct val="115000"/>
                        </a:lnSpc>
                        <a:spcAft>
                          <a:spcPts val="0"/>
                        </a:spcAft>
                      </a:pPr>
                      <a:r>
                        <a:rPr lang="en-US" sz="1400" b="1" dirty="0">
                          <a:solidFill>
                            <a:srgbClr val="000000"/>
                          </a:solidFill>
                          <a:latin typeface="Times New Roman" pitchFamily="18" charset="0"/>
                          <a:ea typeface="Calibri"/>
                          <a:cs typeface="Times New Roman" pitchFamily="18" charset="0"/>
                        </a:rPr>
                        <a:t>manufacturing employment</a:t>
                      </a:r>
                      <a:endParaRPr lang="it-IT" sz="1400" dirty="0">
                        <a:latin typeface="Times New Roman" pitchFamily="18" charset="0"/>
                        <a:ea typeface="Calibri"/>
                        <a:cs typeface="Times New Roman" pitchFamily="18" charset="0"/>
                      </a:endParaRPr>
                    </a:p>
                    <a:p>
                      <a:pPr algn="ctr">
                        <a:lnSpc>
                          <a:spcPct val="115000"/>
                        </a:lnSpc>
                        <a:spcAft>
                          <a:spcPts val="0"/>
                        </a:spcAft>
                      </a:pPr>
                      <a:r>
                        <a:rPr lang="en-US" sz="1400" b="1" dirty="0">
                          <a:solidFill>
                            <a:srgbClr val="000000"/>
                          </a:solidFill>
                          <a:latin typeface="Times New Roman" pitchFamily="18" charset="0"/>
                          <a:ea typeface="Calibri"/>
                          <a:cs typeface="Times New Roman" pitchFamily="18" charset="0"/>
                        </a:rPr>
                        <a:t>growth rate</a:t>
                      </a:r>
                      <a:endParaRPr lang="it-IT" sz="1400" dirty="0">
                        <a:latin typeface="Times New Roman" pitchFamily="18" charset="0"/>
                        <a:ea typeface="Calibri"/>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Average annual </a:t>
                      </a:r>
                      <a:endParaRPr lang="it-IT" sz="1400">
                        <a:latin typeface="Times New Roman" pitchFamily="18" charset="0"/>
                        <a:ea typeface="Calibri"/>
                        <a:cs typeface="Times New Roman" pitchFamily="18" charset="0"/>
                      </a:endParaRPr>
                    </a:p>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service employment </a:t>
                      </a:r>
                      <a:endParaRPr lang="it-IT" sz="1400">
                        <a:latin typeface="Times New Roman" pitchFamily="18" charset="0"/>
                        <a:ea typeface="Calibri"/>
                        <a:cs typeface="Times New Roman" pitchFamily="18" charset="0"/>
                      </a:endParaRPr>
                    </a:p>
                    <a:p>
                      <a:pPr algn="ctr">
                        <a:lnSpc>
                          <a:spcPct val="115000"/>
                        </a:lnSpc>
                        <a:spcAft>
                          <a:spcPts val="0"/>
                        </a:spcAft>
                      </a:pPr>
                      <a:r>
                        <a:rPr lang="en-US" sz="1400" b="1">
                          <a:solidFill>
                            <a:srgbClr val="000000"/>
                          </a:solidFill>
                          <a:latin typeface="Times New Roman" pitchFamily="18" charset="0"/>
                          <a:ea typeface="Calibri"/>
                          <a:cs typeface="Times New Roman" pitchFamily="18" charset="0"/>
                        </a:rPr>
                        <a:t>growth rate</a:t>
                      </a:r>
                      <a:endParaRPr lang="it-IT" sz="1400">
                        <a:latin typeface="Times New Roman" pitchFamily="18" charset="0"/>
                        <a:ea typeface="Calibri"/>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18800">
                <a:tc>
                  <a:txBody>
                    <a:bodyPr/>
                    <a:lstStyle/>
                    <a:p>
                      <a:pPr>
                        <a:lnSpc>
                          <a:spcPct val="115000"/>
                        </a:lnSpc>
                        <a:spcAft>
                          <a:spcPts val="0"/>
                        </a:spcAft>
                      </a:pPr>
                      <a:r>
                        <a:rPr lang="it-IT" sz="1600" dirty="0">
                          <a:solidFill>
                            <a:srgbClr val="000000"/>
                          </a:solidFill>
                          <a:latin typeface="Times New Roman" pitchFamily="18" charset="0"/>
                          <a:ea typeface="Calibri"/>
                          <a:cs typeface="Times New Roman" pitchFamily="18" charset="0"/>
                        </a:rPr>
                        <a:t>EU27</a:t>
                      </a:r>
                      <a:endParaRPr lang="it-IT" sz="1600" dirty="0">
                        <a:latin typeface="Times New Roman" pitchFamily="18" charset="0"/>
                        <a:ea typeface="Calibri"/>
                        <a:cs typeface="Times New Roman" pitchFamily="18" charset="0"/>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latin typeface="Times New Roman"/>
                        </a:rPr>
                        <a:t>1.89</a:t>
                      </a:r>
                    </a:p>
                  </a:txBody>
                  <a:tcPr marL="0" marR="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latin typeface="Times New Roman"/>
                        </a:rPr>
                        <a:t>0.31</a:t>
                      </a:r>
                    </a:p>
                  </a:txBody>
                  <a:tcPr marL="0" marR="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latin typeface="Times New Roman"/>
                        </a:rPr>
                        <a:t>1.58</a:t>
                      </a:r>
                    </a:p>
                  </a:txBody>
                  <a:tcPr marL="0" marR="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latin typeface="Times New Roman"/>
                        </a:rPr>
                        <a:t>1.38</a:t>
                      </a:r>
                    </a:p>
                  </a:txBody>
                  <a:tcPr marL="0" marR="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ctr" fontAlgn="b"/>
                      <a:r>
                        <a:rPr lang="it-IT" sz="1800" b="0" i="0" u="none" strike="noStrike" dirty="0">
                          <a:solidFill>
                            <a:srgbClr val="000000"/>
                          </a:solidFill>
                          <a:latin typeface="Times New Roman"/>
                        </a:rPr>
                        <a:t>1.63</a:t>
                      </a:r>
                    </a:p>
                  </a:txBody>
                  <a:tcPr marL="0" marR="0" marT="0" marB="0" anchor="b">
                    <a:lnL>
                      <a:noFill/>
                    </a:lnL>
                    <a:lnR>
                      <a:noFill/>
                    </a:lnR>
                    <a:lnT w="28575" cap="flat" cmpd="dbl" algn="ctr">
                      <a:solidFill>
                        <a:srgbClr val="000000"/>
                      </a:solidFill>
                      <a:prstDash val="solid"/>
                      <a:round/>
                      <a:headEnd type="none" w="med" len="med"/>
                      <a:tailEnd type="none" w="med" len="med"/>
                    </a:lnT>
                    <a:lnB>
                      <a:noFill/>
                    </a:lnB>
                  </a:tcPr>
                </a:tc>
              </a:tr>
              <a:tr h="418800">
                <a:tc>
                  <a:txBody>
                    <a:bodyPr/>
                    <a:lstStyle/>
                    <a:p>
                      <a:pPr>
                        <a:lnSpc>
                          <a:spcPct val="115000"/>
                        </a:lnSpc>
                        <a:spcAft>
                          <a:spcPts val="0"/>
                        </a:spcAft>
                      </a:pPr>
                      <a:r>
                        <a:rPr lang="it-IT" sz="1600">
                          <a:solidFill>
                            <a:srgbClr val="000000"/>
                          </a:solidFill>
                          <a:latin typeface="Times New Roman" pitchFamily="18" charset="0"/>
                          <a:ea typeface="Calibri"/>
                          <a:cs typeface="Times New Roman" pitchFamily="18" charset="0"/>
                        </a:rPr>
                        <a:t>Old 15</a:t>
                      </a:r>
                      <a:endParaRPr lang="it-IT" sz="1600">
                        <a:latin typeface="Times New Roman" pitchFamily="18" charset="0"/>
                        <a:ea typeface="Calibri"/>
                        <a:cs typeface="Times New Roman" pitchFamily="18" charset="0"/>
                      </a:endParaRPr>
                    </a:p>
                  </a:txBody>
                  <a:tcPr marL="9525" marR="9525" marT="9525" marB="0" anchor="ctr">
                    <a:lnL>
                      <a:noFill/>
                    </a:lnL>
                    <a:lnR>
                      <a:noFill/>
                    </a:lnR>
                    <a:lnT>
                      <a:noFill/>
                    </a:lnT>
                    <a:lnB>
                      <a:noFill/>
                    </a:lnB>
                  </a:tcPr>
                </a:tc>
                <a:tc>
                  <a:txBody>
                    <a:bodyPr/>
                    <a:lstStyle/>
                    <a:p>
                      <a:pPr algn="ctr" fontAlgn="b"/>
                      <a:r>
                        <a:rPr lang="it-IT" sz="1800" b="0" i="0" u="none" strike="noStrike">
                          <a:solidFill>
                            <a:srgbClr val="000000"/>
                          </a:solidFill>
                          <a:latin typeface="Times New Roman"/>
                        </a:rPr>
                        <a:t>1.88</a:t>
                      </a:r>
                    </a:p>
                  </a:txBody>
                  <a:tcPr marL="0" marR="0" marT="0" marB="0" anchor="b">
                    <a:lnL>
                      <a:noFill/>
                    </a:lnL>
                    <a:lnR>
                      <a:noFill/>
                    </a:lnR>
                    <a:lnT>
                      <a:noFill/>
                    </a:lnT>
                    <a:lnB>
                      <a:noFill/>
                    </a:lnB>
                  </a:tcPr>
                </a:tc>
                <a:tc>
                  <a:txBody>
                    <a:bodyPr/>
                    <a:lstStyle/>
                    <a:p>
                      <a:pPr algn="ctr" fontAlgn="b"/>
                      <a:r>
                        <a:rPr lang="it-IT" sz="1800" b="0" i="0" u="none" strike="noStrike">
                          <a:solidFill>
                            <a:srgbClr val="000000"/>
                          </a:solidFill>
                          <a:latin typeface="Times New Roman"/>
                        </a:rPr>
                        <a:t>0.47</a:t>
                      </a:r>
                    </a:p>
                  </a:txBody>
                  <a:tcPr marL="0" marR="0" marT="0" marB="0" anchor="b">
                    <a:lnL>
                      <a:noFill/>
                    </a:lnL>
                    <a:lnR>
                      <a:noFill/>
                    </a:lnR>
                    <a:lnT>
                      <a:noFill/>
                    </a:lnT>
                    <a:lnB>
                      <a:noFill/>
                    </a:lnB>
                  </a:tcPr>
                </a:tc>
                <a:tc>
                  <a:txBody>
                    <a:bodyPr/>
                    <a:lstStyle/>
                    <a:p>
                      <a:pPr algn="ctr" fontAlgn="b"/>
                      <a:r>
                        <a:rPr lang="it-IT" sz="1800" b="0" i="0" u="none" strike="noStrike">
                          <a:solidFill>
                            <a:srgbClr val="000000"/>
                          </a:solidFill>
                          <a:latin typeface="Times New Roman"/>
                        </a:rPr>
                        <a:t>1.53</a:t>
                      </a:r>
                    </a:p>
                  </a:txBody>
                  <a:tcPr marL="0" marR="0" marT="0" marB="0" anchor="b">
                    <a:lnL>
                      <a:noFill/>
                    </a:lnL>
                    <a:lnR>
                      <a:noFill/>
                    </a:lnR>
                    <a:lnT>
                      <a:noFill/>
                    </a:lnT>
                    <a:lnB>
                      <a:noFill/>
                    </a:lnB>
                  </a:tcPr>
                </a:tc>
                <a:tc>
                  <a:txBody>
                    <a:bodyPr/>
                    <a:lstStyle/>
                    <a:p>
                      <a:pPr algn="ctr" fontAlgn="b"/>
                      <a:r>
                        <a:rPr lang="it-IT" sz="1800" b="0" i="0" u="none" strike="noStrike">
                          <a:solidFill>
                            <a:srgbClr val="000000"/>
                          </a:solidFill>
                          <a:latin typeface="Times New Roman"/>
                        </a:rPr>
                        <a:t>1.48</a:t>
                      </a:r>
                    </a:p>
                  </a:txBody>
                  <a:tcPr marL="0" marR="0" marT="0" marB="0" anchor="b">
                    <a:lnL>
                      <a:noFill/>
                    </a:lnL>
                    <a:lnR>
                      <a:noFill/>
                    </a:lnR>
                    <a:lnT>
                      <a:noFill/>
                    </a:lnT>
                    <a:lnB>
                      <a:noFill/>
                    </a:lnB>
                  </a:tcPr>
                </a:tc>
                <a:tc>
                  <a:txBody>
                    <a:bodyPr/>
                    <a:lstStyle/>
                    <a:p>
                      <a:pPr algn="ctr" fontAlgn="b"/>
                      <a:r>
                        <a:rPr lang="it-IT" sz="1800" b="0" i="0" u="none" strike="noStrike">
                          <a:solidFill>
                            <a:srgbClr val="000000"/>
                          </a:solidFill>
                          <a:latin typeface="Times New Roman"/>
                        </a:rPr>
                        <a:t>1.54</a:t>
                      </a:r>
                    </a:p>
                  </a:txBody>
                  <a:tcPr marL="0" marR="0" marT="0" marB="0" anchor="b">
                    <a:lnL>
                      <a:noFill/>
                    </a:lnL>
                    <a:lnR>
                      <a:noFill/>
                    </a:lnR>
                    <a:lnT>
                      <a:noFill/>
                    </a:lnT>
                    <a:lnB>
                      <a:noFill/>
                    </a:lnB>
                  </a:tcPr>
                </a:tc>
              </a:tr>
              <a:tr h="418800">
                <a:tc>
                  <a:txBody>
                    <a:bodyPr/>
                    <a:lstStyle/>
                    <a:p>
                      <a:pPr>
                        <a:lnSpc>
                          <a:spcPct val="115000"/>
                        </a:lnSpc>
                        <a:spcAft>
                          <a:spcPts val="0"/>
                        </a:spcAft>
                      </a:pPr>
                      <a:r>
                        <a:rPr lang="it-IT" sz="1600" dirty="0">
                          <a:solidFill>
                            <a:srgbClr val="000000"/>
                          </a:solidFill>
                          <a:latin typeface="Times New Roman" pitchFamily="18" charset="0"/>
                          <a:ea typeface="Calibri"/>
                          <a:cs typeface="Times New Roman" pitchFamily="18" charset="0"/>
                        </a:rPr>
                        <a:t>New 12</a:t>
                      </a:r>
                      <a:endParaRPr lang="it-IT" sz="1600" dirty="0">
                        <a:latin typeface="Times New Roman" pitchFamily="18" charset="0"/>
                        <a:ea typeface="Calibri"/>
                        <a:cs typeface="Times New Roman"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latin typeface="Times New Roman"/>
                        </a:rPr>
                        <a:t>1.93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latin typeface="Times New Roman"/>
                        </a:rPr>
                        <a:t>-0.38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latin typeface="Times New Roman"/>
                        </a:rPr>
                        <a:t>1.90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it-IT" sz="1800" b="0" i="0" u="none" strike="noStrike">
                          <a:solidFill>
                            <a:srgbClr val="000000"/>
                          </a:solidFill>
                          <a:latin typeface="Times New Roman"/>
                        </a:rPr>
                        <a:t>0.98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it-IT" sz="1800" b="0" i="0" u="none" strike="noStrike" dirty="0">
                          <a:solidFill>
                            <a:srgbClr val="000000"/>
                          </a:solidFill>
                          <a:latin typeface="Times New Roman"/>
                        </a:rPr>
                        <a:t>2.33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CasellaDiTesto 6"/>
          <p:cNvSpPr txBox="1">
            <a:spLocks noChangeArrowheads="1"/>
          </p:cNvSpPr>
          <p:nvPr/>
        </p:nvSpPr>
        <p:spPr bwMode="auto">
          <a:xfrm>
            <a:off x="611188" y="4365625"/>
            <a:ext cx="7632700" cy="369888"/>
          </a:xfrm>
          <a:prstGeom prst="rect">
            <a:avLst/>
          </a:prstGeom>
          <a:noFill/>
          <a:ln w="9525">
            <a:noFill/>
            <a:miter lim="800000"/>
            <a:headEnd/>
            <a:tailEnd/>
          </a:ln>
        </p:spPr>
        <p:txBody>
          <a:bodyPr>
            <a:spAutoFit/>
          </a:bodyPr>
          <a:lstStyle/>
          <a:p>
            <a:r>
              <a:rPr lang="it-IT" sz="1800"/>
              <a:t>1. The New12 countries grow a little more than the Western countries.</a:t>
            </a:r>
          </a:p>
        </p:txBody>
      </p:sp>
      <p:sp>
        <p:nvSpPr>
          <p:cNvPr id="8" name="Rettangolo 7"/>
          <p:cNvSpPr/>
          <p:nvPr/>
        </p:nvSpPr>
        <p:spPr>
          <a:xfrm>
            <a:off x="1547813" y="3068638"/>
            <a:ext cx="1081087" cy="1223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CasellaDiTesto 8"/>
          <p:cNvSpPr txBox="1">
            <a:spLocks noChangeArrowheads="1"/>
          </p:cNvSpPr>
          <p:nvPr/>
        </p:nvSpPr>
        <p:spPr bwMode="auto">
          <a:xfrm>
            <a:off x="611188" y="4724400"/>
            <a:ext cx="8208962" cy="646113"/>
          </a:xfrm>
          <a:prstGeom prst="rect">
            <a:avLst/>
          </a:prstGeom>
          <a:noFill/>
          <a:ln w="9525">
            <a:noFill/>
            <a:miter lim="800000"/>
            <a:headEnd/>
            <a:tailEnd/>
          </a:ln>
        </p:spPr>
        <p:txBody>
          <a:bodyPr>
            <a:spAutoFit/>
          </a:bodyPr>
          <a:lstStyle/>
          <a:p>
            <a:r>
              <a:rPr lang="it-IT" sz="1800" dirty="0"/>
              <a:t>2. New12 </a:t>
            </a:r>
            <a:r>
              <a:rPr lang="it-IT" sz="1800" dirty="0" err="1"/>
              <a:t>countries</a:t>
            </a:r>
            <a:r>
              <a:rPr lang="it-IT" sz="1800" dirty="0"/>
              <a:t> </a:t>
            </a:r>
            <a:r>
              <a:rPr lang="it-IT" sz="1800" dirty="0" err="1"/>
              <a:t>increase</a:t>
            </a:r>
            <a:r>
              <a:rPr lang="it-IT" sz="1800" dirty="0"/>
              <a:t> </a:t>
            </a:r>
            <a:r>
              <a:rPr lang="it-IT" sz="1800" dirty="0" err="1"/>
              <a:t>employment</a:t>
            </a:r>
            <a:r>
              <a:rPr lang="it-IT" sz="1800" dirty="0"/>
              <a:t> in </a:t>
            </a:r>
            <a:r>
              <a:rPr lang="it-IT" sz="1800" dirty="0" err="1"/>
              <a:t>services</a:t>
            </a:r>
            <a:r>
              <a:rPr lang="it-IT" sz="1800" dirty="0"/>
              <a:t> more </a:t>
            </a:r>
            <a:r>
              <a:rPr lang="it-IT" sz="1800" dirty="0" err="1"/>
              <a:t>than</a:t>
            </a:r>
            <a:r>
              <a:rPr lang="it-IT" sz="1800" dirty="0"/>
              <a:t> in manufacturing, </a:t>
            </a:r>
            <a:r>
              <a:rPr lang="it-IT" sz="1800" dirty="0" err="1"/>
              <a:t>entering</a:t>
            </a:r>
            <a:r>
              <a:rPr lang="it-IT" sz="1800" dirty="0"/>
              <a:t> a </a:t>
            </a:r>
            <a:r>
              <a:rPr lang="it-IT" sz="1800" dirty="0" err="1"/>
              <a:t>new</a:t>
            </a:r>
            <a:r>
              <a:rPr lang="it-IT" sz="1800" dirty="0"/>
              <a:t> stage </a:t>
            </a:r>
            <a:r>
              <a:rPr lang="it-IT" sz="1800" dirty="0" err="1"/>
              <a:t>of</a:t>
            </a:r>
            <a:r>
              <a:rPr lang="it-IT" sz="1800" dirty="0"/>
              <a:t> </a:t>
            </a:r>
            <a:r>
              <a:rPr lang="it-IT" sz="1800" dirty="0" err="1"/>
              <a:t>development</a:t>
            </a:r>
            <a:r>
              <a:rPr lang="it-IT" sz="1800" dirty="0"/>
              <a:t>.</a:t>
            </a:r>
          </a:p>
        </p:txBody>
      </p:sp>
      <p:sp>
        <p:nvSpPr>
          <p:cNvPr id="10" name="Rettangolo 9"/>
          <p:cNvSpPr/>
          <p:nvPr/>
        </p:nvSpPr>
        <p:spPr>
          <a:xfrm>
            <a:off x="7235825" y="3141663"/>
            <a:ext cx="1081088" cy="1223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CasellaDiTesto 10"/>
          <p:cNvSpPr txBox="1">
            <a:spLocks noChangeArrowheads="1"/>
          </p:cNvSpPr>
          <p:nvPr/>
        </p:nvSpPr>
        <p:spPr bwMode="auto">
          <a:xfrm>
            <a:off x="611188" y="5300663"/>
            <a:ext cx="7921625" cy="646112"/>
          </a:xfrm>
          <a:prstGeom prst="rect">
            <a:avLst/>
          </a:prstGeom>
          <a:noFill/>
          <a:ln w="9525">
            <a:noFill/>
            <a:miter lim="800000"/>
            <a:headEnd/>
            <a:tailEnd/>
          </a:ln>
        </p:spPr>
        <p:txBody>
          <a:bodyPr>
            <a:spAutoFit/>
          </a:bodyPr>
          <a:lstStyle/>
          <a:p>
            <a:r>
              <a:rPr lang="it-IT" sz="1800"/>
              <a:t>3. Western countries have a balanced growth between manufacturing and services.</a:t>
            </a:r>
          </a:p>
        </p:txBody>
      </p:sp>
      <p:sp>
        <p:nvSpPr>
          <p:cNvPr id="13" name="Rettangolo 12"/>
          <p:cNvSpPr/>
          <p:nvPr/>
        </p:nvSpPr>
        <p:spPr>
          <a:xfrm>
            <a:off x="5508625" y="3500438"/>
            <a:ext cx="287972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Titolo 1"/>
          <p:cNvSpPr>
            <a:spLocks noGrp="1"/>
          </p:cNvSpPr>
          <p:nvPr>
            <p:ph type="title"/>
          </p:nvPr>
        </p:nvSpPr>
        <p:spPr/>
        <p:txBody>
          <a:bodyPr/>
          <a:lstStyle/>
          <a:p>
            <a:pPr eaLnBrk="1" hangingPunct="1"/>
            <a:r>
              <a:rPr lang="it-CH" sz="2800" dirty="0" smtClean="0"/>
              <a:t/>
            </a:r>
            <a:br>
              <a:rPr lang="it-CH" sz="2800" dirty="0" smtClean="0"/>
            </a:br>
            <a:r>
              <a:rPr lang="it-CH" sz="2800" b="1" dirty="0" err="1" smtClean="0">
                <a:latin typeface="Arial" pitchFamily="34" charset="0"/>
                <a:cs typeface="Arial" pitchFamily="34" charset="0"/>
              </a:rPr>
              <a:t>Objectives</a:t>
            </a:r>
            <a:r>
              <a:rPr lang="it-CH" sz="2800" b="1" dirty="0" smtClean="0">
                <a:latin typeface="Arial" pitchFamily="34" charset="0"/>
                <a:cs typeface="Arial" pitchFamily="34" charset="0"/>
              </a:rPr>
              <a:t> </a:t>
            </a:r>
            <a:r>
              <a:rPr lang="it-CH" sz="2800" b="1" dirty="0" err="1" smtClean="0">
                <a:latin typeface="Arial" pitchFamily="34" charset="0"/>
                <a:cs typeface="Arial" pitchFamily="34" charset="0"/>
              </a:rPr>
              <a:t>of</a:t>
            </a:r>
            <a:r>
              <a:rPr lang="it-CH" sz="2800" b="1" dirty="0" smtClean="0">
                <a:latin typeface="Arial" pitchFamily="34" charset="0"/>
                <a:cs typeface="Arial" pitchFamily="34" charset="0"/>
              </a:rPr>
              <a:t> the </a:t>
            </a:r>
            <a:r>
              <a:rPr lang="it-CH" sz="2800" b="1" dirty="0" err="1" smtClean="0">
                <a:latin typeface="Arial" pitchFamily="34" charset="0"/>
                <a:cs typeface="Arial" pitchFamily="34" charset="0"/>
              </a:rPr>
              <a:t>presentation</a:t>
            </a:r>
            <a:endParaRPr lang="it-IT" sz="2800" b="1" dirty="0" smtClean="0">
              <a:latin typeface="Arial" pitchFamily="34" charset="0"/>
              <a:cs typeface="Arial" pitchFamily="34" charset="0"/>
            </a:endParaRPr>
          </a:p>
        </p:txBody>
      </p:sp>
      <p:sp>
        <p:nvSpPr>
          <p:cNvPr id="5124" name="Segnaposto contenuto 2"/>
          <p:cNvSpPr>
            <a:spLocks noGrp="1"/>
          </p:cNvSpPr>
          <p:nvPr>
            <p:ph idx="1"/>
          </p:nvPr>
        </p:nvSpPr>
        <p:spPr>
          <a:xfrm>
            <a:off x="467544" y="1844824"/>
            <a:ext cx="8229600" cy="4525963"/>
          </a:xfrm>
        </p:spPr>
        <p:txBody>
          <a:bodyPr/>
          <a:lstStyle/>
          <a:p>
            <a:pPr eaLnBrk="1" hangingPunct="1">
              <a:buNone/>
            </a:pPr>
            <a:r>
              <a:rPr lang="it-CH" sz="2000" dirty="0" err="1" smtClean="0">
                <a:latin typeface="Arial" pitchFamily="34" charset="0"/>
                <a:cs typeface="Arial" pitchFamily="34" charset="0"/>
              </a:rPr>
              <a:t>To</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present</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results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 some </a:t>
            </a:r>
            <a:r>
              <a:rPr lang="it-CH" sz="2000" dirty="0" err="1" smtClean="0">
                <a:latin typeface="Arial" pitchFamily="34" charset="0"/>
                <a:cs typeface="Arial" pitchFamily="34" charset="0"/>
              </a:rPr>
              <a:t>research</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works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carried</a:t>
            </a:r>
            <a:r>
              <a:rPr lang="it-CH" sz="2000" dirty="0" smtClean="0">
                <a:latin typeface="Arial" pitchFamily="34" charset="0"/>
                <a:cs typeface="Arial" pitchFamily="34" charset="0"/>
              </a:rPr>
              <a:t> out </a:t>
            </a:r>
            <a:r>
              <a:rPr lang="it-CH" sz="2000" dirty="0" err="1" smtClean="0">
                <a:latin typeface="Arial" pitchFamily="34" charset="0"/>
                <a:cs typeface="Arial" pitchFamily="34" charset="0"/>
              </a:rPr>
              <a:t>within</a:t>
            </a:r>
            <a:r>
              <a:rPr lang="it-CH" sz="2000" dirty="0" smtClean="0">
                <a:latin typeface="Arial" pitchFamily="34" charset="0"/>
                <a:cs typeface="Arial" pitchFamily="34" charset="0"/>
              </a:rPr>
              <a:t> the ESPON </a:t>
            </a:r>
            <a:r>
              <a:rPr lang="it-CH" sz="2000" dirty="0" err="1" smtClean="0">
                <a:latin typeface="Arial" pitchFamily="34" charset="0"/>
                <a:cs typeface="Arial" pitchFamily="34" charset="0"/>
              </a:rPr>
              <a:t>Programme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 the EU, </a:t>
            </a:r>
            <a:r>
              <a:rPr lang="it-CH" sz="2000" dirty="0" err="1" smtClean="0">
                <a:latin typeface="Arial" pitchFamily="34" charset="0"/>
                <a:cs typeface="Arial" pitchFamily="34" charset="0"/>
              </a:rPr>
              <a:t>namely</a:t>
            </a:r>
            <a:r>
              <a:rPr lang="it-CH" sz="2000" dirty="0" smtClean="0">
                <a:latin typeface="Arial" pitchFamily="34" charset="0"/>
                <a:cs typeface="Arial" pitchFamily="34" charset="0"/>
              </a:rPr>
              <a:t>:</a:t>
            </a:r>
          </a:p>
          <a:p>
            <a:pPr eaLnBrk="1" hangingPunct="1">
              <a:buFontTx/>
              <a:buChar char="-"/>
            </a:pPr>
            <a:r>
              <a:rPr lang="it-CH" sz="2000" dirty="0" smtClean="0">
                <a:latin typeface="Arial" pitchFamily="34" charset="0"/>
                <a:cs typeface="Arial" pitchFamily="34" charset="0"/>
              </a:rPr>
              <a:t>ET2050: </a:t>
            </a:r>
            <a:r>
              <a:rPr lang="it-CH" sz="2000" dirty="0" err="1" smtClean="0">
                <a:latin typeface="Arial" pitchFamily="34" charset="0"/>
                <a:cs typeface="Arial" pitchFamily="34" charset="0"/>
              </a:rPr>
              <a:t>development</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scenarios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for</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European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Regions</a:t>
            </a:r>
            <a:r>
              <a:rPr lang="it-CH" sz="2000" dirty="0" smtClean="0">
                <a:latin typeface="Arial" pitchFamily="34" charset="0"/>
                <a:cs typeface="Arial" pitchFamily="34" charset="0"/>
              </a:rPr>
              <a:t> (2013)</a:t>
            </a:r>
          </a:p>
          <a:p>
            <a:pPr eaLnBrk="1" hangingPunct="1">
              <a:buFontTx/>
              <a:buChar char="-"/>
            </a:pPr>
            <a:r>
              <a:rPr lang="it-CH" sz="2000" dirty="0" smtClean="0">
                <a:latin typeface="Arial" pitchFamily="34" charset="0"/>
                <a:cs typeface="Arial" pitchFamily="34" charset="0"/>
              </a:rPr>
              <a:t>KIT: </a:t>
            </a:r>
            <a:r>
              <a:rPr lang="it-CH" sz="2000" dirty="0" err="1" smtClean="0">
                <a:latin typeface="Arial" pitchFamily="34" charset="0"/>
                <a:cs typeface="Arial" pitchFamily="34" charset="0"/>
              </a:rPr>
              <a:t>Knowledge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Innovation</a:t>
            </a:r>
            <a:r>
              <a:rPr lang="it-CH" sz="2000" dirty="0" smtClean="0">
                <a:latin typeface="Arial" pitchFamily="34" charset="0"/>
                <a:cs typeface="Arial" pitchFamily="34" charset="0"/>
              </a:rPr>
              <a:t> and </a:t>
            </a:r>
            <a:r>
              <a:rPr lang="it-CH" sz="2000" dirty="0" err="1" smtClean="0">
                <a:latin typeface="Arial" pitchFamily="34" charset="0"/>
                <a:cs typeface="Arial" pitchFamily="34" charset="0"/>
              </a:rPr>
              <a:t>Territory</a:t>
            </a:r>
            <a:r>
              <a:rPr lang="it-CH" sz="2000" dirty="0" smtClean="0">
                <a:latin typeface="Arial" pitchFamily="34" charset="0"/>
                <a:cs typeface="Arial" pitchFamily="34" charset="0"/>
              </a:rPr>
              <a:t> (2011-12)</a:t>
            </a:r>
          </a:p>
          <a:p>
            <a:pPr eaLnBrk="1" hangingPunct="1">
              <a:buFontTx/>
              <a:buChar char="-"/>
            </a:pPr>
            <a:r>
              <a:rPr lang="it-CH" sz="2000" dirty="0" err="1" smtClean="0">
                <a:latin typeface="Arial" pitchFamily="34" charset="0"/>
                <a:cs typeface="Arial" pitchFamily="34" charset="0"/>
              </a:rPr>
              <a:t>Span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Spatial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Scenarios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for</a:t>
            </a:r>
            <a:r>
              <a:rPr lang="it-CH" sz="2000" dirty="0" smtClean="0">
                <a:latin typeface="Arial" pitchFamily="34" charset="0"/>
                <a:cs typeface="Arial" pitchFamily="34" charset="0"/>
              </a:rPr>
              <a:t> the Latin </a:t>
            </a:r>
            <a:r>
              <a:rPr lang="it-CH" sz="2000" dirty="0" err="1" smtClean="0">
                <a:latin typeface="Arial" pitchFamily="34" charset="0"/>
                <a:cs typeface="Arial" pitchFamily="34" charset="0"/>
              </a:rPr>
              <a:t>Arc</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Countries</a:t>
            </a:r>
            <a:r>
              <a:rPr lang="it-CH" sz="2000" dirty="0" smtClean="0">
                <a:latin typeface="Arial" pitchFamily="34" charset="0"/>
                <a:cs typeface="Arial" pitchFamily="34" charset="0"/>
              </a:rPr>
              <a:t> (2008-09)</a:t>
            </a:r>
          </a:p>
          <a:p>
            <a:pPr eaLnBrk="1" hangingPunct="1">
              <a:buNone/>
            </a:pPr>
            <a:endParaRPr lang="it-CH" sz="2000" dirty="0" smtClean="0">
              <a:latin typeface="Arial" pitchFamily="34" charset="0"/>
              <a:cs typeface="Arial" pitchFamily="34" charset="0"/>
            </a:endParaRPr>
          </a:p>
          <a:p>
            <a:pPr eaLnBrk="1" hangingPunct="1">
              <a:buNone/>
            </a:pPr>
            <a:r>
              <a:rPr lang="it-CH" sz="2000" dirty="0" err="1" smtClean="0">
                <a:latin typeface="Arial" pitchFamily="34" charset="0"/>
                <a:cs typeface="Arial" pitchFamily="34" charset="0"/>
              </a:rPr>
              <a:t>To</a:t>
            </a:r>
            <a:r>
              <a:rPr lang="it-CH" sz="2000" dirty="0" smtClean="0">
                <a:latin typeface="Arial" pitchFamily="34" charset="0"/>
                <a:cs typeface="Arial" pitchFamily="34" charset="0"/>
              </a:rPr>
              <a:t> produce </a:t>
            </a:r>
            <a:r>
              <a:rPr lang="it-CH" sz="2000" b="1" dirty="0" smtClean="0">
                <a:latin typeface="Arial" pitchFamily="34" charset="0"/>
                <a:cs typeface="Arial" pitchFamily="34" charset="0"/>
              </a:rPr>
              <a:t>“quantitative </a:t>
            </a:r>
            <a:r>
              <a:rPr lang="it-CH" sz="2000" b="1" dirty="0" err="1" smtClean="0">
                <a:latin typeface="Arial" pitchFamily="34" charset="0"/>
                <a:cs typeface="Arial" pitchFamily="34" charset="0"/>
              </a:rPr>
              <a:t>foresights</a:t>
            </a:r>
            <a:r>
              <a:rPr lang="it-CH" sz="2000" b="1" dirty="0" smtClean="0">
                <a:latin typeface="Arial" pitchFamily="34" charset="0"/>
                <a:cs typeface="Arial" pitchFamily="34" charset="0"/>
              </a:rPr>
              <a:t>” (</a:t>
            </a:r>
            <a:r>
              <a:rPr lang="it-CH" sz="2000" b="1" dirty="0" err="1" smtClean="0">
                <a:latin typeface="Arial" pitchFamily="34" charset="0"/>
                <a:cs typeface="Arial" pitchFamily="34" charset="0"/>
              </a:rPr>
              <a:t>not</a:t>
            </a:r>
            <a:r>
              <a:rPr lang="it-CH" sz="2000" b="1" dirty="0" smtClean="0">
                <a:latin typeface="Arial" pitchFamily="34" charset="0"/>
                <a:cs typeface="Arial" pitchFamily="34" charset="0"/>
              </a:rPr>
              <a:t> </a:t>
            </a:r>
            <a:r>
              <a:rPr lang="it-CH" sz="2000" b="1" dirty="0" err="1" smtClean="0">
                <a:latin typeface="Arial" pitchFamily="34" charset="0"/>
                <a:cs typeface="Arial" pitchFamily="34" charset="0"/>
              </a:rPr>
              <a:t>forecasts</a:t>
            </a:r>
            <a:r>
              <a:rPr lang="it-CH" sz="2000" b="1" dirty="0" smtClean="0">
                <a:latin typeface="Arial" pitchFamily="34" charset="0"/>
                <a:cs typeface="Arial" pitchFamily="34" charset="0"/>
              </a:rPr>
              <a:t>)</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based</a:t>
            </a:r>
            <a:r>
              <a:rPr lang="it-CH" sz="2000" dirty="0" smtClean="0">
                <a:latin typeface="Arial" pitchFamily="34" charset="0"/>
                <a:cs typeface="Arial" pitchFamily="34" charset="0"/>
              </a:rPr>
              <a:t> on </a:t>
            </a:r>
            <a:r>
              <a:rPr lang="it-CH" sz="2000" dirty="0" err="1" smtClean="0">
                <a:latin typeface="Arial" pitchFamily="34" charset="0"/>
                <a:cs typeface="Arial" pitchFamily="34" charset="0"/>
              </a:rPr>
              <a:t>conditional</a:t>
            </a:r>
            <a:r>
              <a:rPr lang="it-CH" sz="2000" dirty="0" smtClean="0">
                <a:latin typeface="Arial" pitchFamily="34" charset="0"/>
                <a:cs typeface="Arial" pitchFamily="34" charset="0"/>
              </a:rPr>
              <a:t> scenario </a:t>
            </a:r>
            <a:r>
              <a:rPr lang="it-CH" sz="2000" dirty="0" err="1" smtClean="0">
                <a:latin typeface="Arial" pitchFamily="34" charset="0"/>
                <a:cs typeface="Arial" pitchFamily="34" charset="0"/>
              </a:rPr>
              <a:t>assumptions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for</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all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European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regions</a:t>
            </a:r>
            <a:r>
              <a:rPr lang="it-CH" sz="2000" dirty="0" smtClean="0">
                <a:latin typeface="Arial" pitchFamily="34" charset="0"/>
                <a:cs typeface="Arial" pitchFamily="34" charset="0"/>
              </a:rPr>
              <a:t> up </a:t>
            </a:r>
            <a:r>
              <a:rPr lang="it-CH" sz="2000" dirty="0" err="1" smtClean="0">
                <a:latin typeface="Arial" pitchFamily="34" charset="0"/>
                <a:cs typeface="Arial" pitchFamily="34" charset="0"/>
              </a:rPr>
              <a:t>to</a:t>
            </a:r>
            <a:r>
              <a:rPr lang="it-CH" sz="2000" dirty="0" smtClean="0">
                <a:latin typeface="Arial" pitchFamily="34" charset="0"/>
                <a:cs typeface="Arial" pitchFamily="34" charset="0"/>
              </a:rPr>
              <a:t> 2030, </a:t>
            </a:r>
            <a:r>
              <a:rPr lang="it-CH" sz="2000" dirty="0" err="1" smtClean="0">
                <a:latin typeface="Arial" pitchFamily="34" charset="0"/>
                <a:cs typeface="Arial" pitchFamily="34" charset="0"/>
              </a:rPr>
              <a:t>with</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special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reference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to</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Central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Eastern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Countries</a:t>
            </a:r>
            <a:endParaRPr lang="it-CH" sz="2000" dirty="0" smtClean="0">
              <a:latin typeface="Arial" pitchFamily="34" charset="0"/>
              <a:cs typeface="Arial" pitchFamily="34" charset="0"/>
            </a:endParaRPr>
          </a:p>
          <a:p>
            <a:pPr eaLnBrk="1" hangingPunct="1">
              <a:buNone/>
            </a:pPr>
            <a:endParaRPr lang="it-CH" sz="2000" dirty="0" smtClean="0">
              <a:latin typeface="Arial" pitchFamily="34" charset="0"/>
              <a:cs typeface="Arial" pitchFamily="34" charset="0"/>
            </a:endParaRPr>
          </a:p>
          <a:p>
            <a:pPr eaLnBrk="1" hangingPunct="1">
              <a:buNone/>
            </a:pPr>
            <a:r>
              <a:rPr lang="it-CH" sz="2000" dirty="0" err="1" smtClean="0">
                <a:latin typeface="Arial" pitchFamily="34" charset="0"/>
                <a:cs typeface="Arial" pitchFamily="34" charset="0"/>
              </a:rPr>
              <a:t>To</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present</a:t>
            </a:r>
            <a:r>
              <a:rPr lang="it-CH" sz="2000" dirty="0" smtClean="0">
                <a:latin typeface="Arial" pitchFamily="34" charset="0"/>
                <a:cs typeface="Arial" pitchFamily="34" charset="0"/>
              </a:rPr>
              <a:t> some </a:t>
            </a:r>
            <a:r>
              <a:rPr lang="it-CH" sz="2000" dirty="0" err="1" smtClean="0">
                <a:latin typeface="Arial" pitchFamily="34" charset="0"/>
                <a:cs typeface="Arial" pitchFamily="34" charset="0"/>
              </a:rPr>
              <a:t>early</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reflections</a:t>
            </a:r>
            <a:r>
              <a:rPr lang="it-CH" sz="2000" dirty="0" smtClean="0">
                <a:latin typeface="Arial" pitchFamily="34" charset="0"/>
                <a:cs typeface="Arial" pitchFamily="34" charset="0"/>
              </a:rPr>
              <a:t> on </a:t>
            </a:r>
            <a:r>
              <a:rPr lang="it-CH" sz="2000" dirty="0" err="1" smtClean="0">
                <a:latin typeface="Arial" pitchFamily="34" charset="0"/>
                <a:cs typeface="Arial" pitchFamily="34" charset="0"/>
              </a:rPr>
              <a:t>development</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policies</a:t>
            </a:r>
            <a:endParaRPr lang="it-CH" sz="2000" dirty="0" smtClean="0">
              <a:latin typeface="Arial" pitchFamily="34" charset="0"/>
              <a:cs typeface="Arial" pitchFamily="34" charset="0"/>
            </a:endParaRPr>
          </a:p>
          <a:p>
            <a:pPr eaLnBrk="1" hangingPunct="1">
              <a:buFont typeface="Arial" charset="0"/>
              <a:buNone/>
            </a:pPr>
            <a:endParaRPr lang="it-CH" sz="2400" dirty="0" smtClean="0"/>
          </a:p>
          <a:p>
            <a:pPr eaLnBrk="1" hangingPunct="1">
              <a:buFont typeface="Arial" charset="0"/>
              <a:buNone/>
            </a:pPr>
            <a:endParaRPr lang="it-IT" sz="2400" dirty="0" smtClean="0"/>
          </a:p>
        </p:txBody>
      </p:sp>
      <p:sp>
        <p:nvSpPr>
          <p:cNvPr id="2" name="Segnaposto numero diapositiva 3"/>
          <p:cNvSpPr>
            <a:spLocks noGrp="1"/>
          </p:cNvSpPr>
          <p:nvPr>
            <p:ph type="sldNum" sz="quarter" idx="12"/>
          </p:nvPr>
        </p:nvSpPr>
        <p:spPr/>
        <p:txBody>
          <a:bodyPr/>
          <a:lstStyle/>
          <a:p>
            <a:pPr>
              <a:defRPr/>
            </a:pPr>
            <a:fld id="{B5592D3D-0AFF-49CF-B2DE-D81154F68B6F}" type="slidenum">
              <a:rPr lang="it-IT"/>
              <a:pPr>
                <a:defRPr/>
              </a:pPr>
              <a:t>2</a:t>
            </a:fld>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Titolo 1"/>
          <p:cNvSpPr>
            <a:spLocks noGrp="1"/>
          </p:cNvSpPr>
          <p:nvPr>
            <p:ph type="title"/>
          </p:nvPr>
        </p:nvSpPr>
        <p:spPr>
          <a:xfrm>
            <a:off x="395288" y="692150"/>
            <a:ext cx="8407400" cy="838200"/>
          </a:xfrm>
        </p:spPr>
        <p:txBody>
          <a:bodyPr/>
          <a:lstStyle/>
          <a:p>
            <a:pPr eaLnBrk="1" hangingPunct="1"/>
            <a:r>
              <a:rPr lang="it-IT" sz="2800" b="1" smtClean="0"/>
              <a:t>Baseline: annual average GDP growth rate</a:t>
            </a:r>
            <a:endParaRPr lang="en-US" sz="2800" b="1" smtClean="0"/>
          </a:p>
        </p:txBody>
      </p:sp>
      <p:sp>
        <p:nvSpPr>
          <p:cNvPr id="2" name="Segnaposto numero diapositiva 3"/>
          <p:cNvSpPr>
            <a:spLocks noGrp="1"/>
          </p:cNvSpPr>
          <p:nvPr>
            <p:ph type="sldNum" sz="quarter" idx="12"/>
          </p:nvPr>
        </p:nvSpPr>
        <p:spPr/>
        <p:txBody>
          <a:bodyPr/>
          <a:lstStyle/>
          <a:p>
            <a:pPr>
              <a:defRPr/>
            </a:pPr>
            <a:fld id="{9B36FCDB-7E24-4EA9-9B4E-977554627377}" type="slidenum">
              <a:rPr lang="it-IT"/>
              <a:pPr>
                <a:defRPr/>
              </a:pPr>
              <a:t>20</a:t>
            </a:fld>
            <a:endParaRPr lang="it-IT"/>
          </a:p>
        </p:txBody>
      </p:sp>
      <p:sp>
        <p:nvSpPr>
          <p:cNvPr id="11269" name="CasellaDiTesto 4"/>
          <p:cNvSpPr txBox="1">
            <a:spLocks noChangeArrowheads="1"/>
          </p:cNvSpPr>
          <p:nvPr/>
        </p:nvSpPr>
        <p:spPr bwMode="auto">
          <a:xfrm>
            <a:off x="4679950" y="1484313"/>
            <a:ext cx="4284663" cy="6986587"/>
          </a:xfrm>
          <a:prstGeom prst="rect">
            <a:avLst/>
          </a:prstGeom>
          <a:noFill/>
          <a:ln w="9525">
            <a:noFill/>
            <a:miter lim="800000"/>
            <a:headEnd/>
            <a:tailEnd/>
          </a:ln>
        </p:spPr>
        <p:txBody>
          <a:bodyPr>
            <a:spAutoFit/>
          </a:bodyPr>
          <a:lstStyle/>
          <a:p>
            <a:r>
              <a:rPr lang="it-IT" sz="1800"/>
              <a:t>Two speed Europe; Southern peripheral countries grow less than Northern countries.</a:t>
            </a:r>
          </a:p>
          <a:p>
            <a:endParaRPr lang="it-IT" sz="1800"/>
          </a:p>
          <a:p>
            <a:r>
              <a:rPr lang="it-IT" sz="1800"/>
              <a:t>Southern European countries discount the difficult present conditions on their future evolutionary trajectories.</a:t>
            </a:r>
          </a:p>
          <a:p>
            <a:endParaRPr lang="it-IT" sz="1800"/>
          </a:p>
          <a:p>
            <a:r>
              <a:rPr lang="it-IT" sz="1800"/>
              <a:t>Eastern European countries still grow more than the EU 15, but this is not enough to catch up the GDP per capita levels of the Western countries in 2030.</a:t>
            </a:r>
          </a:p>
          <a:p>
            <a:endParaRPr lang="it-IT" sz="1800"/>
          </a:p>
          <a:p>
            <a:r>
              <a:rPr lang="it-IT" sz="1800"/>
              <a:t>Overall intra-national regional disparities increase.</a:t>
            </a:r>
          </a:p>
          <a:p>
            <a:endParaRPr lang="it-IT" sz="1800"/>
          </a:p>
          <a:p>
            <a:endParaRPr lang="it-IT" sz="2000"/>
          </a:p>
          <a:p>
            <a:endParaRPr lang="it-IT" sz="2000"/>
          </a:p>
          <a:p>
            <a:endParaRPr lang="it-IT" sz="2000"/>
          </a:p>
          <a:p>
            <a:endParaRPr lang="it-IT" sz="2000"/>
          </a:p>
          <a:p>
            <a:endParaRPr lang="it-IT" sz="2000"/>
          </a:p>
          <a:p>
            <a:endParaRPr lang="it-IT" sz="2000"/>
          </a:p>
          <a:p>
            <a:endParaRPr lang="it-IT" sz="2000"/>
          </a:p>
          <a:p>
            <a:endParaRPr lang="it-IT" sz="2000"/>
          </a:p>
        </p:txBody>
      </p:sp>
      <p:pic>
        <p:nvPicPr>
          <p:cNvPr id="11271" name="Picture 7" descr="C:\Capello\MASST3\Maps\Mar 18 2013\Baseline - Average regional GDP growth rate.emf"/>
          <p:cNvPicPr>
            <a:picLocks noChangeAspect="1" noChangeArrowheads="1"/>
          </p:cNvPicPr>
          <p:nvPr/>
        </p:nvPicPr>
        <p:blipFill>
          <a:blip r:embed="rId3" cstate="print"/>
          <a:srcRect l="4451" t="7350" r="3555" b="22700"/>
          <a:stretch>
            <a:fillRect/>
          </a:stretch>
        </p:blipFill>
        <p:spPr bwMode="auto">
          <a:xfrm>
            <a:off x="251520" y="1484784"/>
            <a:ext cx="4464496" cy="47971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Titolo 1"/>
          <p:cNvSpPr>
            <a:spLocks noGrp="1"/>
          </p:cNvSpPr>
          <p:nvPr>
            <p:ph type="title"/>
          </p:nvPr>
        </p:nvSpPr>
        <p:spPr>
          <a:xfrm>
            <a:off x="395288" y="692150"/>
            <a:ext cx="8407400" cy="838200"/>
          </a:xfrm>
        </p:spPr>
        <p:txBody>
          <a:bodyPr/>
          <a:lstStyle/>
          <a:p>
            <a:pPr eaLnBrk="1" hangingPunct="1"/>
            <a:r>
              <a:rPr lang="it-IT" sz="2800" b="1" smtClean="0"/>
              <a:t>Theil index in the Baseline scenario</a:t>
            </a:r>
            <a:endParaRPr lang="en-US" sz="2800" b="1" smtClean="0"/>
          </a:p>
        </p:txBody>
      </p:sp>
      <p:sp>
        <p:nvSpPr>
          <p:cNvPr id="2" name="Segnaposto numero diapositiva 3"/>
          <p:cNvSpPr>
            <a:spLocks noGrp="1"/>
          </p:cNvSpPr>
          <p:nvPr>
            <p:ph type="sldNum" sz="quarter" idx="12"/>
          </p:nvPr>
        </p:nvSpPr>
        <p:spPr/>
        <p:txBody>
          <a:bodyPr/>
          <a:lstStyle/>
          <a:p>
            <a:pPr>
              <a:defRPr/>
            </a:pPr>
            <a:fld id="{CC8EF796-333D-4EB8-9E02-8503D8AD6D48}" type="slidenum">
              <a:rPr lang="it-IT"/>
              <a:pPr>
                <a:defRPr/>
              </a:pPr>
              <a:t>21</a:t>
            </a:fld>
            <a:endParaRPr lang="it-IT"/>
          </a:p>
        </p:txBody>
      </p:sp>
      <p:pic>
        <p:nvPicPr>
          <p:cNvPr id="7" name="Segnaposto contenuto 6" descr="Theil.emf"/>
          <p:cNvPicPr>
            <a:picLocks noGrp="1" noChangeAspect="1"/>
          </p:cNvPicPr>
          <p:nvPr>
            <p:ph idx="1"/>
          </p:nvPr>
        </p:nvPicPr>
        <p:blipFill>
          <a:blip r:embed="rId3" cstate="print"/>
          <a:srcRect l="3042" t="3011" r="2204" b="3658"/>
          <a:stretch>
            <a:fillRect/>
          </a:stretch>
        </p:blipFill>
        <p:spPr>
          <a:xfrm>
            <a:off x="857224" y="1571612"/>
            <a:ext cx="6952256" cy="5012092"/>
          </a:xfrm>
        </p:spPr>
      </p:pic>
      <p:sp>
        <p:nvSpPr>
          <p:cNvPr id="6" name="CasellaDiTesto 5"/>
          <p:cNvSpPr txBox="1"/>
          <p:nvPr/>
        </p:nvSpPr>
        <p:spPr>
          <a:xfrm>
            <a:off x="4357686" y="2071678"/>
            <a:ext cx="2714644" cy="338554"/>
          </a:xfrm>
          <a:prstGeom prst="rect">
            <a:avLst/>
          </a:prstGeom>
          <a:noFill/>
        </p:spPr>
        <p:txBody>
          <a:bodyPr wrap="square" rtlCol="0">
            <a:spAutoFit/>
          </a:bodyPr>
          <a:lstStyle/>
          <a:p>
            <a:r>
              <a:rPr lang="it-IT" sz="1600" dirty="0" smtClean="0"/>
              <a:t>Total </a:t>
            </a:r>
            <a:r>
              <a:rPr lang="it-IT" sz="1600" dirty="0" err="1" smtClean="0"/>
              <a:t>regional</a:t>
            </a:r>
            <a:r>
              <a:rPr lang="it-IT" sz="1600" dirty="0" smtClean="0"/>
              <a:t> </a:t>
            </a:r>
            <a:r>
              <a:rPr lang="it-IT" sz="1600" dirty="0" err="1" smtClean="0"/>
              <a:t>disparities</a:t>
            </a:r>
            <a:endParaRPr lang="it-IT" sz="1600" dirty="0"/>
          </a:p>
        </p:txBody>
      </p:sp>
      <p:sp>
        <p:nvSpPr>
          <p:cNvPr id="8" name="CasellaDiTesto 7"/>
          <p:cNvSpPr txBox="1"/>
          <p:nvPr/>
        </p:nvSpPr>
        <p:spPr>
          <a:xfrm>
            <a:off x="4429124" y="3143248"/>
            <a:ext cx="2857520" cy="338554"/>
          </a:xfrm>
          <a:prstGeom prst="rect">
            <a:avLst/>
          </a:prstGeom>
          <a:noFill/>
        </p:spPr>
        <p:txBody>
          <a:bodyPr wrap="square" rtlCol="0">
            <a:spAutoFit/>
          </a:bodyPr>
          <a:lstStyle/>
          <a:p>
            <a:r>
              <a:rPr lang="it-IT" sz="1600" dirty="0" err="1" smtClean="0"/>
              <a:t>Inter-national</a:t>
            </a:r>
            <a:r>
              <a:rPr lang="it-IT" sz="1600" dirty="0" smtClean="0"/>
              <a:t> </a:t>
            </a:r>
            <a:r>
              <a:rPr lang="it-IT" sz="1600" dirty="0" err="1" smtClean="0"/>
              <a:t>disparities</a:t>
            </a:r>
            <a:endParaRPr lang="it-IT" sz="1600" dirty="0"/>
          </a:p>
        </p:txBody>
      </p:sp>
      <p:sp>
        <p:nvSpPr>
          <p:cNvPr id="9" name="CasellaDiTesto 8"/>
          <p:cNvSpPr txBox="1"/>
          <p:nvPr/>
        </p:nvSpPr>
        <p:spPr>
          <a:xfrm>
            <a:off x="4500562" y="4286256"/>
            <a:ext cx="3071834" cy="338554"/>
          </a:xfrm>
          <a:prstGeom prst="rect">
            <a:avLst/>
          </a:prstGeom>
          <a:noFill/>
        </p:spPr>
        <p:txBody>
          <a:bodyPr wrap="square" rtlCol="0">
            <a:spAutoFit/>
          </a:bodyPr>
          <a:lstStyle/>
          <a:p>
            <a:r>
              <a:rPr lang="it-IT" sz="1600" dirty="0" err="1" smtClean="0"/>
              <a:t>Intra-national</a:t>
            </a:r>
            <a:r>
              <a:rPr lang="it-IT" sz="1600" dirty="0" smtClean="0"/>
              <a:t> </a:t>
            </a:r>
            <a:r>
              <a:rPr lang="it-IT" sz="1600" dirty="0" err="1" smtClean="0"/>
              <a:t>disparities</a:t>
            </a:r>
            <a:endParaRPr lang="it-IT"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Text Placeholder 2"/>
          <p:cNvSpPr>
            <a:spLocks noGrp="1"/>
          </p:cNvSpPr>
          <p:nvPr/>
        </p:nvSpPr>
        <p:spPr bwMode="auto">
          <a:xfrm>
            <a:off x="107950" y="879475"/>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en-US" sz="2800" b="1">
              <a:ea typeface="ＭＳ Ｐゴシック" pitchFamily="34" charset="-128"/>
              <a:cs typeface="Arial" charset="0"/>
            </a:endParaRPr>
          </a:p>
        </p:txBody>
      </p:sp>
      <p:sp>
        <p:nvSpPr>
          <p:cNvPr id="6148" name="TextBox 13"/>
          <p:cNvSpPr txBox="1">
            <a:spLocks noChangeArrowheads="1"/>
          </p:cNvSpPr>
          <p:nvPr/>
        </p:nvSpPr>
        <p:spPr bwMode="auto">
          <a:xfrm>
            <a:off x="622300" y="1341438"/>
            <a:ext cx="7981950" cy="4572000"/>
          </a:xfrm>
          <a:prstGeom prst="rect">
            <a:avLst/>
          </a:prstGeom>
          <a:noFill/>
          <a:ln w="9525">
            <a:noFill/>
            <a:miter lim="800000"/>
            <a:headEnd/>
            <a:tailEnd/>
          </a:ln>
        </p:spPr>
        <p:txBody>
          <a:bodyPr/>
          <a:lstStyle/>
          <a:p>
            <a:pPr>
              <a:defRPr/>
            </a:pPr>
            <a:endParaRPr lang="it-IT" dirty="0"/>
          </a:p>
          <a:p>
            <a:pPr algn="ctr">
              <a:defRPr/>
            </a:pPr>
            <a:endParaRPr lang="it-CH" sz="2800" dirty="0">
              <a:cs typeface="Arial" pitchFamily="34" charset="0"/>
            </a:endParaRPr>
          </a:p>
          <a:p>
            <a:pPr algn="ctr">
              <a:defRPr/>
            </a:pPr>
            <a:endParaRPr lang="it-CH" sz="2800" dirty="0">
              <a:cs typeface="Arial" pitchFamily="34" charset="0"/>
            </a:endParaRPr>
          </a:p>
          <a:p>
            <a:pPr algn="ctr">
              <a:defRPr/>
            </a:pPr>
            <a:endParaRPr lang="it-CH" sz="2800" dirty="0">
              <a:cs typeface="Arial" pitchFamily="34" charset="0"/>
            </a:endParaRPr>
          </a:p>
          <a:p>
            <a:pPr algn="ctr">
              <a:defRPr/>
            </a:pPr>
            <a:r>
              <a:rPr lang="it-CH" sz="3600" b="1" dirty="0">
                <a:cs typeface="Arial" pitchFamily="34" charset="0"/>
              </a:rPr>
              <a:t>EXPLORATORY SCENARIOS</a:t>
            </a:r>
          </a:p>
          <a:p>
            <a:pPr algn="ctr">
              <a:defRPr/>
            </a:pPr>
            <a:r>
              <a:rPr lang="it-CH" sz="3600" b="1" dirty="0">
                <a:cs typeface="Arial" pitchFamily="34" charset="0"/>
              </a:rPr>
              <a:t>(2030)</a:t>
            </a:r>
            <a:endParaRPr lang="it-IT" sz="3600" b="1" dirty="0">
              <a:cs typeface="Arial" pitchFamily="34" charset="0"/>
            </a:endParaRPr>
          </a:p>
          <a:p>
            <a:pPr marL="457200" indent="-457200">
              <a:lnSpc>
                <a:spcPct val="90000"/>
              </a:lnSpc>
              <a:defRPr/>
            </a:pPr>
            <a:endParaRPr lang="it-IT" dirty="0"/>
          </a:p>
          <a:p>
            <a:pPr lvl="1" indent="-457200">
              <a:buFont typeface="Arial" pitchFamily="34" charset="0"/>
              <a:buChar char="•"/>
              <a:defRPr/>
            </a:pPr>
            <a:endParaRPr lang="en-US" sz="2000" dirty="0"/>
          </a:p>
          <a:p>
            <a:pPr marL="457200" indent="-457200">
              <a:lnSpc>
                <a:spcPct val="90000"/>
              </a:lnSpc>
              <a:buFont typeface="Times" pitchFamily="-60" charset="0"/>
              <a:buNone/>
              <a:defRPr/>
            </a:pPr>
            <a:endParaRPr lang="en-GB" dirty="0"/>
          </a:p>
        </p:txBody>
      </p:sp>
      <p:sp>
        <p:nvSpPr>
          <p:cNvPr id="5" name="Titolo 1"/>
          <p:cNvSpPr txBox="1">
            <a:spLocks/>
          </p:cNvSpPr>
          <p:nvPr/>
        </p:nvSpPr>
        <p:spPr bwMode="auto">
          <a:xfrm>
            <a:off x="900113" y="836613"/>
            <a:ext cx="7092950" cy="693737"/>
          </a:xfrm>
          <a:prstGeom prst="rect">
            <a:avLst/>
          </a:prstGeom>
          <a:noFill/>
          <a:ln w="9525">
            <a:noFill/>
            <a:miter lim="800000"/>
            <a:headEnd/>
            <a:tailEnd/>
          </a:ln>
        </p:spPr>
        <p:txBody>
          <a:bodyPr anchor="ctr"/>
          <a:lstStyle/>
          <a:p>
            <a:pPr algn="ctr">
              <a:defRPr/>
            </a:pPr>
            <a:endParaRPr lang="it-IT" sz="2800" dirty="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itolo 1"/>
          <p:cNvSpPr>
            <a:spLocks noGrp="1"/>
          </p:cNvSpPr>
          <p:nvPr>
            <p:ph type="title"/>
          </p:nvPr>
        </p:nvSpPr>
        <p:spPr>
          <a:xfrm>
            <a:off x="266700" y="549275"/>
            <a:ext cx="8553450" cy="1143000"/>
          </a:xfrm>
        </p:spPr>
        <p:txBody>
          <a:bodyPr/>
          <a:lstStyle/>
          <a:p>
            <a:pPr eaLnBrk="1" hangingPunct="1"/>
            <a:r>
              <a:rPr lang="it-CH" sz="2800" b="1" smtClean="0"/>
              <a:t>Summary of assumptions for the exploratory scenarios</a:t>
            </a:r>
            <a:endParaRPr lang="it-IT" sz="2800" b="1" smtClean="0"/>
          </a:p>
        </p:txBody>
      </p:sp>
      <p:sp>
        <p:nvSpPr>
          <p:cNvPr id="17412" name="Segnaposto contenuto 2"/>
          <p:cNvSpPr>
            <a:spLocks noGrp="1"/>
          </p:cNvSpPr>
          <p:nvPr>
            <p:ph idx="1"/>
          </p:nvPr>
        </p:nvSpPr>
        <p:spPr>
          <a:xfrm>
            <a:off x="323850" y="1498600"/>
            <a:ext cx="8589963" cy="5386388"/>
          </a:xfrm>
        </p:spPr>
        <p:txBody>
          <a:bodyPr/>
          <a:lstStyle/>
          <a:p>
            <a:pPr eaLnBrk="1" hangingPunct="1">
              <a:spcBef>
                <a:spcPct val="0"/>
              </a:spcBef>
              <a:buFont typeface="Arial" charset="0"/>
              <a:buNone/>
            </a:pPr>
            <a:r>
              <a:rPr lang="it-IT" sz="2400" i="1" dirty="0" smtClean="0"/>
              <a:t>“</a:t>
            </a:r>
            <a:r>
              <a:rPr lang="it-IT" sz="2400" i="1" dirty="0" err="1" smtClean="0"/>
              <a:t>Megas</a:t>
            </a:r>
            <a:r>
              <a:rPr lang="it-IT" sz="2400" i="1" dirty="0" smtClean="0"/>
              <a:t>” scenario</a:t>
            </a:r>
          </a:p>
          <a:p>
            <a:pPr eaLnBrk="1" hangingPunct="1">
              <a:spcBef>
                <a:spcPct val="0"/>
              </a:spcBef>
              <a:buFont typeface="Arial" charset="0"/>
              <a:buNone/>
            </a:pPr>
            <a:r>
              <a:rPr lang="it-IT" sz="2000" dirty="0" smtClean="0"/>
              <a:t>Market </a:t>
            </a:r>
            <a:r>
              <a:rPr lang="it-IT" sz="2000" dirty="0" err="1" smtClean="0"/>
              <a:t>driven</a:t>
            </a:r>
            <a:r>
              <a:rPr lang="it-IT" sz="2000" dirty="0" smtClean="0"/>
              <a:t> scenario; welfare system </a:t>
            </a:r>
            <a:r>
              <a:rPr lang="it-IT" sz="2000" dirty="0" err="1" smtClean="0"/>
              <a:t>fully</a:t>
            </a:r>
            <a:r>
              <a:rPr lang="it-IT" sz="2000" dirty="0" smtClean="0"/>
              <a:t> </a:t>
            </a:r>
            <a:r>
              <a:rPr lang="it-IT" sz="2000" dirty="0" err="1" smtClean="0"/>
              <a:t>privatized</a:t>
            </a:r>
            <a:r>
              <a:rPr lang="it-IT" sz="2000" dirty="0" smtClean="0"/>
              <a:t>; </a:t>
            </a:r>
            <a:r>
              <a:rPr lang="it-IT" sz="2000" dirty="0" err="1" smtClean="0"/>
              <a:t>financial</a:t>
            </a:r>
            <a:r>
              <a:rPr lang="it-IT" sz="2000" dirty="0" smtClean="0"/>
              <a:t> </a:t>
            </a:r>
            <a:r>
              <a:rPr lang="it-IT" sz="2000" dirty="0" err="1" smtClean="0"/>
              <a:t>debt</a:t>
            </a:r>
            <a:r>
              <a:rPr lang="it-IT" sz="2000" dirty="0" smtClean="0"/>
              <a:t> </a:t>
            </a:r>
            <a:r>
              <a:rPr lang="it-IT" sz="2000" dirty="0" err="1" smtClean="0"/>
              <a:t>repaid</a:t>
            </a:r>
            <a:r>
              <a:rPr lang="it-IT" sz="2000" dirty="0" smtClean="0"/>
              <a:t> in 2030; budget </a:t>
            </a:r>
            <a:r>
              <a:rPr lang="it-IT" sz="2000" dirty="0" err="1" smtClean="0"/>
              <a:t>reduced</a:t>
            </a:r>
            <a:r>
              <a:rPr lang="it-IT" sz="2000" dirty="0" smtClean="0"/>
              <a:t> </a:t>
            </a:r>
            <a:r>
              <a:rPr lang="it-IT" sz="2000" dirty="0" err="1" smtClean="0"/>
              <a:t>for</a:t>
            </a:r>
            <a:r>
              <a:rPr lang="it-IT" sz="2000" dirty="0" smtClean="0"/>
              <a:t> </a:t>
            </a:r>
            <a:r>
              <a:rPr lang="it-IT" sz="2000" dirty="0" err="1" smtClean="0"/>
              <a:t>cohesion</a:t>
            </a:r>
            <a:r>
              <a:rPr lang="it-IT" sz="2000" dirty="0" smtClean="0"/>
              <a:t> </a:t>
            </a:r>
            <a:r>
              <a:rPr lang="it-IT" sz="2000" dirty="0" err="1" smtClean="0"/>
              <a:t>policies</a:t>
            </a:r>
            <a:r>
              <a:rPr lang="it-IT" sz="2000" dirty="0" smtClean="0"/>
              <a:t>; </a:t>
            </a:r>
            <a:r>
              <a:rPr lang="it-IT" sz="2000" dirty="0" err="1" smtClean="0"/>
              <a:t>concentration</a:t>
            </a:r>
            <a:r>
              <a:rPr lang="it-IT" sz="2000" dirty="0" smtClean="0"/>
              <a:t> </a:t>
            </a:r>
            <a:r>
              <a:rPr lang="it-IT" sz="2000" dirty="0" err="1" smtClean="0"/>
              <a:t>of</a:t>
            </a:r>
            <a:r>
              <a:rPr lang="it-IT" sz="2000" dirty="0" smtClean="0"/>
              <a:t> </a:t>
            </a:r>
            <a:r>
              <a:rPr lang="it-IT" sz="2000" dirty="0" err="1" smtClean="0"/>
              <a:t>investments</a:t>
            </a:r>
            <a:r>
              <a:rPr lang="it-IT" sz="2000" dirty="0" smtClean="0"/>
              <a:t> in </a:t>
            </a:r>
            <a:r>
              <a:rPr lang="it-IT" sz="2000" dirty="0" err="1" smtClean="0"/>
              <a:t>European</a:t>
            </a:r>
            <a:r>
              <a:rPr lang="it-IT" sz="2000" dirty="0" smtClean="0"/>
              <a:t> </a:t>
            </a:r>
            <a:r>
              <a:rPr lang="it-IT" sz="2000" dirty="0" err="1" smtClean="0"/>
              <a:t>large</a:t>
            </a:r>
            <a:r>
              <a:rPr lang="it-IT" sz="2000" dirty="0" smtClean="0"/>
              <a:t> </a:t>
            </a:r>
            <a:r>
              <a:rPr lang="it-IT" sz="2000" dirty="0" err="1" smtClean="0"/>
              <a:t>cities</a:t>
            </a:r>
            <a:r>
              <a:rPr lang="it-IT" sz="2000" dirty="0" smtClean="0"/>
              <a:t>.</a:t>
            </a:r>
          </a:p>
          <a:p>
            <a:pPr eaLnBrk="1" hangingPunct="1">
              <a:spcBef>
                <a:spcPct val="0"/>
              </a:spcBef>
              <a:buFont typeface="Arial" charset="0"/>
              <a:buNone/>
            </a:pPr>
            <a:endParaRPr lang="it-IT" sz="2400" dirty="0" smtClean="0"/>
          </a:p>
          <a:p>
            <a:pPr eaLnBrk="1" hangingPunct="1">
              <a:spcBef>
                <a:spcPct val="0"/>
              </a:spcBef>
              <a:buFont typeface="Arial" charset="0"/>
              <a:buNone/>
            </a:pPr>
            <a:r>
              <a:rPr lang="it-IT" sz="2400" i="1" dirty="0" smtClean="0"/>
              <a:t>“</a:t>
            </a:r>
            <a:r>
              <a:rPr lang="it-IT" sz="2400" i="1" dirty="0" err="1" smtClean="0"/>
              <a:t>Cities</a:t>
            </a:r>
            <a:r>
              <a:rPr lang="it-IT" sz="2400" i="1" dirty="0" smtClean="0"/>
              <a:t>” scenario</a:t>
            </a:r>
          </a:p>
          <a:p>
            <a:pPr eaLnBrk="1" hangingPunct="1">
              <a:spcBef>
                <a:spcPct val="0"/>
              </a:spcBef>
              <a:buFont typeface="Arial" charset="0"/>
              <a:buNone/>
            </a:pPr>
            <a:r>
              <a:rPr lang="it-IT" sz="2000" dirty="0" smtClean="0"/>
              <a:t>Public </a:t>
            </a:r>
            <a:r>
              <a:rPr lang="it-IT" sz="2000" dirty="0" err="1" smtClean="0"/>
              <a:t>policies</a:t>
            </a:r>
            <a:r>
              <a:rPr lang="it-IT" sz="2000" dirty="0" smtClean="0"/>
              <a:t> </a:t>
            </a:r>
            <a:r>
              <a:rPr lang="it-IT" sz="2000" dirty="0" err="1" smtClean="0"/>
              <a:t>mostly</a:t>
            </a:r>
            <a:r>
              <a:rPr lang="it-IT" sz="2000" dirty="0" smtClean="0"/>
              <a:t> at </a:t>
            </a:r>
            <a:r>
              <a:rPr lang="it-IT" sz="2000" dirty="0" err="1" smtClean="0"/>
              <a:t>national</a:t>
            </a:r>
            <a:r>
              <a:rPr lang="it-IT" sz="2000" dirty="0" smtClean="0"/>
              <a:t> </a:t>
            </a:r>
            <a:r>
              <a:rPr lang="it-IT" sz="2000" dirty="0" err="1" smtClean="0"/>
              <a:t>level</a:t>
            </a:r>
            <a:r>
              <a:rPr lang="it-IT" sz="2000" dirty="0" smtClean="0"/>
              <a:t>; </a:t>
            </a:r>
            <a:r>
              <a:rPr lang="it-IT" sz="2000" dirty="0" err="1" smtClean="0"/>
              <a:t>actual</a:t>
            </a:r>
            <a:r>
              <a:rPr lang="it-IT" sz="2000" dirty="0" smtClean="0"/>
              <a:t> welfare system </a:t>
            </a:r>
            <a:r>
              <a:rPr lang="it-IT" sz="2000" dirty="0" err="1" smtClean="0"/>
              <a:t>reinforced</a:t>
            </a:r>
            <a:r>
              <a:rPr lang="it-IT" sz="2000" dirty="0" smtClean="0"/>
              <a:t> </a:t>
            </a:r>
            <a:r>
              <a:rPr lang="it-IT" sz="2000" dirty="0" err="1" smtClean="0"/>
              <a:t>through</a:t>
            </a:r>
            <a:r>
              <a:rPr lang="it-IT" sz="2000" dirty="0" smtClean="0"/>
              <a:t> </a:t>
            </a:r>
            <a:r>
              <a:rPr lang="it-IT" sz="2000" dirty="0" err="1" smtClean="0"/>
              <a:t>increased</a:t>
            </a:r>
            <a:r>
              <a:rPr lang="it-IT" sz="2000" dirty="0" smtClean="0"/>
              <a:t> </a:t>
            </a:r>
            <a:r>
              <a:rPr lang="it-IT" sz="2000" dirty="0" err="1" smtClean="0"/>
              <a:t>taxation</a:t>
            </a:r>
            <a:r>
              <a:rPr lang="it-IT" sz="2000" dirty="0" smtClean="0"/>
              <a:t>; </a:t>
            </a:r>
            <a:r>
              <a:rPr lang="it-IT" sz="2000" dirty="0" err="1" smtClean="0"/>
              <a:t>financial</a:t>
            </a:r>
            <a:r>
              <a:rPr lang="it-IT" sz="2000" dirty="0" smtClean="0"/>
              <a:t> </a:t>
            </a:r>
            <a:r>
              <a:rPr lang="it-IT" sz="2000" dirty="0" err="1" smtClean="0"/>
              <a:t>debt</a:t>
            </a:r>
            <a:r>
              <a:rPr lang="it-IT" sz="2000" dirty="0" smtClean="0"/>
              <a:t> </a:t>
            </a:r>
            <a:r>
              <a:rPr lang="it-IT" sz="2000" dirty="0" err="1" smtClean="0"/>
              <a:t>not</a:t>
            </a:r>
            <a:r>
              <a:rPr lang="it-IT" sz="2000" dirty="0" smtClean="0"/>
              <a:t> </a:t>
            </a:r>
            <a:r>
              <a:rPr lang="it-IT" sz="2000" dirty="0" err="1" smtClean="0"/>
              <a:t>fully</a:t>
            </a:r>
            <a:r>
              <a:rPr lang="it-IT" sz="2000" dirty="0" smtClean="0"/>
              <a:t> </a:t>
            </a:r>
            <a:r>
              <a:rPr lang="it-IT" sz="2000" dirty="0" err="1" smtClean="0"/>
              <a:t>repaid</a:t>
            </a:r>
            <a:r>
              <a:rPr lang="it-IT" sz="2000" dirty="0" smtClean="0"/>
              <a:t> in 2050; budget </a:t>
            </a:r>
            <a:r>
              <a:rPr lang="it-IT" sz="2000" dirty="0" err="1" smtClean="0"/>
              <a:t>maintained</a:t>
            </a:r>
            <a:r>
              <a:rPr lang="it-IT" sz="2000" dirty="0" smtClean="0"/>
              <a:t> </a:t>
            </a:r>
            <a:r>
              <a:rPr lang="it-IT" sz="2000" dirty="0" err="1" smtClean="0"/>
              <a:t>for</a:t>
            </a:r>
            <a:r>
              <a:rPr lang="it-IT" sz="2000" dirty="0" smtClean="0"/>
              <a:t> </a:t>
            </a:r>
            <a:r>
              <a:rPr lang="it-IT" sz="2000" dirty="0" err="1" smtClean="0"/>
              <a:t>cohesion</a:t>
            </a:r>
            <a:r>
              <a:rPr lang="it-IT" sz="2000" dirty="0" smtClean="0"/>
              <a:t> </a:t>
            </a:r>
            <a:r>
              <a:rPr lang="it-IT" sz="2000" dirty="0" err="1" smtClean="0"/>
              <a:t>policies</a:t>
            </a:r>
            <a:r>
              <a:rPr lang="it-IT" sz="2000" dirty="0" smtClean="0"/>
              <a:t>; </a:t>
            </a:r>
            <a:r>
              <a:rPr lang="it-IT" sz="2000" dirty="0" err="1" smtClean="0"/>
              <a:t>concentration</a:t>
            </a:r>
            <a:r>
              <a:rPr lang="it-IT" sz="2000" dirty="0" smtClean="0"/>
              <a:t> </a:t>
            </a:r>
            <a:r>
              <a:rPr lang="it-IT" sz="2000" dirty="0" err="1" smtClean="0"/>
              <a:t>of</a:t>
            </a:r>
            <a:r>
              <a:rPr lang="it-IT" sz="2000" dirty="0" smtClean="0"/>
              <a:t> </a:t>
            </a:r>
            <a:r>
              <a:rPr lang="it-IT" sz="2000" dirty="0" err="1" smtClean="0"/>
              <a:t>investments</a:t>
            </a:r>
            <a:r>
              <a:rPr lang="it-IT" sz="2000" dirty="0" smtClean="0"/>
              <a:t> in </a:t>
            </a:r>
            <a:r>
              <a:rPr lang="it-IT" sz="2000" dirty="0" err="1" smtClean="0"/>
              <a:t>second</a:t>
            </a:r>
            <a:r>
              <a:rPr lang="it-IT" sz="2000" dirty="0" smtClean="0"/>
              <a:t> </a:t>
            </a:r>
            <a:r>
              <a:rPr lang="it-IT" sz="2000" dirty="0" err="1" smtClean="0"/>
              <a:t>rank</a:t>
            </a:r>
            <a:r>
              <a:rPr lang="it-IT" sz="2000" dirty="0" smtClean="0"/>
              <a:t> </a:t>
            </a:r>
            <a:r>
              <a:rPr lang="it-IT" sz="2000" dirty="0" err="1" smtClean="0"/>
              <a:t>cities</a:t>
            </a:r>
            <a:r>
              <a:rPr lang="it-IT" sz="2000" dirty="0" smtClean="0"/>
              <a:t>.</a:t>
            </a:r>
          </a:p>
          <a:p>
            <a:pPr eaLnBrk="1" hangingPunct="1">
              <a:spcBef>
                <a:spcPct val="0"/>
              </a:spcBef>
              <a:buFont typeface="Arial" charset="0"/>
              <a:buNone/>
            </a:pPr>
            <a:endParaRPr lang="it-IT" sz="2400" i="1" dirty="0" smtClean="0"/>
          </a:p>
          <a:p>
            <a:pPr eaLnBrk="1" hangingPunct="1">
              <a:spcBef>
                <a:spcPct val="0"/>
              </a:spcBef>
              <a:buFont typeface="Arial" charset="0"/>
              <a:buNone/>
            </a:pPr>
            <a:r>
              <a:rPr lang="it-IT" sz="2400" i="1" dirty="0" smtClean="0"/>
              <a:t>“</a:t>
            </a:r>
            <a:r>
              <a:rPr lang="it-IT" sz="2400" i="1" dirty="0" err="1" smtClean="0"/>
              <a:t>Regions</a:t>
            </a:r>
            <a:r>
              <a:rPr lang="it-IT" sz="2400" i="1" dirty="0" smtClean="0"/>
              <a:t>” scenario</a:t>
            </a:r>
          </a:p>
          <a:p>
            <a:pPr eaLnBrk="1" hangingPunct="1">
              <a:spcBef>
                <a:spcPct val="0"/>
              </a:spcBef>
              <a:buFont typeface="Arial" charset="0"/>
              <a:buNone/>
            </a:pPr>
            <a:r>
              <a:rPr lang="it-IT" sz="2000" dirty="0" smtClean="0"/>
              <a:t>Social </a:t>
            </a:r>
            <a:r>
              <a:rPr lang="it-IT" sz="2000" dirty="0" err="1" smtClean="0"/>
              <a:t>policies</a:t>
            </a:r>
            <a:r>
              <a:rPr lang="it-IT" sz="2000" dirty="0" smtClean="0"/>
              <a:t>; strong public welfare system; </a:t>
            </a:r>
            <a:r>
              <a:rPr lang="it-IT" sz="2000" dirty="0" err="1" smtClean="0"/>
              <a:t>financial</a:t>
            </a:r>
            <a:r>
              <a:rPr lang="it-IT" sz="2000" dirty="0" smtClean="0"/>
              <a:t> </a:t>
            </a:r>
            <a:r>
              <a:rPr lang="it-IT" sz="2000" dirty="0" err="1" smtClean="0"/>
              <a:t>debt</a:t>
            </a:r>
            <a:r>
              <a:rPr lang="it-IT" sz="2000" dirty="0" smtClean="0"/>
              <a:t> </a:t>
            </a:r>
            <a:r>
              <a:rPr lang="it-IT" sz="2000" dirty="0" err="1" smtClean="0"/>
              <a:t>repaid</a:t>
            </a:r>
            <a:r>
              <a:rPr lang="it-IT" sz="2000" dirty="0" smtClean="0"/>
              <a:t> in 2050; budget </a:t>
            </a:r>
            <a:r>
              <a:rPr lang="it-IT" sz="2000" dirty="0" err="1" smtClean="0"/>
              <a:t>significantly</a:t>
            </a:r>
            <a:r>
              <a:rPr lang="it-IT" sz="2000" dirty="0" smtClean="0"/>
              <a:t> </a:t>
            </a:r>
            <a:r>
              <a:rPr lang="it-IT" sz="2000" dirty="0" err="1" smtClean="0"/>
              <a:t>increased</a:t>
            </a:r>
            <a:r>
              <a:rPr lang="it-IT" sz="2000" dirty="0" smtClean="0"/>
              <a:t> </a:t>
            </a:r>
            <a:r>
              <a:rPr lang="it-IT" sz="2000" dirty="0" err="1" smtClean="0"/>
              <a:t>for</a:t>
            </a:r>
            <a:r>
              <a:rPr lang="it-IT" sz="2000" dirty="0" smtClean="0"/>
              <a:t> </a:t>
            </a:r>
            <a:r>
              <a:rPr lang="it-IT" sz="2000" dirty="0" err="1" smtClean="0"/>
              <a:t>cohesion</a:t>
            </a:r>
            <a:r>
              <a:rPr lang="it-IT" sz="2000" dirty="0" smtClean="0"/>
              <a:t> </a:t>
            </a:r>
            <a:r>
              <a:rPr lang="it-IT" sz="2000" dirty="0" err="1" smtClean="0"/>
              <a:t>policies</a:t>
            </a:r>
            <a:r>
              <a:rPr lang="it-IT" sz="2000" dirty="0" smtClean="0"/>
              <a:t>; </a:t>
            </a:r>
            <a:r>
              <a:rPr lang="it-IT" sz="2000" dirty="0" err="1" smtClean="0"/>
              <a:t>concentration</a:t>
            </a:r>
            <a:r>
              <a:rPr lang="it-IT" sz="2000" dirty="0" smtClean="0"/>
              <a:t> </a:t>
            </a:r>
            <a:r>
              <a:rPr lang="it-IT" sz="2000" dirty="0" err="1" smtClean="0"/>
              <a:t>of</a:t>
            </a:r>
            <a:r>
              <a:rPr lang="it-IT" sz="2000" dirty="0" smtClean="0"/>
              <a:t> </a:t>
            </a:r>
            <a:r>
              <a:rPr lang="it-IT" sz="2000" dirty="0" err="1" smtClean="0"/>
              <a:t>investments</a:t>
            </a:r>
            <a:r>
              <a:rPr lang="it-IT" sz="2000" dirty="0" smtClean="0"/>
              <a:t> in </a:t>
            </a:r>
            <a:r>
              <a:rPr lang="it-IT" sz="2000" dirty="0" err="1" smtClean="0"/>
              <a:t>rural</a:t>
            </a:r>
            <a:r>
              <a:rPr lang="it-IT" sz="2000" dirty="0" smtClean="0"/>
              <a:t> and </a:t>
            </a:r>
            <a:r>
              <a:rPr lang="it-IT" sz="2000" dirty="0" err="1" smtClean="0"/>
              <a:t>cohesion</a:t>
            </a:r>
            <a:r>
              <a:rPr lang="it-IT" sz="2000" dirty="0" smtClean="0"/>
              <a:t> </a:t>
            </a:r>
            <a:r>
              <a:rPr lang="it-IT" sz="2000" dirty="0" err="1" smtClean="0"/>
              <a:t>areas</a:t>
            </a:r>
            <a:r>
              <a:rPr lang="it-IT" sz="2000" dirty="0" smtClean="0"/>
              <a:t>.</a:t>
            </a:r>
          </a:p>
          <a:p>
            <a:pPr marL="342900" lvl="1" indent="-342900" eaLnBrk="1" hangingPunct="1">
              <a:spcBef>
                <a:spcPct val="0"/>
              </a:spcBef>
              <a:buFont typeface="Arial" charset="0"/>
              <a:buNone/>
            </a:pPr>
            <a:endParaRPr lang="it-IT" sz="2400" i="1" dirty="0" smtClean="0"/>
          </a:p>
          <a:p>
            <a:pPr marL="342900" lvl="1" indent="-342900" eaLnBrk="1" hangingPunct="1">
              <a:spcBef>
                <a:spcPct val="0"/>
              </a:spcBef>
              <a:buFont typeface="Arial" charset="0"/>
              <a:buNone/>
            </a:pPr>
            <a:endParaRPr lang="it-IT" sz="2400" i="1" dirty="0" smtClean="0"/>
          </a:p>
          <a:p>
            <a:pPr eaLnBrk="1" hangingPunct="1">
              <a:spcBef>
                <a:spcPct val="0"/>
              </a:spcBef>
              <a:buFont typeface="Arial" charset="0"/>
              <a:buNone/>
            </a:pPr>
            <a:endParaRPr lang="it-IT" sz="2000" dirty="0" smtClean="0"/>
          </a:p>
          <a:p>
            <a:pPr eaLnBrk="1" hangingPunct="1">
              <a:spcBef>
                <a:spcPct val="0"/>
              </a:spcBef>
              <a:buFont typeface="Arial" charset="0"/>
              <a:buNone/>
            </a:pPr>
            <a:endParaRPr lang="it-IT" sz="2000" dirty="0" smtClean="0"/>
          </a:p>
          <a:p>
            <a:pPr eaLnBrk="1" hangingPunct="1">
              <a:buFontTx/>
              <a:buChar char="•"/>
            </a:pPr>
            <a:endParaRPr lang="it-IT" dirty="0" smtClean="0"/>
          </a:p>
          <a:p>
            <a:pPr eaLnBrk="1" hangingPunct="1"/>
            <a:endParaRPr lang="it-IT" dirty="0" smtClean="0"/>
          </a:p>
        </p:txBody>
      </p:sp>
      <p:sp>
        <p:nvSpPr>
          <p:cNvPr id="2" name="Segnaposto numero diapositiva 3"/>
          <p:cNvSpPr>
            <a:spLocks noGrp="1"/>
          </p:cNvSpPr>
          <p:nvPr>
            <p:ph type="sldNum" sz="quarter" idx="12"/>
          </p:nvPr>
        </p:nvSpPr>
        <p:spPr/>
        <p:txBody>
          <a:bodyPr/>
          <a:lstStyle/>
          <a:p>
            <a:pPr>
              <a:defRPr/>
            </a:pPr>
            <a:fld id="{A98EF665-C81C-449A-A598-E91E787FBB27}" type="slidenum">
              <a:rPr lang="it-IT"/>
              <a:pPr>
                <a:defRPr/>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6626" name="Segnaposto numero diapositiva 3"/>
          <p:cNvSpPr>
            <a:spLocks noGrp="1"/>
          </p:cNvSpPr>
          <p:nvPr>
            <p:ph type="sldNum" sz="quarter" idx="12"/>
          </p:nvPr>
        </p:nvSpPr>
        <p:spPr/>
        <p:txBody>
          <a:bodyPr/>
          <a:lstStyle/>
          <a:p>
            <a:pPr>
              <a:defRPr/>
            </a:pPr>
            <a:fld id="{E3FD2431-2BD2-44E8-9747-FBD3A64D838B}" type="slidenum">
              <a:rPr lang="it-IT"/>
              <a:pPr>
                <a:defRPr/>
              </a:pPr>
              <a:t>24</a:t>
            </a:fld>
            <a:endParaRPr lang="it-IT"/>
          </a:p>
        </p:txBody>
      </p:sp>
      <p:sp>
        <p:nvSpPr>
          <p:cNvPr id="18436" name="Titolo 1"/>
          <p:cNvSpPr>
            <a:spLocks noGrp="1"/>
          </p:cNvSpPr>
          <p:nvPr>
            <p:ph type="title"/>
          </p:nvPr>
        </p:nvSpPr>
        <p:spPr>
          <a:xfrm>
            <a:off x="250825" y="333375"/>
            <a:ext cx="8713788" cy="1143000"/>
          </a:xfrm>
        </p:spPr>
        <p:txBody>
          <a:bodyPr/>
          <a:lstStyle/>
          <a:p>
            <a:pPr eaLnBrk="1" hangingPunct="1"/>
            <a:r>
              <a:rPr lang="it-IT" sz="2400" b="1" smtClean="0"/>
              <a:t/>
            </a:r>
            <a:br>
              <a:rPr lang="it-IT" sz="2400" b="1" smtClean="0"/>
            </a:br>
            <a:r>
              <a:rPr lang="it-IT" sz="2400" b="1" smtClean="0"/>
              <a:t>Aggregate GDP growth results for the exploratory scenarios</a:t>
            </a:r>
            <a:endParaRPr lang="en-US" sz="2400" b="1" smtClean="0"/>
          </a:p>
        </p:txBody>
      </p:sp>
      <p:sp>
        <p:nvSpPr>
          <p:cNvPr id="15" name="CasellaDiTesto 14"/>
          <p:cNvSpPr txBox="1">
            <a:spLocks noChangeArrowheads="1"/>
          </p:cNvSpPr>
          <p:nvPr/>
        </p:nvSpPr>
        <p:spPr bwMode="auto">
          <a:xfrm>
            <a:off x="395288" y="4149725"/>
            <a:ext cx="8280400" cy="1322388"/>
          </a:xfrm>
          <a:prstGeom prst="rect">
            <a:avLst/>
          </a:prstGeom>
          <a:noFill/>
          <a:ln w="9525">
            <a:noFill/>
            <a:miter lim="800000"/>
            <a:headEnd/>
            <a:tailEnd/>
          </a:ln>
        </p:spPr>
        <p:txBody>
          <a:bodyPr>
            <a:spAutoFit/>
          </a:bodyPr>
          <a:lstStyle/>
          <a:p>
            <a:pPr marL="457200" indent="-457200"/>
            <a:r>
              <a:rPr lang="it-IT" sz="2000" dirty="0"/>
              <a:t>1. The “</a:t>
            </a:r>
            <a:r>
              <a:rPr lang="it-IT" sz="2000" dirty="0" err="1"/>
              <a:t>Cities</a:t>
            </a:r>
            <a:r>
              <a:rPr lang="it-IT" sz="2000" dirty="0"/>
              <a:t> scenario” </a:t>
            </a:r>
            <a:r>
              <a:rPr lang="it-IT" sz="2000" dirty="0" err="1"/>
              <a:t>is</a:t>
            </a:r>
            <a:r>
              <a:rPr lang="it-IT" sz="2000" dirty="0"/>
              <a:t> the </a:t>
            </a:r>
            <a:r>
              <a:rPr lang="it-IT" sz="2000" dirty="0" err="1"/>
              <a:t>most</a:t>
            </a:r>
            <a:r>
              <a:rPr lang="it-IT" sz="2000" dirty="0"/>
              <a:t> </a:t>
            </a:r>
            <a:r>
              <a:rPr lang="it-IT" sz="2000" dirty="0" err="1"/>
              <a:t>expansionary</a:t>
            </a:r>
            <a:r>
              <a:rPr lang="it-IT" sz="2000" dirty="0"/>
              <a:t>: </a:t>
            </a:r>
            <a:r>
              <a:rPr lang="it-IT" sz="2000" dirty="0" err="1"/>
              <a:t>territorial</a:t>
            </a:r>
            <a:r>
              <a:rPr lang="it-IT" sz="2000" dirty="0"/>
              <a:t> capital and the </a:t>
            </a:r>
            <a:r>
              <a:rPr lang="it-IT" sz="2000" dirty="0" err="1"/>
              <a:t>urban</a:t>
            </a:r>
            <a:r>
              <a:rPr lang="it-IT" sz="2000" dirty="0"/>
              <a:t> system are </a:t>
            </a:r>
            <a:r>
              <a:rPr lang="it-IT" sz="2000" dirty="0" err="1"/>
              <a:t>better</a:t>
            </a:r>
            <a:r>
              <a:rPr lang="it-IT" sz="2000" dirty="0"/>
              <a:t> </a:t>
            </a:r>
            <a:r>
              <a:rPr lang="it-IT" sz="2000" dirty="0" err="1"/>
              <a:t>exploited</a:t>
            </a:r>
            <a:r>
              <a:rPr lang="it-IT" sz="2000" dirty="0"/>
              <a:t> </a:t>
            </a:r>
            <a:r>
              <a:rPr lang="it-IT" sz="2000" dirty="0" err="1"/>
              <a:t>than</a:t>
            </a:r>
            <a:r>
              <a:rPr lang="it-IT" sz="2000" dirty="0"/>
              <a:t> in the </a:t>
            </a:r>
            <a:r>
              <a:rPr lang="it-IT" sz="2000" dirty="0" err="1"/>
              <a:t>other</a:t>
            </a:r>
            <a:r>
              <a:rPr lang="it-IT" sz="2000" dirty="0"/>
              <a:t> </a:t>
            </a:r>
            <a:r>
              <a:rPr lang="it-IT" sz="2000" dirty="0" err="1"/>
              <a:t>scenarios</a:t>
            </a:r>
            <a:r>
              <a:rPr lang="it-IT" sz="2000" dirty="0"/>
              <a:t>. </a:t>
            </a:r>
          </a:p>
          <a:p>
            <a:pPr marL="457200" indent="-457200"/>
            <a:endParaRPr lang="it-IT" sz="2000" dirty="0"/>
          </a:p>
          <a:p>
            <a:pPr marL="457200" indent="-457200"/>
            <a:endParaRPr lang="it-IT" sz="2000" dirty="0"/>
          </a:p>
        </p:txBody>
      </p:sp>
      <p:sp>
        <p:nvSpPr>
          <p:cNvPr id="22587" name="CasellaDiTesto 22"/>
          <p:cNvSpPr txBox="1">
            <a:spLocks noChangeArrowheads="1"/>
          </p:cNvSpPr>
          <p:nvPr/>
        </p:nvSpPr>
        <p:spPr bwMode="auto">
          <a:xfrm>
            <a:off x="395288" y="4868863"/>
            <a:ext cx="7272337" cy="400050"/>
          </a:xfrm>
          <a:prstGeom prst="rect">
            <a:avLst/>
          </a:prstGeom>
          <a:noFill/>
          <a:ln w="9525">
            <a:noFill/>
            <a:miter lim="800000"/>
            <a:headEnd/>
            <a:tailEnd/>
          </a:ln>
        </p:spPr>
        <p:txBody>
          <a:bodyPr>
            <a:spAutoFit/>
          </a:bodyPr>
          <a:lstStyle/>
          <a:p>
            <a:r>
              <a:rPr lang="it-IT" sz="2000"/>
              <a:t>2. This holds also for New 12 countries.  </a:t>
            </a:r>
          </a:p>
        </p:txBody>
      </p:sp>
      <p:sp>
        <p:nvSpPr>
          <p:cNvPr id="11" name="CasellaDiTesto 10"/>
          <p:cNvSpPr txBox="1">
            <a:spLocks noChangeArrowheads="1"/>
          </p:cNvSpPr>
          <p:nvPr/>
        </p:nvSpPr>
        <p:spPr bwMode="auto">
          <a:xfrm>
            <a:off x="395288" y="5300663"/>
            <a:ext cx="8208962" cy="708025"/>
          </a:xfrm>
          <a:prstGeom prst="rect">
            <a:avLst/>
          </a:prstGeom>
          <a:noFill/>
          <a:ln w="9525">
            <a:noFill/>
            <a:miter lim="800000"/>
            <a:headEnd/>
            <a:tailEnd/>
          </a:ln>
        </p:spPr>
        <p:txBody>
          <a:bodyPr>
            <a:spAutoFit/>
          </a:bodyPr>
          <a:lstStyle/>
          <a:p>
            <a:r>
              <a:rPr lang="it-IT" sz="2000"/>
              <a:t>3. New 12 countries are those that gain in the regions scenario with respect to the baseline.  </a:t>
            </a:r>
          </a:p>
        </p:txBody>
      </p:sp>
      <p:graphicFrame>
        <p:nvGraphicFramePr>
          <p:cNvPr id="16" name="Tabella 15"/>
          <p:cNvGraphicFramePr>
            <a:graphicFrameLocks noGrp="1"/>
          </p:cNvGraphicFramePr>
          <p:nvPr/>
        </p:nvGraphicFramePr>
        <p:xfrm>
          <a:off x="467544" y="1700808"/>
          <a:ext cx="8208912" cy="2232248"/>
        </p:xfrm>
        <a:graphic>
          <a:graphicData uri="http://schemas.openxmlformats.org/drawingml/2006/table">
            <a:tbl>
              <a:tblPr/>
              <a:tblGrid>
                <a:gridCol w="930547"/>
                <a:gridCol w="768903"/>
                <a:gridCol w="611627"/>
                <a:gridCol w="563571"/>
                <a:gridCol w="720847"/>
                <a:gridCol w="1485380"/>
                <a:gridCol w="1485380"/>
                <a:gridCol w="1642657"/>
              </a:tblGrid>
              <a:tr h="574006">
                <a:tc>
                  <a:txBody>
                    <a:bodyPr/>
                    <a:lstStyle/>
                    <a:p>
                      <a:pPr algn="ctr" fontAlgn="b"/>
                      <a:r>
                        <a:rPr lang="it-IT" sz="1400" b="1" i="0" u="none" strike="noStrike" dirty="0" err="1">
                          <a:solidFill>
                            <a:srgbClr val="000000"/>
                          </a:solidFill>
                          <a:latin typeface="Times New Roman"/>
                        </a:rPr>
                        <a:t>Aggregates</a:t>
                      </a:r>
                      <a:endParaRPr lang="it-IT" sz="1400" b="1" i="0" u="none" strike="noStrike" dirty="0">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dirty="0" err="1">
                          <a:solidFill>
                            <a:srgbClr val="000000"/>
                          </a:solidFill>
                          <a:latin typeface="Times New Roman"/>
                        </a:rPr>
                        <a:t>Baseline</a:t>
                      </a:r>
                      <a:r>
                        <a:rPr lang="it-IT" sz="1400" b="1" i="0" u="none" strike="noStrike" dirty="0">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Times New Roman"/>
                        </a:rPr>
                        <a:t>Megas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Times New Roman"/>
                        </a:rPr>
                        <a:t>Cities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Times New Roman"/>
                        </a:rPr>
                        <a:t>Regions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dirty="0" err="1">
                          <a:solidFill>
                            <a:srgbClr val="000000"/>
                          </a:solidFill>
                          <a:latin typeface="Times New Roman"/>
                        </a:rPr>
                        <a:t>Megas</a:t>
                      </a:r>
                      <a:r>
                        <a:rPr lang="it-IT" sz="1400" b="1" i="0" u="none" strike="noStrike" dirty="0">
                          <a:solidFill>
                            <a:srgbClr val="000000"/>
                          </a:solidFill>
                          <a:latin typeface="Times New Roman"/>
                        </a:rPr>
                        <a:t> vs. </a:t>
                      </a:r>
                      <a:r>
                        <a:rPr lang="it-IT" sz="1400" b="1" i="0" u="none" strike="noStrike" dirty="0" err="1">
                          <a:solidFill>
                            <a:srgbClr val="000000"/>
                          </a:solidFill>
                          <a:latin typeface="Times New Roman"/>
                        </a:rPr>
                        <a:t>baseline</a:t>
                      </a:r>
                      <a:r>
                        <a:rPr lang="it-IT" sz="1400" b="1" i="0" u="none" strike="noStrike" dirty="0">
                          <a:solidFill>
                            <a:srgbClr val="000000"/>
                          </a:solidFill>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Times New Roman"/>
                        </a:rPr>
                        <a:t>Cities vs. Baseline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it-IT" sz="1400" b="1" i="0" u="none" strike="noStrike">
                          <a:solidFill>
                            <a:srgbClr val="000000"/>
                          </a:solidFill>
                          <a:latin typeface="Times New Roman"/>
                        </a:rPr>
                        <a:t>Regions vs. Baseline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74006">
                <a:tc>
                  <a:txBody>
                    <a:bodyPr/>
                    <a:lstStyle/>
                    <a:p>
                      <a:pPr algn="ctr" fontAlgn="b"/>
                      <a:r>
                        <a:rPr lang="it-IT" sz="1400" b="0" i="0" u="none" strike="noStrike" dirty="0">
                          <a:solidFill>
                            <a:srgbClr val="000000"/>
                          </a:solidFill>
                          <a:latin typeface="Times New Roman"/>
                        </a:rPr>
                        <a:t>EU27</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1.89</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2.22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2.31</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1.82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0.33</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0.42</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it-IT" sz="1400" b="0" i="0" u="none" strike="noStrike" dirty="0">
                          <a:solidFill>
                            <a:srgbClr val="000000"/>
                          </a:solidFill>
                          <a:latin typeface="Times New Roman"/>
                        </a:rPr>
                        <a:t>-0.06</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r>
              <a:tr h="542118">
                <a:tc>
                  <a:txBody>
                    <a:bodyPr/>
                    <a:lstStyle/>
                    <a:p>
                      <a:pPr algn="ctr" fontAlgn="b"/>
                      <a:r>
                        <a:rPr lang="it-IT" sz="1400" b="0" i="0" u="none" strike="noStrike">
                          <a:solidFill>
                            <a:srgbClr val="000000"/>
                          </a:solidFill>
                          <a:latin typeface="Times New Roman"/>
                        </a:rPr>
                        <a:t>old15</a:t>
                      </a:r>
                    </a:p>
                  </a:txBody>
                  <a:tcPr marL="0" marR="0" marT="0" marB="0" anchor="b">
                    <a:lnL>
                      <a:noFill/>
                    </a:lnL>
                    <a:lnR>
                      <a:noFill/>
                    </a:lnR>
                    <a:lnT>
                      <a:noFill/>
                    </a:lnT>
                    <a:lnB>
                      <a:noFill/>
                    </a:lnB>
                  </a:tcPr>
                </a:tc>
                <a:tc>
                  <a:txBody>
                    <a:bodyPr/>
                    <a:lstStyle/>
                    <a:p>
                      <a:pPr algn="ctr" fontAlgn="b"/>
                      <a:r>
                        <a:rPr lang="it-IT" sz="1400" b="0" i="0" u="none" strike="noStrike">
                          <a:solidFill>
                            <a:srgbClr val="000000"/>
                          </a:solidFill>
                          <a:latin typeface="Times New Roman"/>
                        </a:rPr>
                        <a:t>1.88</a:t>
                      </a:r>
                    </a:p>
                  </a:txBody>
                  <a:tcPr marL="0" marR="0" marT="0" marB="0" anchor="b">
                    <a:lnL>
                      <a:noFill/>
                    </a:lnL>
                    <a:lnR>
                      <a:noFill/>
                    </a:lnR>
                    <a:lnT>
                      <a:noFill/>
                    </a:lnT>
                    <a:lnB>
                      <a:noFill/>
                    </a:lnB>
                  </a:tcPr>
                </a:tc>
                <a:tc>
                  <a:txBody>
                    <a:bodyPr/>
                    <a:lstStyle/>
                    <a:p>
                      <a:pPr algn="ctr" fontAlgn="b"/>
                      <a:r>
                        <a:rPr lang="it-IT" sz="1400" b="0" i="0" u="none" strike="noStrike">
                          <a:solidFill>
                            <a:srgbClr val="000000"/>
                          </a:solidFill>
                          <a:latin typeface="Times New Roman"/>
                        </a:rPr>
                        <a:t>2.22</a:t>
                      </a:r>
                    </a:p>
                  </a:txBody>
                  <a:tcPr marL="0" marR="0" marT="0" marB="0" anchor="b">
                    <a:lnL>
                      <a:noFill/>
                    </a:lnL>
                    <a:lnR>
                      <a:noFill/>
                    </a:lnR>
                    <a:lnT>
                      <a:noFill/>
                    </a:lnT>
                    <a:lnB>
                      <a:noFill/>
                    </a:lnB>
                  </a:tcPr>
                </a:tc>
                <a:tc>
                  <a:txBody>
                    <a:bodyPr/>
                    <a:lstStyle/>
                    <a:p>
                      <a:pPr algn="ctr" fontAlgn="b"/>
                      <a:r>
                        <a:rPr lang="it-IT" sz="1400" b="0" i="0" u="none" strike="noStrike" dirty="0">
                          <a:solidFill>
                            <a:srgbClr val="000000"/>
                          </a:solidFill>
                          <a:latin typeface="Times New Roman"/>
                        </a:rPr>
                        <a:t>2.31</a:t>
                      </a:r>
                    </a:p>
                  </a:txBody>
                  <a:tcPr marL="0" marR="0" marT="0" marB="0" anchor="b">
                    <a:lnL>
                      <a:noFill/>
                    </a:lnL>
                    <a:lnR>
                      <a:noFill/>
                    </a:lnR>
                    <a:lnT>
                      <a:noFill/>
                    </a:lnT>
                    <a:lnB>
                      <a:noFill/>
                    </a:lnB>
                  </a:tcPr>
                </a:tc>
                <a:tc>
                  <a:txBody>
                    <a:bodyPr/>
                    <a:lstStyle/>
                    <a:p>
                      <a:pPr algn="ctr" fontAlgn="b"/>
                      <a:r>
                        <a:rPr lang="it-IT" sz="1400" b="0" i="0" u="none" strike="noStrike">
                          <a:solidFill>
                            <a:srgbClr val="000000"/>
                          </a:solidFill>
                          <a:latin typeface="Times New Roman"/>
                        </a:rPr>
                        <a:t>1.81</a:t>
                      </a:r>
                    </a:p>
                  </a:txBody>
                  <a:tcPr marL="0" marR="0" marT="0" marB="0" anchor="b">
                    <a:lnL>
                      <a:noFill/>
                    </a:lnL>
                    <a:lnR>
                      <a:noFill/>
                    </a:lnR>
                    <a:lnT>
                      <a:noFill/>
                    </a:lnT>
                    <a:lnB>
                      <a:noFill/>
                    </a:lnB>
                  </a:tcPr>
                </a:tc>
                <a:tc>
                  <a:txBody>
                    <a:bodyPr/>
                    <a:lstStyle/>
                    <a:p>
                      <a:pPr algn="ctr" fontAlgn="b"/>
                      <a:r>
                        <a:rPr lang="it-IT" sz="1400" b="0" i="0" u="none" strike="noStrike" dirty="0">
                          <a:solidFill>
                            <a:srgbClr val="000000"/>
                          </a:solidFill>
                          <a:latin typeface="Times New Roman"/>
                        </a:rPr>
                        <a:t>0.34</a:t>
                      </a:r>
                    </a:p>
                  </a:txBody>
                  <a:tcPr marL="0" marR="0" marT="0" marB="0" anchor="b">
                    <a:lnL>
                      <a:noFill/>
                    </a:lnL>
                    <a:lnR>
                      <a:noFill/>
                    </a:lnR>
                    <a:lnT>
                      <a:noFill/>
                    </a:lnT>
                    <a:lnB>
                      <a:noFill/>
                    </a:lnB>
                  </a:tcPr>
                </a:tc>
                <a:tc>
                  <a:txBody>
                    <a:bodyPr/>
                    <a:lstStyle/>
                    <a:p>
                      <a:pPr algn="ctr" fontAlgn="b"/>
                      <a:r>
                        <a:rPr lang="it-IT" sz="1400" b="0" i="0" u="none" strike="noStrike" dirty="0">
                          <a:solidFill>
                            <a:srgbClr val="000000"/>
                          </a:solidFill>
                          <a:latin typeface="Times New Roman"/>
                        </a:rPr>
                        <a:t>0.43</a:t>
                      </a:r>
                    </a:p>
                  </a:txBody>
                  <a:tcPr marL="0" marR="0" marT="0" marB="0" anchor="b">
                    <a:lnL>
                      <a:noFill/>
                    </a:lnL>
                    <a:lnR>
                      <a:noFill/>
                    </a:lnR>
                    <a:lnT>
                      <a:noFill/>
                    </a:lnT>
                    <a:lnB>
                      <a:noFill/>
                    </a:lnB>
                  </a:tcPr>
                </a:tc>
                <a:tc>
                  <a:txBody>
                    <a:bodyPr/>
                    <a:lstStyle/>
                    <a:p>
                      <a:pPr algn="ctr" fontAlgn="b"/>
                      <a:r>
                        <a:rPr lang="it-IT" sz="1400" b="0" i="0" u="none" strike="noStrike" dirty="0">
                          <a:solidFill>
                            <a:srgbClr val="000000"/>
                          </a:solidFill>
                          <a:latin typeface="Times New Roman"/>
                        </a:rPr>
                        <a:t>-0.07</a:t>
                      </a:r>
                    </a:p>
                  </a:txBody>
                  <a:tcPr marL="0" marR="0" marT="0" marB="0" anchor="b">
                    <a:lnL>
                      <a:noFill/>
                    </a:lnL>
                    <a:lnR>
                      <a:noFill/>
                    </a:lnR>
                    <a:lnT>
                      <a:noFill/>
                    </a:lnT>
                    <a:lnB>
                      <a:noFill/>
                    </a:lnB>
                  </a:tcPr>
                </a:tc>
              </a:tr>
              <a:tr h="542118">
                <a:tc>
                  <a:txBody>
                    <a:bodyPr/>
                    <a:lstStyle/>
                    <a:p>
                      <a:pPr algn="ctr" fontAlgn="b"/>
                      <a:r>
                        <a:rPr lang="it-IT" sz="1400" b="0" i="0" u="none" strike="noStrike">
                          <a:solidFill>
                            <a:srgbClr val="000000"/>
                          </a:solidFill>
                          <a:latin typeface="Times New Roman"/>
                        </a:rPr>
                        <a:t>new12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Times New Roman"/>
                        </a:rPr>
                        <a:t>1.93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a:solidFill>
                            <a:srgbClr val="000000"/>
                          </a:solidFill>
                          <a:latin typeface="Times New Roman"/>
                        </a:rPr>
                        <a:t>2.22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Times New Roman"/>
                        </a:rPr>
                        <a:t>2.23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Times New Roman"/>
                        </a:rPr>
                        <a:t>1.98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Times New Roman"/>
                        </a:rPr>
                        <a:t>0.29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a:solidFill>
                            <a:srgbClr val="000000"/>
                          </a:solidFill>
                          <a:latin typeface="Times New Roman"/>
                        </a:rPr>
                        <a:t>0.30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latin typeface="Times New Roman"/>
                        </a:rPr>
                        <a:t>0.05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7" name="Rettangolo 16"/>
          <p:cNvSpPr/>
          <p:nvPr/>
        </p:nvSpPr>
        <p:spPr>
          <a:xfrm>
            <a:off x="1547664" y="2492896"/>
            <a:ext cx="244827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547664" y="3501008"/>
            <a:ext cx="244827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2786050" y="2500306"/>
            <a:ext cx="571504" cy="500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2786050" y="3571876"/>
            <a:ext cx="500066"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3428992" y="3571876"/>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ipe dir="d"/>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87"/>
                                        </p:tgtEl>
                                        <p:attrNameLst>
                                          <p:attrName>style.visibility</p:attrName>
                                        </p:attrNameLst>
                                      </p:cBhvr>
                                      <p:to>
                                        <p:strVal val="visible"/>
                                      </p:to>
                                    </p:set>
                                    <p:anim calcmode="lin" valueType="num">
                                      <p:cBhvr additive="base">
                                        <p:cTn id="13" dur="500" fill="hold"/>
                                        <p:tgtEl>
                                          <p:spTgt spid="22587"/>
                                        </p:tgtEl>
                                        <p:attrNameLst>
                                          <p:attrName>ppt_x</p:attrName>
                                        </p:attrNameLst>
                                      </p:cBhvr>
                                      <p:tavLst>
                                        <p:tav tm="0">
                                          <p:val>
                                            <p:strVal val="0-#ppt_w/2"/>
                                          </p:val>
                                        </p:tav>
                                        <p:tav tm="100000">
                                          <p:val>
                                            <p:strVal val="#ppt_x"/>
                                          </p:val>
                                        </p:tav>
                                      </p:tavLst>
                                    </p:anim>
                                    <p:anim calcmode="lin" valueType="num">
                                      <p:cBhvr additive="base">
                                        <p:cTn id="14" dur="500" fill="hold"/>
                                        <p:tgtEl>
                                          <p:spTgt spid="2258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22587" grpId="0" autoUpdateAnimBg="0"/>
      <p:bldP spid="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ext Placeholder 2"/>
          <p:cNvSpPr>
            <a:spLocks noGrp="1"/>
          </p:cNvSpPr>
          <p:nvPr/>
        </p:nvSpPr>
        <p:spPr bwMode="auto">
          <a:xfrm>
            <a:off x="107950" y="836613"/>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it-IT" sz="2800" b="1">
              <a:ea typeface="ＭＳ Ｐゴシック" pitchFamily="34" charset="-128"/>
              <a:cs typeface="Arial" charset="0"/>
            </a:endParaRPr>
          </a:p>
        </p:txBody>
      </p:sp>
      <p:sp>
        <p:nvSpPr>
          <p:cNvPr id="19461" name="Titolo 1"/>
          <p:cNvSpPr txBox="1">
            <a:spLocks/>
          </p:cNvSpPr>
          <p:nvPr/>
        </p:nvSpPr>
        <p:spPr bwMode="auto">
          <a:xfrm>
            <a:off x="792163" y="981075"/>
            <a:ext cx="7092950" cy="693738"/>
          </a:xfrm>
          <a:prstGeom prst="rect">
            <a:avLst/>
          </a:prstGeom>
          <a:noFill/>
          <a:ln w="9525">
            <a:noFill/>
            <a:miter lim="800000"/>
            <a:headEnd/>
            <a:tailEnd/>
          </a:ln>
        </p:spPr>
        <p:txBody>
          <a:bodyPr anchor="ctr"/>
          <a:lstStyle/>
          <a:p>
            <a:pPr algn="ctr"/>
            <a:endParaRPr lang="it-IT" b="1" dirty="0"/>
          </a:p>
        </p:txBody>
      </p:sp>
      <p:pic>
        <p:nvPicPr>
          <p:cNvPr id="1026" name="Picture 2"/>
          <p:cNvPicPr>
            <a:picLocks noChangeAspect="1" noChangeArrowheads="1"/>
          </p:cNvPicPr>
          <p:nvPr/>
        </p:nvPicPr>
        <p:blipFill>
          <a:blip r:embed="rId4" cstate="print"/>
          <a:srcRect/>
          <a:stretch>
            <a:fillRect/>
          </a:stretch>
        </p:blipFill>
        <p:spPr bwMode="auto">
          <a:xfrm>
            <a:off x="785113" y="1628800"/>
            <a:ext cx="8083338" cy="4752528"/>
          </a:xfrm>
          <a:prstGeom prst="rect">
            <a:avLst/>
          </a:prstGeom>
          <a:noFill/>
          <a:ln w="9525">
            <a:noFill/>
            <a:miter lim="800000"/>
            <a:headEnd/>
            <a:tailEnd/>
          </a:ln>
        </p:spPr>
      </p:pic>
      <p:sp>
        <p:nvSpPr>
          <p:cNvPr id="15" name="CasellaDiTesto 14"/>
          <p:cNvSpPr txBox="1"/>
          <p:nvPr/>
        </p:nvSpPr>
        <p:spPr>
          <a:xfrm>
            <a:off x="1259632" y="908720"/>
            <a:ext cx="7455772" cy="461665"/>
          </a:xfrm>
          <a:prstGeom prst="rect">
            <a:avLst/>
          </a:prstGeom>
          <a:noFill/>
        </p:spPr>
        <p:txBody>
          <a:bodyPr wrap="square" rtlCol="0">
            <a:spAutoFit/>
          </a:bodyPr>
          <a:lstStyle/>
          <a:p>
            <a:r>
              <a:rPr lang="it-IT" dirty="0" err="1" smtClean="0"/>
              <a:t>Theil</a:t>
            </a:r>
            <a:r>
              <a:rPr lang="it-IT" dirty="0" smtClean="0"/>
              <a:t> </a:t>
            </a:r>
            <a:r>
              <a:rPr lang="it-IT" dirty="0" err="1" smtClean="0"/>
              <a:t>Index</a:t>
            </a:r>
            <a:r>
              <a:rPr lang="it-IT" dirty="0" smtClean="0"/>
              <a:t> </a:t>
            </a:r>
            <a:r>
              <a:rPr lang="it-IT" dirty="0" err="1" smtClean="0"/>
              <a:t>by</a:t>
            </a:r>
            <a:r>
              <a:rPr lang="it-IT" dirty="0" smtClean="0"/>
              <a:t> Scenario: Total </a:t>
            </a:r>
            <a:r>
              <a:rPr lang="it-IT" dirty="0" err="1" smtClean="0"/>
              <a:t>Regional</a:t>
            </a:r>
            <a:r>
              <a:rPr lang="it-IT" dirty="0" smtClean="0"/>
              <a:t> </a:t>
            </a:r>
            <a:r>
              <a:rPr lang="it-IT" dirty="0" err="1" smtClean="0"/>
              <a:t>Disparities</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ext Placeholder 2"/>
          <p:cNvSpPr>
            <a:spLocks noGrp="1"/>
          </p:cNvSpPr>
          <p:nvPr/>
        </p:nvSpPr>
        <p:spPr bwMode="auto">
          <a:xfrm>
            <a:off x="107950" y="836613"/>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it-IT" sz="2800" b="1">
              <a:ea typeface="ＭＳ Ｐゴシック" pitchFamily="34" charset="-128"/>
              <a:cs typeface="Arial" charset="0"/>
            </a:endParaRPr>
          </a:p>
        </p:txBody>
      </p:sp>
      <p:sp>
        <p:nvSpPr>
          <p:cNvPr id="19461" name="Titolo 1"/>
          <p:cNvSpPr txBox="1">
            <a:spLocks/>
          </p:cNvSpPr>
          <p:nvPr/>
        </p:nvSpPr>
        <p:spPr bwMode="auto">
          <a:xfrm>
            <a:off x="792163" y="981075"/>
            <a:ext cx="7092950" cy="693738"/>
          </a:xfrm>
          <a:prstGeom prst="rect">
            <a:avLst/>
          </a:prstGeom>
          <a:noFill/>
          <a:ln w="9525">
            <a:noFill/>
            <a:miter lim="800000"/>
            <a:headEnd/>
            <a:tailEnd/>
          </a:ln>
        </p:spPr>
        <p:txBody>
          <a:bodyPr anchor="ctr"/>
          <a:lstStyle/>
          <a:p>
            <a:pPr algn="ctr"/>
            <a:endParaRPr lang="it-IT" b="1" dirty="0"/>
          </a:p>
        </p:txBody>
      </p:sp>
      <p:sp>
        <p:nvSpPr>
          <p:cNvPr id="5" name="CasellaDiTesto 4"/>
          <p:cNvSpPr txBox="1"/>
          <p:nvPr/>
        </p:nvSpPr>
        <p:spPr>
          <a:xfrm>
            <a:off x="539552" y="980728"/>
            <a:ext cx="7992888" cy="830997"/>
          </a:xfrm>
          <a:prstGeom prst="rect">
            <a:avLst/>
          </a:prstGeom>
          <a:noFill/>
        </p:spPr>
        <p:txBody>
          <a:bodyPr wrap="square" rtlCol="0">
            <a:spAutoFit/>
          </a:bodyPr>
          <a:lstStyle/>
          <a:p>
            <a:r>
              <a:rPr lang="it-IT" dirty="0" err="1" smtClean="0"/>
              <a:t>Theil</a:t>
            </a:r>
            <a:r>
              <a:rPr lang="it-IT" dirty="0" smtClean="0"/>
              <a:t> </a:t>
            </a:r>
            <a:r>
              <a:rPr lang="it-IT" dirty="0" err="1" smtClean="0"/>
              <a:t>Index</a:t>
            </a:r>
            <a:r>
              <a:rPr lang="it-IT" dirty="0" smtClean="0"/>
              <a:t> </a:t>
            </a:r>
            <a:r>
              <a:rPr lang="it-IT" dirty="0" err="1" smtClean="0"/>
              <a:t>by</a:t>
            </a:r>
            <a:r>
              <a:rPr lang="it-IT" dirty="0" smtClean="0"/>
              <a:t> Scenario: </a:t>
            </a:r>
            <a:r>
              <a:rPr lang="it-IT" dirty="0" err="1" smtClean="0"/>
              <a:t>Between</a:t>
            </a:r>
            <a:r>
              <a:rPr lang="it-IT" dirty="0" smtClean="0"/>
              <a:t> </a:t>
            </a:r>
            <a:r>
              <a:rPr lang="it-IT" dirty="0" err="1" smtClean="0"/>
              <a:t>Countries</a:t>
            </a:r>
            <a:r>
              <a:rPr lang="it-IT" dirty="0" smtClean="0"/>
              <a:t>  </a:t>
            </a:r>
            <a:r>
              <a:rPr lang="it-IT" dirty="0" err="1" smtClean="0"/>
              <a:t>Disparities</a:t>
            </a:r>
            <a:endParaRPr lang="it-IT" dirty="0" smtClean="0"/>
          </a:p>
          <a:p>
            <a:endParaRPr lang="it-IT" dirty="0"/>
          </a:p>
        </p:txBody>
      </p:sp>
      <p:pic>
        <p:nvPicPr>
          <p:cNvPr id="2050" name="Picture 2"/>
          <p:cNvPicPr>
            <a:picLocks noChangeAspect="1" noChangeArrowheads="1"/>
          </p:cNvPicPr>
          <p:nvPr/>
        </p:nvPicPr>
        <p:blipFill>
          <a:blip r:embed="rId4" cstate="print"/>
          <a:srcRect/>
          <a:stretch>
            <a:fillRect/>
          </a:stretch>
        </p:blipFill>
        <p:spPr bwMode="auto">
          <a:xfrm>
            <a:off x="971599" y="1772816"/>
            <a:ext cx="7925183"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ext Placeholder 2"/>
          <p:cNvSpPr>
            <a:spLocks noGrp="1"/>
          </p:cNvSpPr>
          <p:nvPr/>
        </p:nvSpPr>
        <p:spPr bwMode="auto">
          <a:xfrm>
            <a:off x="107950" y="836613"/>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it-IT" sz="2800" b="1">
              <a:ea typeface="ＭＳ Ｐゴシック" pitchFamily="34" charset="-128"/>
              <a:cs typeface="Arial" charset="0"/>
            </a:endParaRPr>
          </a:p>
        </p:txBody>
      </p:sp>
      <p:sp>
        <p:nvSpPr>
          <p:cNvPr id="19461" name="Titolo 1"/>
          <p:cNvSpPr txBox="1">
            <a:spLocks/>
          </p:cNvSpPr>
          <p:nvPr/>
        </p:nvSpPr>
        <p:spPr bwMode="auto">
          <a:xfrm>
            <a:off x="792163" y="981075"/>
            <a:ext cx="7092950" cy="693738"/>
          </a:xfrm>
          <a:prstGeom prst="rect">
            <a:avLst/>
          </a:prstGeom>
          <a:noFill/>
          <a:ln w="9525">
            <a:noFill/>
            <a:miter lim="800000"/>
            <a:headEnd/>
            <a:tailEnd/>
          </a:ln>
        </p:spPr>
        <p:txBody>
          <a:bodyPr anchor="ctr"/>
          <a:lstStyle/>
          <a:p>
            <a:pPr algn="ctr"/>
            <a:endParaRPr lang="it-IT" b="1" dirty="0"/>
          </a:p>
        </p:txBody>
      </p:sp>
      <p:sp>
        <p:nvSpPr>
          <p:cNvPr id="5" name="CasellaDiTesto 4"/>
          <p:cNvSpPr txBox="1"/>
          <p:nvPr/>
        </p:nvSpPr>
        <p:spPr>
          <a:xfrm>
            <a:off x="755576" y="980728"/>
            <a:ext cx="7920880" cy="830997"/>
          </a:xfrm>
          <a:prstGeom prst="rect">
            <a:avLst/>
          </a:prstGeom>
          <a:noFill/>
        </p:spPr>
        <p:txBody>
          <a:bodyPr wrap="square" rtlCol="0">
            <a:spAutoFit/>
          </a:bodyPr>
          <a:lstStyle/>
          <a:p>
            <a:r>
              <a:rPr lang="it-IT" dirty="0" err="1" smtClean="0"/>
              <a:t>Theil</a:t>
            </a:r>
            <a:r>
              <a:rPr lang="it-IT" dirty="0" smtClean="0"/>
              <a:t> </a:t>
            </a:r>
            <a:r>
              <a:rPr lang="it-IT" dirty="0" err="1" smtClean="0"/>
              <a:t>Index</a:t>
            </a:r>
            <a:r>
              <a:rPr lang="it-IT" dirty="0" smtClean="0"/>
              <a:t> </a:t>
            </a:r>
            <a:r>
              <a:rPr lang="it-IT" dirty="0" err="1" smtClean="0"/>
              <a:t>by</a:t>
            </a:r>
            <a:r>
              <a:rPr lang="it-IT" dirty="0" smtClean="0"/>
              <a:t> Scenario: Inside </a:t>
            </a:r>
            <a:r>
              <a:rPr lang="it-IT" dirty="0" err="1" smtClean="0"/>
              <a:t>Countries</a:t>
            </a:r>
            <a:r>
              <a:rPr lang="it-IT" dirty="0" smtClean="0"/>
              <a:t>  </a:t>
            </a:r>
            <a:r>
              <a:rPr lang="it-IT" dirty="0" err="1" smtClean="0"/>
              <a:t>Disparities</a:t>
            </a:r>
            <a:endParaRPr lang="it-IT" dirty="0" smtClean="0"/>
          </a:p>
          <a:p>
            <a:endParaRPr lang="it-IT" dirty="0"/>
          </a:p>
        </p:txBody>
      </p:sp>
      <p:pic>
        <p:nvPicPr>
          <p:cNvPr id="3074" name="Picture 2"/>
          <p:cNvPicPr>
            <a:picLocks noChangeAspect="1" noChangeArrowheads="1"/>
          </p:cNvPicPr>
          <p:nvPr/>
        </p:nvPicPr>
        <p:blipFill>
          <a:blip r:embed="rId4" cstate="print"/>
          <a:srcRect/>
          <a:stretch>
            <a:fillRect/>
          </a:stretch>
        </p:blipFill>
        <p:spPr bwMode="auto">
          <a:xfrm>
            <a:off x="611560" y="1844824"/>
            <a:ext cx="7992888" cy="4687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3" name="Text Placeholder 2"/>
          <p:cNvSpPr>
            <a:spLocks noGrp="1"/>
          </p:cNvSpPr>
          <p:nvPr/>
        </p:nvSpPr>
        <p:spPr bwMode="auto">
          <a:xfrm>
            <a:off x="107950" y="836613"/>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it-IT" sz="2800" b="1">
              <a:ea typeface="ＭＳ Ｐゴシック" pitchFamily="34" charset="-128"/>
              <a:cs typeface="Arial" charset="0"/>
            </a:endParaRPr>
          </a:p>
        </p:txBody>
      </p:sp>
      <p:sp>
        <p:nvSpPr>
          <p:cNvPr id="6148" name="TextBox 13"/>
          <p:cNvSpPr txBox="1">
            <a:spLocks noChangeArrowheads="1"/>
          </p:cNvSpPr>
          <p:nvPr/>
        </p:nvSpPr>
        <p:spPr bwMode="auto">
          <a:xfrm>
            <a:off x="622300" y="1341438"/>
            <a:ext cx="7981950" cy="4572000"/>
          </a:xfrm>
          <a:prstGeom prst="rect">
            <a:avLst/>
          </a:prstGeom>
          <a:noFill/>
          <a:ln w="9525">
            <a:noFill/>
            <a:miter lim="800000"/>
            <a:headEnd/>
            <a:tailEnd/>
          </a:ln>
        </p:spPr>
        <p:txBody>
          <a:bodyPr/>
          <a:lstStyle/>
          <a:p>
            <a:pPr>
              <a:defRPr/>
            </a:pPr>
            <a:endParaRPr lang="it-IT" dirty="0"/>
          </a:p>
          <a:p>
            <a:pPr marL="457200" indent="-457200">
              <a:lnSpc>
                <a:spcPct val="90000"/>
              </a:lnSpc>
              <a:defRPr/>
            </a:pPr>
            <a:endParaRPr lang="it-IT" dirty="0"/>
          </a:p>
          <a:p>
            <a:pPr lvl="1" indent="-457200">
              <a:buFont typeface="Arial" pitchFamily="34" charset="0"/>
              <a:buChar char="•"/>
              <a:defRPr/>
            </a:pPr>
            <a:endParaRPr lang="en-US" sz="2000" dirty="0"/>
          </a:p>
          <a:p>
            <a:pPr marL="457200" indent="-457200">
              <a:lnSpc>
                <a:spcPct val="90000"/>
              </a:lnSpc>
              <a:buFont typeface="Times" pitchFamily="-60" charset="0"/>
              <a:buNone/>
              <a:defRPr/>
            </a:pPr>
            <a:endParaRPr lang="en-GB" dirty="0"/>
          </a:p>
        </p:txBody>
      </p:sp>
      <p:sp>
        <p:nvSpPr>
          <p:cNvPr id="20485" name="Titolo 1"/>
          <p:cNvSpPr txBox="1">
            <a:spLocks/>
          </p:cNvSpPr>
          <p:nvPr/>
        </p:nvSpPr>
        <p:spPr bwMode="auto">
          <a:xfrm>
            <a:off x="900113" y="836613"/>
            <a:ext cx="7092950" cy="693737"/>
          </a:xfrm>
          <a:prstGeom prst="rect">
            <a:avLst/>
          </a:prstGeom>
          <a:noFill/>
          <a:ln w="9525">
            <a:noFill/>
            <a:miter lim="800000"/>
            <a:headEnd/>
            <a:tailEnd/>
          </a:ln>
        </p:spPr>
        <p:txBody>
          <a:bodyPr anchor="ctr"/>
          <a:lstStyle/>
          <a:p>
            <a:pPr algn="ctr"/>
            <a:r>
              <a:rPr lang="it-IT" b="1"/>
              <a:t>GDP growth rates in the Megas scenario: </a:t>
            </a:r>
          </a:p>
          <a:p>
            <a:pPr algn="ctr"/>
            <a:r>
              <a:rPr lang="it-IT" b="1"/>
              <a:t>differences with respect to the baseline</a:t>
            </a:r>
          </a:p>
        </p:txBody>
      </p:sp>
      <p:sp>
        <p:nvSpPr>
          <p:cNvPr id="20486" name="Rettangolo 6"/>
          <p:cNvSpPr>
            <a:spLocks noChangeArrowheads="1"/>
          </p:cNvSpPr>
          <p:nvPr/>
        </p:nvSpPr>
        <p:spPr bwMode="auto">
          <a:xfrm>
            <a:off x="5148263" y="1628775"/>
            <a:ext cx="3419475" cy="4708525"/>
          </a:xfrm>
          <a:prstGeom prst="rect">
            <a:avLst/>
          </a:prstGeom>
          <a:noFill/>
          <a:ln w="9525">
            <a:noFill/>
            <a:miter lim="800000"/>
            <a:headEnd/>
            <a:tailEnd/>
          </a:ln>
        </p:spPr>
        <p:txBody>
          <a:bodyPr>
            <a:spAutoFit/>
          </a:bodyPr>
          <a:lstStyle/>
          <a:p>
            <a:r>
              <a:rPr lang="it-IT" sz="2000" dirty="0"/>
              <a:t>In </a:t>
            </a:r>
            <a:r>
              <a:rPr lang="it-IT" sz="2000" u="sng" dirty="0"/>
              <a:t>Western </a:t>
            </a:r>
            <a:r>
              <a:rPr lang="it-IT" sz="2000" u="sng" dirty="0" err="1"/>
              <a:t>countries</a:t>
            </a:r>
            <a:r>
              <a:rPr lang="it-IT" sz="2000" dirty="0"/>
              <a:t>: </a:t>
            </a:r>
          </a:p>
          <a:p>
            <a:pPr>
              <a:buFontTx/>
              <a:buChar char="-"/>
            </a:pPr>
            <a:r>
              <a:rPr lang="it-IT" sz="2000" dirty="0"/>
              <a:t> strong </a:t>
            </a:r>
            <a:r>
              <a:rPr lang="it-IT" sz="2000" dirty="0" err="1"/>
              <a:t>advantages</a:t>
            </a:r>
            <a:r>
              <a:rPr lang="it-IT" sz="2000" dirty="0"/>
              <a:t> </a:t>
            </a:r>
            <a:r>
              <a:rPr lang="it-IT" sz="2000" dirty="0" err="1"/>
              <a:t>to</a:t>
            </a:r>
            <a:r>
              <a:rPr lang="it-IT" sz="2000" dirty="0"/>
              <a:t> </a:t>
            </a:r>
            <a:r>
              <a:rPr lang="it-IT" sz="2000" dirty="0" err="1"/>
              <a:t>rich</a:t>
            </a:r>
            <a:r>
              <a:rPr lang="it-IT" sz="2000" dirty="0"/>
              <a:t> and </a:t>
            </a:r>
            <a:r>
              <a:rPr lang="it-IT" sz="2000" dirty="0" err="1"/>
              <a:t>central</a:t>
            </a:r>
            <a:r>
              <a:rPr lang="it-IT" sz="2000" dirty="0"/>
              <a:t> </a:t>
            </a:r>
            <a:r>
              <a:rPr lang="it-IT" sz="2000" dirty="0" err="1"/>
              <a:t>regions</a:t>
            </a:r>
            <a:r>
              <a:rPr lang="it-IT" sz="2000" dirty="0"/>
              <a:t>;</a:t>
            </a:r>
          </a:p>
          <a:p>
            <a:pPr>
              <a:buFontTx/>
              <a:buChar char="-"/>
            </a:pPr>
            <a:r>
              <a:rPr lang="it-IT" sz="2000" dirty="0"/>
              <a:t>  </a:t>
            </a:r>
            <a:r>
              <a:rPr lang="it-IT" sz="2000" dirty="0" err="1"/>
              <a:t>rural</a:t>
            </a:r>
            <a:r>
              <a:rPr lang="it-IT" sz="2000" dirty="0"/>
              <a:t> </a:t>
            </a:r>
            <a:r>
              <a:rPr lang="it-IT" sz="2000" dirty="0" err="1"/>
              <a:t>areas</a:t>
            </a:r>
            <a:r>
              <a:rPr lang="it-IT" sz="2000" dirty="0"/>
              <a:t> </a:t>
            </a:r>
            <a:r>
              <a:rPr lang="it-IT" sz="2000" dirty="0" err="1"/>
              <a:t>of</a:t>
            </a:r>
            <a:r>
              <a:rPr lang="it-IT" sz="2000" dirty="0"/>
              <a:t> </a:t>
            </a:r>
            <a:r>
              <a:rPr lang="it-IT" sz="2000" dirty="0" err="1"/>
              <a:t>rich</a:t>
            </a:r>
            <a:r>
              <a:rPr lang="it-IT" sz="2000" dirty="0"/>
              <a:t> </a:t>
            </a:r>
            <a:r>
              <a:rPr lang="it-IT" sz="2000" dirty="0" err="1"/>
              <a:t>regions</a:t>
            </a:r>
            <a:r>
              <a:rPr lang="it-IT" sz="2000" dirty="0"/>
              <a:t> </a:t>
            </a:r>
            <a:r>
              <a:rPr lang="it-IT" sz="2000" dirty="0" err="1"/>
              <a:t>gain</a:t>
            </a:r>
            <a:r>
              <a:rPr lang="it-IT" sz="2000" dirty="0"/>
              <a:t> </a:t>
            </a:r>
            <a:r>
              <a:rPr lang="it-IT" sz="2000" dirty="0" err="1"/>
              <a:t>relatively</a:t>
            </a:r>
            <a:r>
              <a:rPr lang="it-IT" sz="2000" dirty="0"/>
              <a:t> </a:t>
            </a:r>
            <a:r>
              <a:rPr lang="it-IT" sz="2000" dirty="0" err="1"/>
              <a:t>less</a:t>
            </a:r>
            <a:r>
              <a:rPr lang="it-IT" sz="2000" dirty="0"/>
              <a:t>;</a:t>
            </a:r>
          </a:p>
          <a:p>
            <a:pPr>
              <a:buFontTx/>
              <a:buChar char="-"/>
            </a:pPr>
            <a:r>
              <a:rPr lang="it-IT" sz="2000" dirty="0"/>
              <a:t> </a:t>
            </a:r>
            <a:r>
              <a:rPr lang="it-IT" sz="2000" dirty="0" err="1"/>
              <a:t>relatively</a:t>
            </a:r>
            <a:r>
              <a:rPr lang="it-IT" sz="2000" dirty="0"/>
              <a:t> </a:t>
            </a:r>
            <a:r>
              <a:rPr lang="it-IT" sz="2000" dirty="0" err="1"/>
              <a:t>poor</a:t>
            </a:r>
            <a:r>
              <a:rPr lang="it-IT" sz="2000" dirty="0"/>
              <a:t> </a:t>
            </a:r>
            <a:r>
              <a:rPr lang="it-IT" sz="2000" dirty="0" err="1"/>
              <a:t>countries</a:t>
            </a:r>
            <a:r>
              <a:rPr lang="it-IT" sz="2000" dirty="0"/>
              <a:t> (</a:t>
            </a:r>
            <a:r>
              <a:rPr lang="it-IT" sz="2000" dirty="0" err="1"/>
              <a:t>like</a:t>
            </a:r>
            <a:r>
              <a:rPr lang="it-IT" sz="2000" dirty="0"/>
              <a:t> </a:t>
            </a:r>
            <a:r>
              <a:rPr lang="it-IT" sz="2000" dirty="0" err="1"/>
              <a:t>Greece</a:t>
            </a:r>
            <a:r>
              <a:rPr lang="it-IT" sz="2000" dirty="0"/>
              <a:t>) take </a:t>
            </a:r>
            <a:r>
              <a:rPr lang="it-IT" sz="2000" dirty="0" err="1"/>
              <a:t>advantage</a:t>
            </a:r>
            <a:r>
              <a:rPr lang="it-IT" sz="2000" dirty="0"/>
              <a:t> </a:t>
            </a:r>
            <a:r>
              <a:rPr lang="it-IT" sz="2000" dirty="0" err="1"/>
              <a:t>of</a:t>
            </a:r>
            <a:r>
              <a:rPr lang="it-IT" sz="2000" dirty="0"/>
              <a:t> a </a:t>
            </a:r>
            <a:r>
              <a:rPr lang="it-IT" sz="2000" dirty="0" err="1"/>
              <a:t>general</a:t>
            </a:r>
            <a:r>
              <a:rPr lang="it-IT" sz="2000" dirty="0"/>
              <a:t> </a:t>
            </a:r>
            <a:r>
              <a:rPr lang="it-IT" sz="2000" dirty="0" err="1"/>
              <a:t>increase</a:t>
            </a:r>
            <a:r>
              <a:rPr lang="it-IT" sz="2000" dirty="0"/>
              <a:t> in </a:t>
            </a:r>
            <a:r>
              <a:rPr lang="it-IT" sz="2000" dirty="0" err="1"/>
              <a:t>demand</a:t>
            </a:r>
            <a:r>
              <a:rPr lang="it-IT" sz="2000" dirty="0"/>
              <a:t>.</a:t>
            </a:r>
          </a:p>
          <a:p>
            <a:endParaRPr lang="it-IT" sz="2000" dirty="0"/>
          </a:p>
          <a:p>
            <a:r>
              <a:rPr lang="it-IT" sz="2000" dirty="0"/>
              <a:t>In </a:t>
            </a:r>
            <a:r>
              <a:rPr lang="it-IT" sz="2000" u="sng" dirty="0" err="1"/>
              <a:t>Eastern</a:t>
            </a:r>
            <a:r>
              <a:rPr lang="it-IT" sz="2000" u="sng" dirty="0"/>
              <a:t> </a:t>
            </a:r>
            <a:r>
              <a:rPr lang="it-IT" sz="2000" u="sng" dirty="0" err="1"/>
              <a:t>countries</a:t>
            </a:r>
            <a:r>
              <a:rPr lang="it-IT" sz="2000" dirty="0"/>
              <a:t>:</a:t>
            </a:r>
          </a:p>
          <a:p>
            <a:r>
              <a:rPr lang="it-IT" sz="2000" dirty="0"/>
              <a:t>-  </a:t>
            </a:r>
            <a:r>
              <a:rPr lang="it-IT" sz="2000" dirty="0" err="1"/>
              <a:t>relatively</a:t>
            </a:r>
            <a:r>
              <a:rPr lang="it-IT" sz="2000" dirty="0"/>
              <a:t> more </a:t>
            </a:r>
            <a:r>
              <a:rPr lang="it-IT" sz="2000" dirty="0" err="1"/>
              <a:t>diffused</a:t>
            </a:r>
            <a:r>
              <a:rPr lang="it-IT" sz="2000" dirty="0"/>
              <a:t> </a:t>
            </a:r>
            <a:r>
              <a:rPr lang="it-IT" sz="2000" dirty="0" err="1"/>
              <a:t>growth</a:t>
            </a:r>
            <a:r>
              <a:rPr lang="it-IT" sz="2000" dirty="0"/>
              <a:t>, </a:t>
            </a:r>
            <a:r>
              <a:rPr lang="it-IT" sz="2000" dirty="0" err="1"/>
              <a:t>thanks</a:t>
            </a:r>
            <a:r>
              <a:rPr lang="it-IT" sz="2000" dirty="0"/>
              <a:t> </a:t>
            </a:r>
            <a:r>
              <a:rPr lang="it-IT" sz="2000" dirty="0" err="1"/>
              <a:t>to</a:t>
            </a:r>
            <a:r>
              <a:rPr lang="it-IT" sz="2000" dirty="0"/>
              <a:t> a </a:t>
            </a:r>
            <a:r>
              <a:rPr lang="it-IT" sz="2000" dirty="0" err="1"/>
              <a:t>general</a:t>
            </a:r>
            <a:r>
              <a:rPr lang="it-IT" sz="2000" dirty="0"/>
              <a:t> </a:t>
            </a:r>
            <a:r>
              <a:rPr lang="it-IT" sz="2000" dirty="0" err="1"/>
              <a:t>recovery</a:t>
            </a:r>
            <a:r>
              <a:rPr lang="it-IT" sz="2000" dirty="0"/>
              <a:t> </a:t>
            </a:r>
            <a:r>
              <a:rPr lang="it-IT" sz="2000" dirty="0" err="1"/>
              <a:t>of</a:t>
            </a:r>
            <a:r>
              <a:rPr lang="it-IT" sz="2000" dirty="0"/>
              <a:t> the EU economy.</a:t>
            </a:r>
          </a:p>
        </p:txBody>
      </p:sp>
      <p:pic>
        <p:nvPicPr>
          <p:cNvPr id="20488" name="Picture 8" descr="C:\Capello\MASST3\Maps\Mar 18 2013\Megas - Average regional GDP growth rate.emf"/>
          <p:cNvPicPr>
            <a:picLocks noChangeAspect="1" noChangeArrowheads="1"/>
          </p:cNvPicPr>
          <p:nvPr/>
        </p:nvPicPr>
        <p:blipFill>
          <a:blip r:embed="rId4" cstate="print"/>
          <a:srcRect l="4003" t="6951" r="4003" b="19550"/>
          <a:stretch>
            <a:fillRect/>
          </a:stretch>
        </p:blipFill>
        <p:spPr bwMode="auto">
          <a:xfrm>
            <a:off x="251520" y="1484784"/>
            <a:ext cx="4464496" cy="50405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Text Placeholder 2"/>
          <p:cNvSpPr>
            <a:spLocks noGrp="1"/>
          </p:cNvSpPr>
          <p:nvPr/>
        </p:nvSpPr>
        <p:spPr bwMode="auto">
          <a:xfrm>
            <a:off x="107950" y="836613"/>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it-IT" sz="2800" b="1">
              <a:ea typeface="ＭＳ Ｐゴシック" pitchFamily="34" charset="-128"/>
              <a:cs typeface="Arial" charset="0"/>
            </a:endParaRPr>
          </a:p>
        </p:txBody>
      </p:sp>
      <p:sp>
        <p:nvSpPr>
          <p:cNvPr id="6148" name="TextBox 13"/>
          <p:cNvSpPr txBox="1">
            <a:spLocks noChangeArrowheads="1"/>
          </p:cNvSpPr>
          <p:nvPr/>
        </p:nvSpPr>
        <p:spPr bwMode="auto">
          <a:xfrm>
            <a:off x="622300" y="1341438"/>
            <a:ext cx="7981950" cy="4572000"/>
          </a:xfrm>
          <a:prstGeom prst="rect">
            <a:avLst/>
          </a:prstGeom>
          <a:noFill/>
          <a:ln w="9525">
            <a:noFill/>
            <a:miter lim="800000"/>
            <a:headEnd/>
            <a:tailEnd/>
          </a:ln>
        </p:spPr>
        <p:txBody>
          <a:bodyPr/>
          <a:lstStyle/>
          <a:p>
            <a:pPr>
              <a:defRPr/>
            </a:pPr>
            <a:endParaRPr lang="it-IT" dirty="0"/>
          </a:p>
          <a:p>
            <a:pPr marL="457200" indent="-457200">
              <a:lnSpc>
                <a:spcPct val="90000"/>
              </a:lnSpc>
              <a:defRPr/>
            </a:pPr>
            <a:endParaRPr lang="it-IT" dirty="0"/>
          </a:p>
          <a:p>
            <a:pPr lvl="1" indent="-457200">
              <a:buFont typeface="Arial" pitchFamily="34" charset="0"/>
              <a:buChar char="•"/>
              <a:defRPr/>
            </a:pPr>
            <a:endParaRPr lang="en-US" sz="2000" dirty="0"/>
          </a:p>
          <a:p>
            <a:pPr marL="457200" indent="-457200">
              <a:lnSpc>
                <a:spcPct val="90000"/>
              </a:lnSpc>
              <a:buFont typeface="Times" pitchFamily="-60" charset="0"/>
              <a:buNone/>
              <a:defRPr/>
            </a:pPr>
            <a:endParaRPr lang="en-GB" dirty="0"/>
          </a:p>
        </p:txBody>
      </p:sp>
      <p:sp>
        <p:nvSpPr>
          <p:cNvPr id="21509" name="Titolo 1"/>
          <p:cNvSpPr txBox="1">
            <a:spLocks/>
          </p:cNvSpPr>
          <p:nvPr/>
        </p:nvSpPr>
        <p:spPr bwMode="auto">
          <a:xfrm>
            <a:off x="900113" y="836613"/>
            <a:ext cx="7092950" cy="693737"/>
          </a:xfrm>
          <a:prstGeom prst="rect">
            <a:avLst/>
          </a:prstGeom>
          <a:noFill/>
          <a:ln w="9525">
            <a:noFill/>
            <a:miter lim="800000"/>
            <a:headEnd/>
            <a:tailEnd/>
          </a:ln>
        </p:spPr>
        <p:txBody>
          <a:bodyPr anchor="ctr"/>
          <a:lstStyle/>
          <a:p>
            <a:pPr algn="ctr"/>
            <a:r>
              <a:rPr lang="it-IT" b="1"/>
              <a:t>GDP growth rates in the Cities scenario: </a:t>
            </a:r>
          </a:p>
          <a:p>
            <a:pPr algn="ctr"/>
            <a:r>
              <a:rPr lang="it-IT" b="1"/>
              <a:t>differences with respect to the baseline</a:t>
            </a:r>
          </a:p>
        </p:txBody>
      </p:sp>
      <p:sp>
        <p:nvSpPr>
          <p:cNvPr id="21510" name="Rettangolo 6"/>
          <p:cNvSpPr>
            <a:spLocks noChangeArrowheads="1"/>
          </p:cNvSpPr>
          <p:nvPr/>
        </p:nvSpPr>
        <p:spPr bwMode="auto">
          <a:xfrm>
            <a:off x="4932363" y="1557338"/>
            <a:ext cx="3743325" cy="4924425"/>
          </a:xfrm>
          <a:prstGeom prst="rect">
            <a:avLst/>
          </a:prstGeom>
          <a:noFill/>
          <a:ln w="9525">
            <a:noFill/>
            <a:miter lim="800000"/>
            <a:headEnd/>
            <a:tailEnd/>
          </a:ln>
        </p:spPr>
        <p:txBody>
          <a:bodyPr>
            <a:spAutoFit/>
          </a:bodyPr>
          <a:lstStyle/>
          <a:p>
            <a:r>
              <a:rPr lang="it-IT" sz="1800"/>
              <a:t>In </a:t>
            </a:r>
            <a:r>
              <a:rPr lang="it-IT" sz="1800" u="sng"/>
              <a:t>Western countries</a:t>
            </a:r>
            <a:r>
              <a:rPr lang="it-IT" sz="1800"/>
              <a:t>:</a:t>
            </a:r>
          </a:p>
          <a:p>
            <a:pPr>
              <a:buFontTx/>
              <a:buChar char="-"/>
            </a:pPr>
            <a:r>
              <a:rPr lang="it-IT" sz="1800"/>
              <a:t> more widespread and diffused growth at intranational level;</a:t>
            </a:r>
          </a:p>
          <a:p>
            <a:pPr>
              <a:buFontTx/>
              <a:buChar char="-"/>
            </a:pPr>
            <a:r>
              <a:rPr lang="it-IT" sz="1800"/>
              <a:t> strong countries like Germany, the Netherlands, Austria, increase less than Southern countries (catching-up).</a:t>
            </a:r>
          </a:p>
          <a:p>
            <a:pPr>
              <a:buFontTx/>
              <a:buChar char="-"/>
            </a:pPr>
            <a:endParaRPr lang="it-IT" sz="1800"/>
          </a:p>
          <a:p>
            <a:r>
              <a:rPr lang="it-IT" sz="1800"/>
              <a:t>In </a:t>
            </a:r>
            <a:r>
              <a:rPr lang="it-IT" sz="1800" u="sng"/>
              <a:t>Eastern countries</a:t>
            </a:r>
            <a:r>
              <a:rPr lang="it-IT" sz="1800"/>
              <a:t>:</a:t>
            </a:r>
          </a:p>
          <a:p>
            <a:pPr>
              <a:buFontTx/>
              <a:buChar char="-"/>
            </a:pPr>
            <a:r>
              <a:rPr lang="it-IT" sz="1800"/>
              <a:t> diffused advantages, relatively less pronounced than in Western;</a:t>
            </a:r>
          </a:p>
          <a:p>
            <a:pPr>
              <a:buFontTx/>
              <a:buChar char="-"/>
            </a:pPr>
            <a:r>
              <a:rPr lang="it-IT" sz="1800"/>
              <a:t> similar increase in growth than in the megas scenario.</a:t>
            </a:r>
          </a:p>
          <a:p>
            <a:endParaRPr lang="it-IT" sz="2000"/>
          </a:p>
          <a:p>
            <a:endParaRPr lang="it-IT" sz="2000"/>
          </a:p>
          <a:p>
            <a:endParaRPr lang="it-IT" sz="2000"/>
          </a:p>
          <a:p>
            <a:endParaRPr lang="it-IT" sz="2000"/>
          </a:p>
        </p:txBody>
      </p:sp>
      <p:pic>
        <p:nvPicPr>
          <p:cNvPr id="21512" name="Picture 8" descr="C:\Capello\MASST3\Maps\Mar 18 2013\Cities - Average regional GDP growth rate.emf"/>
          <p:cNvPicPr>
            <a:picLocks noChangeAspect="1" noChangeArrowheads="1"/>
          </p:cNvPicPr>
          <p:nvPr/>
        </p:nvPicPr>
        <p:blipFill>
          <a:blip r:embed="rId4" cstate="print"/>
          <a:srcRect l="4451" t="6951" r="3555" b="20600"/>
          <a:stretch>
            <a:fillRect/>
          </a:stretch>
        </p:blipFill>
        <p:spPr bwMode="auto">
          <a:xfrm>
            <a:off x="323528" y="1484784"/>
            <a:ext cx="4464496" cy="49685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dirty="0" smtClean="0"/>
              <a:t/>
            </a:r>
            <a:br>
              <a:rPr lang="it-CH" sz="2800" dirty="0" smtClean="0"/>
            </a:br>
            <a:r>
              <a:rPr lang="it-CH" sz="2800" b="1" dirty="0" err="1" smtClean="0"/>
              <a:t>Introduction</a:t>
            </a:r>
            <a:r>
              <a:rPr lang="it-CH" sz="2800" b="1" dirty="0" smtClean="0"/>
              <a:t/>
            </a:r>
            <a:br>
              <a:rPr lang="it-CH" sz="2800" b="1" dirty="0" smtClean="0"/>
            </a:b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3</a:t>
            </a:fld>
            <a:endParaRPr lang="it-IT"/>
          </a:p>
        </p:txBody>
      </p:sp>
      <p:sp>
        <p:nvSpPr>
          <p:cNvPr id="6" name="CasellaDiTesto 5"/>
          <p:cNvSpPr txBox="1"/>
          <p:nvPr/>
        </p:nvSpPr>
        <p:spPr>
          <a:xfrm>
            <a:off x="467544" y="1556792"/>
            <a:ext cx="8208912" cy="3477875"/>
          </a:xfrm>
          <a:prstGeom prst="rect">
            <a:avLst/>
          </a:prstGeom>
          <a:noFill/>
        </p:spPr>
        <p:txBody>
          <a:bodyPr wrap="square" rtlCol="0">
            <a:spAutoFit/>
          </a:bodyPr>
          <a:lstStyle/>
          <a:p>
            <a:pPr eaLnBrk="1" hangingPunct="1">
              <a:buFontTx/>
              <a:buNone/>
            </a:pPr>
            <a:r>
              <a:rPr lang="en-US" sz="2000" dirty="0" smtClean="0"/>
              <a:t>Over the last few years, the world economy has gone through a severe period of economic downturn, the worst since the end of the second world war. </a:t>
            </a:r>
          </a:p>
          <a:p>
            <a:pPr eaLnBrk="1" hangingPunct="1">
              <a:buFontTx/>
              <a:buNone/>
            </a:pPr>
            <a:endParaRPr lang="en-US" sz="2000" dirty="0" smtClean="0"/>
          </a:p>
          <a:p>
            <a:pPr eaLnBrk="1" hangingPunct="1">
              <a:buFontTx/>
              <a:buNone/>
            </a:pPr>
            <a:r>
              <a:rPr lang="en-US" sz="2000" dirty="0" smtClean="0"/>
              <a:t>If the overall magnitude of the effects generated by the crisis is not yet fully understood, </a:t>
            </a:r>
            <a:r>
              <a:rPr lang="en-US" sz="2000" b="1" dirty="0" smtClean="0"/>
              <a:t>even less clear is the spatial distribution of these effects</a:t>
            </a:r>
            <a:r>
              <a:rPr lang="en-US" sz="2000" dirty="0" smtClean="0"/>
              <a:t>.</a:t>
            </a:r>
          </a:p>
          <a:p>
            <a:pPr eaLnBrk="1" hangingPunct="1">
              <a:buFontTx/>
              <a:buNone/>
            </a:pPr>
            <a:endParaRPr lang="en-US" sz="2000" dirty="0" smtClean="0"/>
          </a:p>
          <a:p>
            <a:pPr eaLnBrk="1" hangingPunct="1">
              <a:buFontTx/>
              <a:buNone/>
            </a:pPr>
            <a:r>
              <a:rPr lang="en-US" sz="2000" dirty="0" smtClean="0"/>
              <a:t>This explains the importance of the use of macroeconomic regional econometric and forecasting models. </a:t>
            </a:r>
          </a:p>
          <a:p>
            <a:endParaRPr lang="it-IT" sz="20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2531" name="Text Placeholder 2"/>
          <p:cNvSpPr>
            <a:spLocks noGrp="1"/>
          </p:cNvSpPr>
          <p:nvPr/>
        </p:nvSpPr>
        <p:spPr bwMode="auto">
          <a:xfrm>
            <a:off x="107950" y="836613"/>
            <a:ext cx="8964613" cy="533400"/>
          </a:xfrm>
          <a:prstGeom prst="rect">
            <a:avLst/>
          </a:prstGeom>
          <a:noFill/>
          <a:ln w="9525">
            <a:noFill/>
            <a:miter lim="800000"/>
            <a:headEnd/>
            <a:tailEnd/>
          </a:ln>
        </p:spPr>
        <p:txBody>
          <a:bodyPr anchor="ctr"/>
          <a:lstStyle/>
          <a:p>
            <a:pPr marL="342900" indent="-342900" algn="ctr" defTabSz="457200">
              <a:spcBef>
                <a:spcPct val="20000"/>
              </a:spcBef>
              <a:buFont typeface="Arial" charset="0"/>
              <a:buNone/>
            </a:pPr>
            <a:endParaRPr lang="it-IT" sz="2800" b="1">
              <a:ea typeface="ＭＳ Ｐゴシック" pitchFamily="34" charset="-128"/>
              <a:cs typeface="Arial" charset="0"/>
            </a:endParaRPr>
          </a:p>
        </p:txBody>
      </p:sp>
      <p:sp>
        <p:nvSpPr>
          <p:cNvPr id="6148" name="TextBox 13"/>
          <p:cNvSpPr txBox="1">
            <a:spLocks noChangeArrowheads="1"/>
          </p:cNvSpPr>
          <p:nvPr/>
        </p:nvSpPr>
        <p:spPr bwMode="auto">
          <a:xfrm>
            <a:off x="622300" y="1341438"/>
            <a:ext cx="7981950" cy="4572000"/>
          </a:xfrm>
          <a:prstGeom prst="rect">
            <a:avLst/>
          </a:prstGeom>
          <a:noFill/>
          <a:ln w="9525">
            <a:noFill/>
            <a:miter lim="800000"/>
            <a:headEnd/>
            <a:tailEnd/>
          </a:ln>
        </p:spPr>
        <p:txBody>
          <a:bodyPr/>
          <a:lstStyle/>
          <a:p>
            <a:pPr>
              <a:defRPr/>
            </a:pPr>
            <a:endParaRPr lang="it-IT" dirty="0"/>
          </a:p>
          <a:p>
            <a:pPr marL="457200" indent="-457200">
              <a:lnSpc>
                <a:spcPct val="90000"/>
              </a:lnSpc>
              <a:defRPr/>
            </a:pPr>
            <a:endParaRPr lang="it-IT" dirty="0"/>
          </a:p>
          <a:p>
            <a:pPr lvl="1" indent="-457200">
              <a:buFont typeface="Arial" pitchFamily="34" charset="0"/>
              <a:buChar char="•"/>
              <a:defRPr/>
            </a:pPr>
            <a:endParaRPr lang="en-US" sz="2000" dirty="0"/>
          </a:p>
          <a:p>
            <a:pPr marL="457200" indent="-457200">
              <a:lnSpc>
                <a:spcPct val="90000"/>
              </a:lnSpc>
              <a:buFont typeface="Times" pitchFamily="-60" charset="0"/>
              <a:buNone/>
              <a:defRPr/>
            </a:pPr>
            <a:endParaRPr lang="en-GB" dirty="0"/>
          </a:p>
        </p:txBody>
      </p:sp>
      <p:sp>
        <p:nvSpPr>
          <p:cNvPr id="22533" name="Titolo 1"/>
          <p:cNvSpPr txBox="1">
            <a:spLocks/>
          </p:cNvSpPr>
          <p:nvPr/>
        </p:nvSpPr>
        <p:spPr bwMode="auto">
          <a:xfrm>
            <a:off x="900113" y="981075"/>
            <a:ext cx="7092950" cy="693738"/>
          </a:xfrm>
          <a:prstGeom prst="rect">
            <a:avLst/>
          </a:prstGeom>
          <a:noFill/>
          <a:ln w="9525">
            <a:noFill/>
            <a:miter lim="800000"/>
            <a:headEnd/>
            <a:tailEnd/>
          </a:ln>
        </p:spPr>
        <p:txBody>
          <a:bodyPr anchor="ctr"/>
          <a:lstStyle/>
          <a:p>
            <a:pPr algn="ctr"/>
            <a:r>
              <a:rPr lang="it-IT" b="1"/>
              <a:t>GDP growth rates in the Regions scenario: </a:t>
            </a:r>
          </a:p>
          <a:p>
            <a:pPr algn="ctr"/>
            <a:r>
              <a:rPr lang="it-IT" b="1"/>
              <a:t>differences with respect to the baseline</a:t>
            </a:r>
          </a:p>
          <a:p>
            <a:pPr algn="ctr"/>
            <a:endParaRPr lang="it-IT" b="1"/>
          </a:p>
        </p:txBody>
      </p:sp>
      <p:sp>
        <p:nvSpPr>
          <p:cNvPr id="22535" name="Rettangolo 8"/>
          <p:cNvSpPr>
            <a:spLocks noChangeArrowheads="1"/>
          </p:cNvSpPr>
          <p:nvPr/>
        </p:nvSpPr>
        <p:spPr bwMode="auto">
          <a:xfrm>
            <a:off x="4932363" y="1557338"/>
            <a:ext cx="3743325" cy="4432300"/>
          </a:xfrm>
          <a:prstGeom prst="rect">
            <a:avLst/>
          </a:prstGeom>
          <a:noFill/>
          <a:ln w="9525">
            <a:noFill/>
            <a:miter lim="800000"/>
            <a:headEnd/>
            <a:tailEnd/>
          </a:ln>
        </p:spPr>
        <p:txBody>
          <a:bodyPr>
            <a:spAutoFit/>
          </a:bodyPr>
          <a:lstStyle/>
          <a:p>
            <a:r>
              <a:rPr lang="en-US" sz="1800"/>
              <a:t>Central/core regions grow less than in the baseline scenario.</a:t>
            </a:r>
          </a:p>
          <a:p>
            <a:endParaRPr lang="en-US" sz="1800"/>
          </a:p>
          <a:p>
            <a:r>
              <a:rPr lang="en-US" sz="1800"/>
              <a:t>Rural or peripheral areas gain relatively more than in the baseline scenario.</a:t>
            </a:r>
          </a:p>
          <a:p>
            <a:endParaRPr lang="en-US" sz="1800"/>
          </a:p>
          <a:p>
            <a:r>
              <a:rPr lang="en-US" sz="1800"/>
              <a:t>This holds for both Western and Eastern countries.</a:t>
            </a:r>
          </a:p>
          <a:p>
            <a:endParaRPr lang="en-US" sz="2000"/>
          </a:p>
          <a:p>
            <a:endParaRPr lang="it-IT" sz="2000"/>
          </a:p>
          <a:p>
            <a:endParaRPr lang="it-IT" sz="2000"/>
          </a:p>
          <a:p>
            <a:endParaRPr lang="it-IT" sz="2000"/>
          </a:p>
          <a:p>
            <a:endParaRPr lang="it-IT" sz="2000"/>
          </a:p>
          <a:p>
            <a:endParaRPr lang="it-IT" sz="2000"/>
          </a:p>
        </p:txBody>
      </p:sp>
      <p:pic>
        <p:nvPicPr>
          <p:cNvPr id="22536" name="Picture 8" descr="C:\Capello\MASST3\Maps\Mar 18 2013\Regions - Average regional GDP growth rate.emf"/>
          <p:cNvPicPr>
            <a:picLocks noChangeAspect="1" noChangeArrowheads="1"/>
          </p:cNvPicPr>
          <p:nvPr/>
        </p:nvPicPr>
        <p:blipFill>
          <a:blip r:embed="rId4" cstate="print"/>
          <a:srcRect l="4003" t="6951" r="4003" b="20600"/>
          <a:stretch>
            <a:fillRect/>
          </a:stretch>
        </p:blipFill>
        <p:spPr bwMode="auto">
          <a:xfrm>
            <a:off x="323528" y="1477171"/>
            <a:ext cx="4464496" cy="496855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IT" sz="2800" b="1" dirty="0" smtClean="0"/>
              <a:t>A </a:t>
            </a:r>
            <a:r>
              <a:rPr lang="it-IT" sz="2800" b="1" dirty="0" err="1" smtClean="0"/>
              <a:t>sensitivity</a:t>
            </a:r>
            <a:r>
              <a:rPr lang="it-IT" sz="2800" b="1" dirty="0" smtClean="0"/>
              <a:t> </a:t>
            </a:r>
            <a:r>
              <a:rPr lang="it-IT" sz="2800" b="1" dirty="0" err="1" smtClean="0"/>
              <a:t>analysis</a:t>
            </a:r>
            <a:r>
              <a:rPr lang="it-IT" sz="2800" b="1" dirty="0" smtClean="0"/>
              <a:t> on </a:t>
            </a:r>
            <a:r>
              <a:rPr lang="it-IT" sz="2800" b="1" dirty="0" err="1" smtClean="0"/>
              <a:t>disparities</a:t>
            </a:r>
            <a:endParaRPr lang="it-IT" sz="2800" b="1" dirty="0" smtClean="0"/>
          </a:p>
        </p:txBody>
      </p:sp>
      <p:sp>
        <p:nvSpPr>
          <p:cNvPr id="8196" name="Segnaposto contenuto 2"/>
          <p:cNvSpPr>
            <a:spLocks noGrp="1"/>
          </p:cNvSpPr>
          <p:nvPr>
            <p:ph idx="1"/>
          </p:nvPr>
        </p:nvSpPr>
        <p:spPr>
          <a:xfrm>
            <a:off x="323850" y="1341438"/>
            <a:ext cx="8589963" cy="5386387"/>
          </a:xfrm>
        </p:spPr>
        <p:txBody>
          <a:bodyPr/>
          <a:lstStyle/>
          <a:p>
            <a:pPr eaLnBrk="1" hangingPunct="1">
              <a:spcBef>
                <a:spcPct val="0"/>
              </a:spcBef>
              <a:buFont typeface="Arial" charset="0"/>
              <a:buNone/>
            </a:pPr>
            <a:endParaRPr lang="it-IT" sz="2400" dirty="0" smtClean="0"/>
          </a:p>
          <a:p>
            <a:pPr eaLnBrk="1" hangingPunct="1">
              <a:buNone/>
            </a:pPr>
            <a:r>
              <a:rPr lang="it-IT" sz="2000" dirty="0" err="1" smtClean="0">
                <a:latin typeface="Arial" pitchFamily="34" charset="0"/>
                <a:cs typeface="Arial" pitchFamily="34" charset="0"/>
              </a:rPr>
              <a:t>Several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analyses</a:t>
            </a:r>
            <a:r>
              <a:rPr lang="it-IT" sz="2000" dirty="0" smtClean="0">
                <a:latin typeface="Arial" pitchFamily="34" charset="0"/>
                <a:cs typeface="Arial" pitchFamily="34" charset="0"/>
              </a:rPr>
              <a:t> on </a:t>
            </a:r>
            <a:r>
              <a:rPr lang="it-IT" sz="2000" dirty="0" err="1" smtClean="0">
                <a:latin typeface="Arial" pitchFamily="34" charset="0"/>
                <a:cs typeface="Arial" pitchFamily="34" charset="0"/>
              </a:rPr>
              <a:t>sensitivity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total </a:t>
            </a:r>
            <a:r>
              <a:rPr lang="it-IT" sz="2000" dirty="0" err="1" smtClean="0">
                <a:latin typeface="Arial" pitchFamily="34" charset="0"/>
                <a:cs typeface="Arial" pitchFamily="34" charset="0"/>
              </a:rPr>
              <a:t>disparities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were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macro-economic</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assumptions</a:t>
            </a:r>
            <a:r>
              <a:rPr lang="it-IT" sz="2000" dirty="0" smtClean="0">
                <a:latin typeface="Arial" pitchFamily="34" charset="0"/>
                <a:cs typeface="Arial" pitchFamily="34" charset="0"/>
              </a:rPr>
              <a:t> in the </a:t>
            </a:r>
            <a:r>
              <a:rPr lang="it-IT" sz="2000" dirty="0" err="1" smtClean="0">
                <a:latin typeface="Arial" pitchFamily="34" charset="0"/>
                <a:cs typeface="Arial" pitchFamily="34" charset="0"/>
              </a:rPr>
              <a:t>baseline</a:t>
            </a:r>
            <a:r>
              <a:rPr lang="it-IT" sz="2000" dirty="0" smtClean="0">
                <a:latin typeface="Arial" pitchFamily="34" charset="0"/>
                <a:cs typeface="Arial" pitchFamily="34" charset="0"/>
              </a:rPr>
              <a:t> scenario </a:t>
            </a:r>
            <a:r>
              <a:rPr lang="it-IT" sz="2000" dirty="0" err="1" smtClean="0">
                <a:latin typeface="Arial" pitchFamily="34" charset="0"/>
                <a:cs typeface="Arial" pitchFamily="34" charset="0"/>
              </a:rPr>
              <a:t>were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run</a:t>
            </a:r>
            <a:r>
              <a:rPr lang="it-IT" sz="2000" dirty="0" smtClean="0">
                <a:latin typeface="Arial" pitchFamily="34" charset="0"/>
                <a:cs typeface="Arial" pitchFamily="34" charset="0"/>
              </a:rPr>
              <a:t>.</a:t>
            </a:r>
          </a:p>
          <a:p>
            <a:pPr eaLnBrk="1" hangingPunct="1">
              <a:buNone/>
            </a:pPr>
            <a:endParaRPr lang="it-IT" sz="2000" dirty="0" smtClean="0">
              <a:latin typeface="Arial" pitchFamily="34" charset="0"/>
              <a:cs typeface="Arial" pitchFamily="34" charset="0"/>
            </a:endParaRPr>
          </a:p>
          <a:p>
            <a:pPr eaLnBrk="1" hangingPunct="1">
              <a:buNone/>
            </a:pPr>
            <a:r>
              <a:rPr lang="it-IT" sz="2000" dirty="0" smtClean="0">
                <a:latin typeface="Arial" pitchFamily="34" charset="0"/>
                <a:cs typeface="Arial" pitchFamily="34" charset="0"/>
              </a:rPr>
              <a:t>The </a:t>
            </a:r>
            <a:r>
              <a:rPr lang="it-IT" sz="2000" dirty="0" err="1" smtClean="0">
                <a:latin typeface="Arial" pitchFamily="34" charset="0"/>
                <a:cs typeface="Arial" pitchFamily="34" charset="0"/>
              </a:rPr>
              <a:t>most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relevant</a:t>
            </a:r>
            <a:r>
              <a:rPr lang="it-IT" sz="2000" dirty="0" smtClean="0">
                <a:latin typeface="Arial" pitchFamily="34" charset="0"/>
                <a:cs typeface="Arial" pitchFamily="34" charset="0"/>
              </a:rPr>
              <a:t> and </a:t>
            </a:r>
            <a:r>
              <a:rPr lang="it-IT" sz="2000" dirty="0" err="1" smtClean="0">
                <a:latin typeface="Arial" pitchFamily="34" charset="0"/>
                <a:cs typeface="Arial" pitchFamily="34" charset="0"/>
              </a:rPr>
              <a:t>interesting</a:t>
            </a:r>
            <a:r>
              <a:rPr lang="it-IT" sz="2000" dirty="0" smtClean="0">
                <a:latin typeface="Arial" pitchFamily="34" charset="0"/>
                <a:cs typeface="Arial" pitchFamily="34" charset="0"/>
              </a:rPr>
              <a:t>:</a:t>
            </a:r>
          </a:p>
          <a:p>
            <a:pPr eaLnBrk="1" hangingPunct="1">
              <a:buNone/>
            </a:pPr>
            <a:r>
              <a:rPr lang="it-IT" sz="2000" dirty="0" err="1" smtClean="0">
                <a:latin typeface="Arial" pitchFamily="34" charset="0"/>
                <a:cs typeface="Arial" pitchFamily="34" charset="0"/>
              </a:rPr>
              <a:t>Removing</a:t>
            </a:r>
            <a:r>
              <a:rPr lang="it-IT" sz="2000" dirty="0" smtClean="0">
                <a:latin typeface="Arial" pitchFamily="34" charset="0"/>
                <a:cs typeface="Arial" pitchFamily="34" charset="0"/>
              </a:rPr>
              <a:t> the </a:t>
            </a:r>
            <a:r>
              <a:rPr lang="it-IT" sz="2000" dirty="0" err="1" smtClean="0">
                <a:latin typeface="Arial" pitchFamily="34" charset="0"/>
                <a:cs typeface="Arial" pitchFamily="34" charset="0"/>
              </a:rPr>
              <a:t>assumption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persistence</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of</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higher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inflation</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rates</a:t>
            </a:r>
            <a:r>
              <a:rPr lang="it-IT" sz="2000" dirty="0" smtClean="0">
                <a:latin typeface="Arial" pitchFamily="34" charset="0"/>
                <a:cs typeface="Arial" pitchFamily="34" charset="0"/>
              </a:rPr>
              <a:t> in </a:t>
            </a:r>
            <a:r>
              <a:rPr lang="it-IT" sz="2000" dirty="0" err="1" smtClean="0">
                <a:latin typeface="Arial" pitchFamily="34" charset="0"/>
                <a:cs typeface="Arial" pitchFamily="34" charset="0"/>
              </a:rPr>
              <a:t>CEECs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with</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respect</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western </a:t>
            </a:r>
            <a:r>
              <a:rPr lang="it-IT" sz="2000" dirty="0" err="1" smtClean="0">
                <a:latin typeface="Arial" pitchFamily="34" charset="0"/>
                <a:cs typeface="Arial" pitchFamily="34" charset="0"/>
              </a:rPr>
              <a:t>countries</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higher</a:t>
            </a:r>
            <a:r>
              <a:rPr lang="it-IT" sz="2000" dirty="0" smtClean="0">
                <a:latin typeface="Arial" pitchFamily="34" charset="0"/>
                <a:cs typeface="Arial" pitchFamily="34" charset="0"/>
              </a:rPr>
              <a:t> GDP performance </a:t>
            </a:r>
            <a:r>
              <a:rPr lang="it-IT" sz="2000" dirty="0" err="1" smtClean="0">
                <a:latin typeface="Arial" pitchFamily="34" charset="0"/>
                <a:cs typeface="Arial" pitchFamily="34" charset="0"/>
              </a:rPr>
              <a:t>appears</a:t>
            </a:r>
            <a:r>
              <a:rPr lang="it-IT" sz="2000" dirty="0" smtClean="0">
                <a:latin typeface="Arial" pitchFamily="34" charset="0"/>
                <a:cs typeface="Arial" pitchFamily="34" charset="0"/>
              </a:rPr>
              <a:t> in </a:t>
            </a:r>
            <a:r>
              <a:rPr lang="it-IT" sz="2000" dirty="0" err="1" smtClean="0">
                <a:latin typeface="Arial" pitchFamily="34" charset="0"/>
                <a:cs typeface="Arial" pitchFamily="34" charset="0"/>
              </a:rPr>
              <a:t>CEECs</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mainly</a:t>
            </a:r>
            <a:r>
              <a:rPr lang="it-IT" sz="2000" dirty="0" smtClean="0">
                <a:latin typeface="Arial" pitchFamily="34" charset="0"/>
                <a:cs typeface="Arial" pitchFamily="34" charset="0"/>
              </a:rPr>
              <a:t> due </a:t>
            </a:r>
            <a:r>
              <a:rPr lang="it-IT" sz="2000" dirty="0" err="1" smtClean="0">
                <a:latin typeface="Arial" pitchFamily="34" charset="0"/>
                <a:cs typeface="Arial" pitchFamily="34" charset="0"/>
              </a:rPr>
              <a:t>to</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higher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exports</a:t>
            </a:r>
            <a:r>
              <a:rPr lang="it-IT" sz="2000" dirty="0" smtClean="0">
                <a:latin typeface="Arial" pitchFamily="34" charset="0"/>
                <a:cs typeface="Arial" pitchFamily="34" charset="0"/>
              </a:rPr>
              <a:t> and </a:t>
            </a:r>
            <a:r>
              <a:rPr lang="it-IT" sz="2000" dirty="0" err="1" smtClean="0">
                <a:latin typeface="Arial" pitchFamily="34" charset="0"/>
                <a:cs typeface="Arial" pitchFamily="34" charset="0"/>
              </a:rPr>
              <a:t>lower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imports</a:t>
            </a:r>
            <a:r>
              <a:rPr lang="it-IT" sz="2000" dirty="0" smtClean="0">
                <a:latin typeface="Arial" pitchFamily="34" charset="0"/>
                <a:cs typeface="Arial" pitchFamily="34" charset="0"/>
              </a:rPr>
              <a:t>) and </a:t>
            </a:r>
            <a:r>
              <a:rPr lang="it-IT" sz="2000" dirty="0" err="1" smtClean="0">
                <a:latin typeface="Arial" pitchFamily="34" charset="0"/>
                <a:cs typeface="Arial" pitchFamily="34" charset="0"/>
              </a:rPr>
              <a:t>by</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consequence</a:t>
            </a:r>
            <a:r>
              <a:rPr lang="it-IT" sz="2000" dirty="0" smtClean="0">
                <a:latin typeface="Arial" pitchFamily="34" charset="0"/>
                <a:cs typeface="Arial" pitchFamily="34" charset="0"/>
              </a:rPr>
              <a:t> a </a:t>
            </a:r>
            <a:r>
              <a:rPr lang="it-IT" sz="2000" dirty="0" err="1" smtClean="0">
                <a:latin typeface="Arial" pitchFamily="34" charset="0"/>
                <a:cs typeface="Arial" pitchFamily="34" charset="0"/>
              </a:rPr>
              <a:t>much</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lower</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increase</a:t>
            </a:r>
            <a:r>
              <a:rPr lang="it-IT" sz="2000" dirty="0" smtClean="0">
                <a:latin typeface="Arial" pitchFamily="34" charset="0"/>
                <a:cs typeface="Arial" pitchFamily="34" charset="0"/>
              </a:rPr>
              <a:t> in total </a:t>
            </a:r>
            <a:r>
              <a:rPr lang="it-IT" sz="2000" dirty="0" err="1" smtClean="0">
                <a:latin typeface="Arial" pitchFamily="34" charset="0"/>
                <a:cs typeface="Arial" pitchFamily="34" charset="0"/>
              </a:rPr>
              <a:t>regional</a:t>
            </a:r>
            <a:r>
              <a:rPr lang="it-IT" sz="2000" dirty="0" smtClean="0">
                <a:latin typeface="Arial" pitchFamily="34" charset="0"/>
                <a:cs typeface="Arial" pitchFamily="34" charset="0"/>
              </a:rPr>
              <a:t> </a:t>
            </a:r>
            <a:r>
              <a:rPr lang="it-IT" sz="2000" dirty="0" err="1" smtClean="0">
                <a:latin typeface="Arial" pitchFamily="34" charset="0"/>
                <a:cs typeface="Arial" pitchFamily="34" charset="0"/>
              </a:rPr>
              <a:t>disparities</a:t>
            </a:r>
            <a:r>
              <a:rPr lang="it-IT" sz="2000" dirty="0" smtClean="0">
                <a:latin typeface="Arial" pitchFamily="34" charset="0"/>
                <a:cs typeface="Arial" pitchFamily="34" charset="0"/>
              </a:rPr>
              <a:t> in 2030.</a:t>
            </a:r>
          </a:p>
          <a:p>
            <a:pPr eaLnBrk="1" hangingPunct="1">
              <a:buNone/>
            </a:pPr>
            <a:endParaRPr lang="it-IT"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Titolo 1"/>
          <p:cNvSpPr>
            <a:spLocks noGrp="1"/>
          </p:cNvSpPr>
          <p:nvPr>
            <p:ph type="title"/>
          </p:nvPr>
        </p:nvSpPr>
        <p:spPr>
          <a:xfrm>
            <a:off x="323850" y="549275"/>
            <a:ext cx="8229600" cy="1143000"/>
          </a:xfrm>
        </p:spPr>
        <p:txBody>
          <a:bodyPr/>
          <a:lstStyle/>
          <a:p>
            <a:pPr eaLnBrk="1" hangingPunct="1"/>
            <a:r>
              <a:rPr lang="it-IT" sz="2800" b="1" dirty="0" err="1" smtClean="0"/>
              <a:t>Conclusions</a:t>
            </a:r>
            <a:endParaRPr lang="it-IT" sz="2800" b="1" dirty="0" smtClean="0"/>
          </a:p>
        </p:txBody>
      </p:sp>
      <p:sp>
        <p:nvSpPr>
          <p:cNvPr id="8196" name="Segnaposto contenuto 2"/>
          <p:cNvSpPr>
            <a:spLocks noGrp="1"/>
          </p:cNvSpPr>
          <p:nvPr>
            <p:ph idx="1"/>
          </p:nvPr>
        </p:nvSpPr>
        <p:spPr>
          <a:xfrm>
            <a:off x="323850" y="1341438"/>
            <a:ext cx="8820150" cy="5386387"/>
          </a:xfrm>
        </p:spPr>
        <p:txBody>
          <a:bodyPr/>
          <a:lstStyle/>
          <a:p>
            <a:pPr eaLnBrk="1" hangingPunct="1">
              <a:spcBef>
                <a:spcPct val="0"/>
              </a:spcBef>
              <a:buFont typeface="Arial" charset="0"/>
              <a:buNone/>
            </a:pPr>
            <a:endParaRPr lang="it-IT" sz="2400" dirty="0" smtClean="0"/>
          </a:p>
          <a:p>
            <a:pPr marL="457200" indent="-457200" eaLnBrk="1" hangingPunct="1">
              <a:spcBef>
                <a:spcPct val="0"/>
              </a:spcBef>
              <a:buFont typeface="Arial" charset="0"/>
              <a:buAutoNum type="arabicPeriod"/>
            </a:pPr>
            <a:r>
              <a:rPr lang="it-IT" sz="2400" dirty="0" err="1" smtClean="0"/>
              <a:t>Difficult</a:t>
            </a:r>
            <a:r>
              <a:rPr lang="it-IT" sz="2400" dirty="0" smtClean="0"/>
              <a:t> </a:t>
            </a:r>
            <a:r>
              <a:rPr lang="it-IT" sz="2400" dirty="0" err="1" smtClean="0"/>
              <a:t>times</a:t>
            </a:r>
            <a:r>
              <a:rPr lang="it-IT" sz="2400" dirty="0" smtClean="0"/>
              <a:t> </a:t>
            </a:r>
            <a:r>
              <a:rPr lang="it-IT" sz="2400" dirty="0" err="1" smtClean="0"/>
              <a:t>ahead</a:t>
            </a:r>
            <a:r>
              <a:rPr lang="it-IT" sz="2400" dirty="0" smtClean="0"/>
              <a:t> </a:t>
            </a:r>
            <a:r>
              <a:rPr lang="it-IT" sz="2400" dirty="0" err="1" smtClean="0"/>
              <a:t>for</a:t>
            </a:r>
            <a:r>
              <a:rPr lang="it-IT" sz="2400" dirty="0" smtClean="0"/>
              <a:t> </a:t>
            </a:r>
            <a:r>
              <a:rPr lang="it-IT" sz="2400" dirty="0" err="1" smtClean="0"/>
              <a:t>inter-regional</a:t>
            </a:r>
            <a:r>
              <a:rPr lang="it-IT" sz="2400" dirty="0" smtClean="0"/>
              <a:t> </a:t>
            </a:r>
            <a:r>
              <a:rPr lang="it-IT" sz="2400" dirty="0" err="1" smtClean="0"/>
              <a:t>disparities</a:t>
            </a:r>
            <a:endParaRPr lang="it-IT" sz="2400" dirty="0" smtClean="0"/>
          </a:p>
          <a:p>
            <a:pPr marL="457200" indent="-457200" eaLnBrk="1" hangingPunct="1">
              <a:spcBef>
                <a:spcPct val="0"/>
              </a:spcBef>
              <a:buNone/>
            </a:pPr>
            <a:r>
              <a:rPr lang="it-IT" sz="2400" dirty="0" smtClean="0"/>
              <a:t>	</a:t>
            </a:r>
            <a:r>
              <a:rPr lang="it-IT" sz="2400" dirty="0" smtClean="0"/>
              <a:t>(due </a:t>
            </a:r>
            <a:r>
              <a:rPr lang="it-IT" sz="2400" dirty="0" err="1" smtClean="0"/>
              <a:t>to</a:t>
            </a:r>
            <a:r>
              <a:rPr lang="it-IT" sz="2400" dirty="0" smtClean="0"/>
              <a:t>  </a:t>
            </a:r>
            <a:r>
              <a:rPr lang="it-IT" sz="2400" dirty="0" err="1" smtClean="0"/>
              <a:t>centralization</a:t>
            </a:r>
            <a:r>
              <a:rPr lang="it-IT" sz="2400" dirty="0" smtClean="0"/>
              <a:t> </a:t>
            </a:r>
            <a:r>
              <a:rPr lang="it-IT" sz="2400" dirty="0" err="1" smtClean="0"/>
              <a:t>trends</a:t>
            </a:r>
            <a:r>
              <a:rPr lang="it-IT" sz="2400" dirty="0" smtClean="0"/>
              <a:t>, </a:t>
            </a:r>
            <a:r>
              <a:rPr lang="it-IT" sz="2400" dirty="0" err="1" smtClean="0"/>
              <a:t>macroeconomic</a:t>
            </a:r>
            <a:r>
              <a:rPr lang="it-IT" sz="2400" dirty="0" smtClean="0"/>
              <a:t> </a:t>
            </a:r>
            <a:r>
              <a:rPr lang="it-IT" sz="2400" dirty="0" err="1" smtClean="0"/>
              <a:t>constraints</a:t>
            </a:r>
            <a:r>
              <a:rPr lang="it-IT" sz="2400" dirty="0" smtClean="0"/>
              <a:t>), </a:t>
            </a:r>
            <a:r>
              <a:rPr lang="it-IT" sz="2400" dirty="0" err="1" smtClean="0"/>
              <a:t>confirmed</a:t>
            </a:r>
            <a:r>
              <a:rPr lang="it-IT" sz="2400" dirty="0" smtClean="0"/>
              <a:t> </a:t>
            </a:r>
            <a:r>
              <a:rPr lang="it-IT" sz="2400" dirty="0" err="1" smtClean="0"/>
              <a:t>by</a:t>
            </a:r>
            <a:r>
              <a:rPr lang="it-IT" sz="2400" dirty="0" smtClean="0"/>
              <a:t> the </a:t>
            </a:r>
            <a:r>
              <a:rPr lang="it-IT" sz="2400" dirty="0" err="1" smtClean="0"/>
              <a:t>recent</a:t>
            </a:r>
            <a:r>
              <a:rPr lang="it-IT" sz="2400" dirty="0" smtClean="0"/>
              <a:t> DG Regio “</a:t>
            </a:r>
            <a:r>
              <a:rPr lang="it-IT" sz="2400" dirty="0" err="1" smtClean="0"/>
              <a:t>webminar</a:t>
            </a:r>
            <a:r>
              <a:rPr lang="it-IT" sz="2400" dirty="0" smtClean="0"/>
              <a:t>”</a:t>
            </a:r>
            <a:endParaRPr lang="it-IT" sz="2400" dirty="0" smtClean="0"/>
          </a:p>
          <a:p>
            <a:pPr marL="457200" indent="-457200" eaLnBrk="1" hangingPunct="1">
              <a:spcBef>
                <a:spcPct val="0"/>
              </a:spcBef>
              <a:buNone/>
            </a:pPr>
            <a:r>
              <a:rPr lang="it-IT" sz="2400" dirty="0" smtClean="0"/>
              <a:t>2. 	A scenario </a:t>
            </a:r>
            <a:r>
              <a:rPr lang="it-IT" sz="2400" dirty="0" err="1" smtClean="0"/>
              <a:t>supporting</a:t>
            </a:r>
            <a:r>
              <a:rPr lang="it-IT" sz="2400" dirty="0" smtClean="0"/>
              <a:t> “</a:t>
            </a:r>
            <a:r>
              <a:rPr lang="it-IT" sz="2400" dirty="0" err="1" smtClean="0"/>
              <a:t>cities</a:t>
            </a:r>
            <a:r>
              <a:rPr lang="it-IT" sz="2400" dirty="0" smtClean="0"/>
              <a:t>” (first, </a:t>
            </a:r>
            <a:r>
              <a:rPr lang="it-IT" sz="2400" dirty="0" err="1" smtClean="0"/>
              <a:t>second</a:t>
            </a:r>
            <a:r>
              <a:rPr lang="it-IT" sz="2400" dirty="0" smtClean="0"/>
              <a:t> and </a:t>
            </a:r>
            <a:r>
              <a:rPr lang="it-IT" sz="2400" dirty="0" err="1" smtClean="0"/>
              <a:t>possibly</a:t>
            </a:r>
            <a:r>
              <a:rPr lang="it-IT" sz="2400" dirty="0" smtClean="0"/>
              <a:t> </a:t>
            </a:r>
            <a:r>
              <a:rPr lang="it-IT" sz="2400" dirty="0" err="1" smtClean="0"/>
              <a:t>third</a:t>
            </a:r>
            <a:r>
              <a:rPr lang="it-IT" sz="2400" dirty="0" smtClean="0"/>
              <a:t> </a:t>
            </a:r>
            <a:r>
              <a:rPr lang="it-IT" sz="2400" dirty="0" err="1" smtClean="0"/>
              <a:t>rank</a:t>
            </a:r>
            <a:r>
              <a:rPr lang="it-IT" sz="2400" dirty="0" smtClean="0"/>
              <a:t> </a:t>
            </a:r>
            <a:r>
              <a:rPr lang="it-IT" sz="2400" dirty="0" err="1" smtClean="0"/>
              <a:t>cities</a:t>
            </a:r>
            <a:r>
              <a:rPr lang="it-IT" sz="2400" dirty="0" smtClean="0"/>
              <a:t>) </a:t>
            </a:r>
            <a:r>
              <a:rPr lang="it-IT" sz="2400" dirty="0" err="1" smtClean="0"/>
              <a:t>looks</a:t>
            </a:r>
            <a:r>
              <a:rPr lang="it-IT" sz="2400" dirty="0" smtClean="0"/>
              <a:t> the </a:t>
            </a:r>
            <a:r>
              <a:rPr lang="it-IT" sz="2400" dirty="0" err="1" smtClean="0"/>
              <a:t>most</a:t>
            </a:r>
            <a:r>
              <a:rPr lang="it-IT" sz="2400" dirty="0" smtClean="0"/>
              <a:t> </a:t>
            </a:r>
            <a:r>
              <a:rPr lang="it-IT" sz="2400" dirty="0" err="1" smtClean="0"/>
              <a:t>desirable</a:t>
            </a:r>
            <a:r>
              <a:rPr lang="it-IT" sz="2400" dirty="0" smtClean="0"/>
              <a:t>: in </a:t>
            </a:r>
            <a:r>
              <a:rPr lang="it-IT" sz="2400" dirty="0" err="1" smtClean="0"/>
              <a:t>terms</a:t>
            </a:r>
            <a:r>
              <a:rPr lang="it-IT" sz="2400" dirty="0" smtClean="0"/>
              <a:t> </a:t>
            </a:r>
            <a:r>
              <a:rPr lang="it-IT" sz="2400" dirty="0" err="1" smtClean="0"/>
              <a:t>of</a:t>
            </a:r>
            <a:r>
              <a:rPr lang="it-IT" sz="2400" dirty="0" smtClean="0"/>
              <a:t> </a:t>
            </a:r>
            <a:r>
              <a:rPr lang="it-IT" sz="2400" dirty="0" err="1" smtClean="0"/>
              <a:t>growth</a:t>
            </a:r>
            <a:r>
              <a:rPr lang="it-IT" sz="2400" dirty="0" smtClean="0"/>
              <a:t> </a:t>
            </a:r>
            <a:r>
              <a:rPr lang="it-IT" sz="2400" dirty="0" err="1" smtClean="0"/>
              <a:t>potential</a:t>
            </a:r>
            <a:r>
              <a:rPr lang="it-IT" sz="2400" dirty="0" smtClean="0"/>
              <a:t> (best  </a:t>
            </a:r>
            <a:r>
              <a:rPr lang="it-IT" sz="2400" dirty="0" err="1" smtClean="0"/>
              <a:t>use</a:t>
            </a:r>
            <a:r>
              <a:rPr lang="it-IT" sz="2400" dirty="0" smtClean="0"/>
              <a:t> </a:t>
            </a:r>
            <a:r>
              <a:rPr lang="it-IT" sz="2400" dirty="0" err="1" smtClean="0"/>
              <a:t>of</a:t>
            </a:r>
            <a:r>
              <a:rPr lang="it-IT" sz="2400" dirty="0" smtClean="0"/>
              <a:t> “</a:t>
            </a:r>
            <a:r>
              <a:rPr lang="it-IT" sz="2400" dirty="0" err="1" smtClean="0"/>
              <a:t>concentrated</a:t>
            </a:r>
            <a:r>
              <a:rPr lang="it-IT" sz="2400" dirty="0" smtClean="0"/>
              <a:t> </a:t>
            </a:r>
            <a:r>
              <a:rPr lang="it-IT" sz="2400" dirty="0" err="1" smtClean="0"/>
              <a:t>diffusion</a:t>
            </a:r>
            <a:r>
              <a:rPr lang="it-IT" sz="2400" dirty="0" smtClean="0"/>
              <a:t>” </a:t>
            </a:r>
            <a:r>
              <a:rPr lang="it-IT" sz="2400" dirty="0" err="1" smtClean="0"/>
              <a:t>of</a:t>
            </a:r>
            <a:r>
              <a:rPr lang="it-IT" sz="2400" dirty="0" smtClean="0"/>
              <a:t> </a:t>
            </a:r>
            <a:r>
              <a:rPr lang="it-IT" sz="2400" dirty="0" err="1" smtClean="0"/>
              <a:t>territorial</a:t>
            </a:r>
            <a:r>
              <a:rPr lang="it-IT" sz="2400" dirty="0" smtClean="0"/>
              <a:t> capital) and in </a:t>
            </a:r>
            <a:r>
              <a:rPr lang="it-IT" sz="2400" dirty="0" err="1" smtClean="0"/>
              <a:t>terms</a:t>
            </a:r>
            <a:r>
              <a:rPr lang="it-IT" sz="2400" dirty="0" smtClean="0"/>
              <a:t> </a:t>
            </a:r>
            <a:r>
              <a:rPr lang="it-IT" sz="2400" dirty="0" err="1" smtClean="0"/>
              <a:t>of</a:t>
            </a:r>
            <a:r>
              <a:rPr lang="it-IT" sz="2400" dirty="0" smtClean="0"/>
              <a:t> </a:t>
            </a:r>
            <a:r>
              <a:rPr lang="it-IT" sz="2400" dirty="0" err="1" smtClean="0"/>
              <a:t>territorial</a:t>
            </a:r>
            <a:r>
              <a:rPr lang="it-IT" sz="2400" dirty="0" smtClean="0"/>
              <a:t> </a:t>
            </a:r>
            <a:r>
              <a:rPr lang="it-IT" sz="2400" dirty="0" err="1" smtClean="0"/>
              <a:t>cohesion</a:t>
            </a:r>
            <a:endParaRPr lang="it-IT" sz="2400" dirty="0" smtClean="0"/>
          </a:p>
          <a:p>
            <a:pPr marL="457200" indent="-457200" eaLnBrk="1" hangingPunct="1">
              <a:spcBef>
                <a:spcPct val="0"/>
              </a:spcBef>
              <a:buAutoNum type="arabicPeriod" startAt="3"/>
            </a:pPr>
            <a:r>
              <a:rPr lang="it-IT" sz="2400" dirty="0" err="1" smtClean="0"/>
              <a:t>Relevant</a:t>
            </a:r>
            <a:r>
              <a:rPr lang="it-IT" sz="2400" dirty="0" smtClean="0"/>
              <a:t> policy </a:t>
            </a:r>
            <a:r>
              <a:rPr lang="it-IT" sz="2400" dirty="0" err="1" smtClean="0"/>
              <a:t>tasks</a:t>
            </a:r>
            <a:r>
              <a:rPr lang="it-IT" sz="2400" dirty="0" smtClean="0"/>
              <a:t> </a:t>
            </a:r>
            <a:r>
              <a:rPr lang="it-IT" sz="2400" dirty="0" err="1" smtClean="0"/>
              <a:t>for</a:t>
            </a:r>
            <a:r>
              <a:rPr lang="it-IT" sz="2400" dirty="0" smtClean="0"/>
              <a:t> </a:t>
            </a:r>
            <a:r>
              <a:rPr lang="it-IT" sz="2400" dirty="0" err="1" smtClean="0"/>
              <a:t>CEECs</a:t>
            </a:r>
            <a:r>
              <a:rPr lang="it-IT" sz="2400" dirty="0" smtClean="0"/>
              <a:t>: </a:t>
            </a:r>
          </a:p>
          <a:p>
            <a:pPr marL="457200" indent="-457200" eaLnBrk="1" hangingPunct="1">
              <a:spcBef>
                <a:spcPct val="0"/>
              </a:spcBef>
              <a:buFontTx/>
              <a:buChar char="-"/>
            </a:pPr>
            <a:r>
              <a:rPr lang="it-IT" sz="2400" dirty="0" err="1" smtClean="0"/>
              <a:t>keep</a:t>
            </a:r>
            <a:r>
              <a:rPr lang="it-IT" sz="2400" dirty="0" smtClean="0"/>
              <a:t> </a:t>
            </a:r>
            <a:r>
              <a:rPr lang="it-IT" sz="2400" dirty="0" err="1" smtClean="0"/>
              <a:t>wage</a:t>
            </a:r>
            <a:r>
              <a:rPr lang="it-IT" sz="2400" dirty="0" smtClean="0"/>
              <a:t> and price </a:t>
            </a:r>
            <a:r>
              <a:rPr lang="it-IT" sz="2400" dirty="0" err="1" smtClean="0"/>
              <a:t>increases</a:t>
            </a:r>
            <a:r>
              <a:rPr lang="it-IT" sz="2400" dirty="0" smtClean="0"/>
              <a:t> in </a:t>
            </a:r>
            <a:r>
              <a:rPr lang="it-IT" sz="2400" dirty="0" err="1" smtClean="0"/>
              <a:t>line</a:t>
            </a:r>
            <a:r>
              <a:rPr lang="it-IT" sz="2400" dirty="0" smtClean="0"/>
              <a:t> </a:t>
            </a:r>
            <a:r>
              <a:rPr lang="it-IT" sz="2400" dirty="0" err="1" smtClean="0"/>
              <a:t>with</a:t>
            </a:r>
            <a:r>
              <a:rPr lang="it-IT" sz="2400" dirty="0" smtClean="0"/>
              <a:t> </a:t>
            </a:r>
            <a:r>
              <a:rPr lang="it-IT" sz="2400" dirty="0" err="1" smtClean="0"/>
              <a:t>productivity</a:t>
            </a:r>
            <a:r>
              <a:rPr lang="it-IT" sz="2400" dirty="0" smtClean="0"/>
              <a:t> </a:t>
            </a:r>
            <a:r>
              <a:rPr lang="it-IT" sz="2400" dirty="0" err="1" smtClean="0"/>
              <a:t>growth</a:t>
            </a:r>
            <a:endParaRPr lang="it-IT" sz="2400" dirty="0" smtClean="0"/>
          </a:p>
          <a:p>
            <a:pPr marL="457200" indent="-457200" eaLnBrk="1" hangingPunct="1">
              <a:spcBef>
                <a:spcPct val="0"/>
              </a:spcBef>
              <a:buFontTx/>
              <a:buChar char="-"/>
            </a:pPr>
            <a:r>
              <a:rPr lang="it-IT" sz="2400" dirty="0" err="1" smtClean="0"/>
              <a:t>l</a:t>
            </a:r>
            <a:r>
              <a:rPr lang="it-IT" sz="2400" dirty="0" err="1" smtClean="0"/>
              <a:t>aunch</a:t>
            </a:r>
            <a:r>
              <a:rPr lang="it-IT" sz="2400" dirty="0" smtClean="0"/>
              <a:t> a </a:t>
            </a:r>
            <a:r>
              <a:rPr lang="it-IT" sz="2400" dirty="0" err="1" smtClean="0"/>
              <a:t>wave</a:t>
            </a:r>
            <a:r>
              <a:rPr lang="it-IT" sz="2400" dirty="0" smtClean="0"/>
              <a:t> </a:t>
            </a:r>
            <a:r>
              <a:rPr lang="it-IT" sz="2400" dirty="0" err="1" smtClean="0"/>
              <a:t>of</a:t>
            </a:r>
            <a:r>
              <a:rPr lang="it-IT" sz="2400" dirty="0" smtClean="0"/>
              <a:t> </a:t>
            </a:r>
            <a:r>
              <a:rPr lang="it-IT" sz="2400" dirty="0" err="1" smtClean="0"/>
              <a:t>endogenous</a:t>
            </a:r>
            <a:r>
              <a:rPr lang="it-IT" sz="2400" dirty="0" smtClean="0"/>
              <a:t> capital </a:t>
            </a:r>
            <a:r>
              <a:rPr lang="it-IT" sz="2400" dirty="0" err="1" smtClean="0"/>
              <a:t>accumulation</a:t>
            </a:r>
            <a:endParaRPr lang="it-IT" sz="2400" dirty="0" smtClean="0"/>
          </a:p>
          <a:p>
            <a:pPr marL="457200" indent="-457200" eaLnBrk="1" hangingPunct="1">
              <a:spcBef>
                <a:spcPct val="0"/>
              </a:spcBef>
              <a:buFontTx/>
              <a:buChar char="-"/>
            </a:pPr>
            <a:r>
              <a:rPr lang="it-IT" sz="2400" dirty="0" err="1" smtClean="0"/>
              <a:t>Find</a:t>
            </a:r>
            <a:r>
              <a:rPr lang="it-IT" sz="2400" dirty="0" smtClean="0"/>
              <a:t> a </a:t>
            </a:r>
            <a:r>
              <a:rPr lang="it-IT" sz="2400" dirty="0" err="1" smtClean="0"/>
              <a:t>new</a:t>
            </a:r>
            <a:r>
              <a:rPr lang="it-IT" sz="2400" dirty="0" smtClean="0"/>
              <a:t> “</a:t>
            </a:r>
            <a:r>
              <a:rPr lang="it-IT" sz="2400" dirty="0" err="1" smtClean="0"/>
              <a:t>innovation</a:t>
            </a:r>
            <a:r>
              <a:rPr lang="it-IT" sz="2400" dirty="0" smtClean="0"/>
              <a:t> pattern”, </a:t>
            </a:r>
            <a:r>
              <a:rPr lang="it-IT" sz="2400" dirty="0" err="1" smtClean="0"/>
              <a:t>based</a:t>
            </a:r>
            <a:r>
              <a:rPr lang="it-IT" sz="2400" dirty="0" smtClean="0"/>
              <a:t> on a “</a:t>
            </a:r>
            <a:r>
              <a:rPr lang="it-IT" sz="2400" dirty="0" err="1" smtClean="0"/>
              <a:t>smart</a:t>
            </a:r>
            <a:r>
              <a:rPr lang="it-IT" sz="2400" dirty="0" smtClean="0"/>
              <a:t>” </a:t>
            </a:r>
            <a:r>
              <a:rPr lang="it-IT" sz="2400" dirty="0" err="1" smtClean="0"/>
              <a:t>specialization</a:t>
            </a:r>
            <a:r>
              <a:rPr lang="it-IT" sz="2400" dirty="0" smtClean="0"/>
              <a:t> and on </a:t>
            </a:r>
            <a:r>
              <a:rPr lang="it-IT" sz="2400" dirty="0" err="1" smtClean="0"/>
              <a:t>selected</a:t>
            </a:r>
            <a:r>
              <a:rPr lang="it-IT" sz="2400" dirty="0" smtClean="0"/>
              <a:t> </a:t>
            </a:r>
            <a:r>
              <a:rPr lang="it-IT" sz="2400" dirty="0" err="1" smtClean="0"/>
              <a:t>inter-regional</a:t>
            </a:r>
            <a:r>
              <a:rPr lang="it-IT" sz="2400" dirty="0" smtClean="0"/>
              <a:t> </a:t>
            </a:r>
            <a:r>
              <a:rPr lang="it-IT" sz="2400" dirty="0" err="1" smtClean="0"/>
              <a:t>cooperations</a:t>
            </a:r>
            <a:r>
              <a:rPr lang="it-IT" sz="2400" smtClean="0"/>
              <a:t>.</a:t>
            </a:r>
            <a:endParaRPr lang="it-IT" sz="2400" dirty="0" smtClean="0"/>
          </a:p>
          <a:p>
            <a:pPr marL="457200" indent="-457200" eaLnBrk="1" hangingPunct="1">
              <a:spcBef>
                <a:spcPct val="0"/>
              </a:spcBef>
              <a:buFontTx/>
              <a:buChar char="-"/>
            </a:pPr>
            <a:endParaRPr lang="it-IT" sz="2400" dirty="0" smtClean="0"/>
          </a:p>
        </p:txBody>
      </p:sp>
      <p:sp>
        <p:nvSpPr>
          <p:cNvPr id="2" name="Segnaposto numero diapositiva 3"/>
          <p:cNvSpPr>
            <a:spLocks noGrp="1"/>
          </p:cNvSpPr>
          <p:nvPr>
            <p:ph type="sldNum" sz="quarter" idx="12"/>
          </p:nvPr>
        </p:nvSpPr>
        <p:spPr/>
        <p:txBody>
          <a:bodyPr/>
          <a:lstStyle/>
          <a:p>
            <a:pPr>
              <a:defRPr/>
            </a:pPr>
            <a:fld id="{5BDA4F8D-5CE9-4373-875F-85A40FF2C537}" type="slidenum">
              <a:rPr lang="it-IT"/>
              <a:pPr>
                <a:defRPr/>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Segnaposto contenuto 5"/>
          <p:cNvSpPr>
            <a:spLocks noGrp="1"/>
          </p:cNvSpPr>
          <p:nvPr>
            <p:ph idx="1"/>
          </p:nvPr>
        </p:nvSpPr>
        <p:spPr>
          <a:xfrm>
            <a:off x="539750" y="1268413"/>
            <a:ext cx="8229600" cy="4953000"/>
          </a:xfrm>
        </p:spPr>
        <p:txBody>
          <a:bodyPr/>
          <a:lstStyle/>
          <a:p>
            <a:pPr eaLnBrk="1" hangingPunct="1"/>
            <a:endParaRPr lang="it-IT" smtClean="0"/>
          </a:p>
          <a:p>
            <a:pPr eaLnBrk="1" hangingPunct="1">
              <a:buFont typeface="Arial" charset="0"/>
              <a:buNone/>
            </a:pPr>
            <a:endParaRPr lang="it-IT" sz="2400" smtClean="0"/>
          </a:p>
          <a:p>
            <a:pPr eaLnBrk="1" hangingPunct="1">
              <a:buFont typeface="Arial" charset="0"/>
              <a:buNone/>
            </a:pPr>
            <a:endParaRPr lang="it-IT" sz="2400" smtClean="0"/>
          </a:p>
          <a:p>
            <a:pPr algn="ctr" eaLnBrk="1" hangingPunct="1">
              <a:buFont typeface="Arial" charset="0"/>
              <a:buNone/>
            </a:pPr>
            <a:r>
              <a:rPr lang="it-IT" b="1" smtClean="0"/>
              <a:t>THANK YOU VERY MUCH </a:t>
            </a:r>
          </a:p>
          <a:p>
            <a:pPr algn="ctr" eaLnBrk="1" hangingPunct="1">
              <a:buFont typeface="Arial" charset="0"/>
              <a:buNone/>
            </a:pPr>
            <a:r>
              <a:rPr lang="it-IT" b="1" smtClean="0"/>
              <a:t>FOR YOUR ATTENTION!</a:t>
            </a:r>
          </a:p>
        </p:txBody>
      </p:sp>
      <p:sp>
        <p:nvSpPr>
          <p:cNvPr id="2" name="Segnaposto numero diapositiva 3"/>
          <p:cNvSpPr>
            <a:spLocks noGrp="1"/>
          </p:cNvSpPr>
          <p:nvPr>
            <p:ph type="sldNum" sz="quarter" idx="12"/>
          </p:nvPr>
        </p:nvSpPr>
        <p:spPr/>
        <p:txBody>
          <a:bodyPr/>
          <a:lstStyle/>
          <a:p>
            <a:pPr>
              <a:defRPr/>
            </a:pPr>
            <a:fld id="{6C005A97-7C94-4A7D-A4F3-00AD9055B69F}" type="slidenum">
              <a:rPr lang="it-IT"/>
              <a:pPr>
                <a:defRPr/>
              </a:pPr>
              <a:t>33</a:t>
            </a:fld>
            <a:endParaRPr lang="it-IT"/>
          </a:p>
        </p:txBody>
      </p:sp>
      <p:sp>
        <p:nvSpPr>
          <p:cNvPr id="26629" name="Titolo 5"/>
          <p:cNvSpPr>
            <a:spLocks noGrp="1"/>
          </p:cNvSpPr>
          <p:nvPr>
            <p:ph type="title"/>
          </p:nvPr>
        </p:nvSpPr>
        <p:spPr/>
        <p:txBody>
          <a:bodyPr/>
          <a:lstStyle/>
          <a:p>
            <a:endParaRPr lang="it-IT"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b="1" dirty="0" err="1" smtClean="0"/>
              <a:t>Introduction</a:t>
            </a: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4</a:t>
            </a:fld>
            <a:endParaRPr lang="it-IT"/>
          </a:p>
        </p:txBody>
      </p:sp>
      <p:sp>
        <p:nvSpPr>
          <p:cNvPr id="6" name="CasellaDiTesto 5"/>
          <p:cNvSpPr txBox="1"/>
          <p:nvPr/>
        </p:nvSpPr>
        <p:spPr>
          <a:xfrm>
            <a:off x="467544" y="1628800"/>
            <a:ext cx="8280920" cy="5386090"/>
          </a:xfrm>
          <a:prstGeom prst="rect">
            <a:avLst/>
          </a:prstGeom>
          <a:noFill/>
        </p:spPr>
        <p:txBody>
          <a:bodyPr wrap="square" rtlCol="0">
            <a:spAutoFit/>
          </a:bodyPr>
          <a:lstStyle/>
          <a:p>
            <a:pPr eaLnBrk="1" hangingPunct="1">
              <a:buFontTx/>
              <a:buNone/>
            </a:pPr>
            <a:r>
              <a:rPr lang="en-US" sz="2000" dirty="0" smtClean="0"/>
              <a:t>Regions belong to different nations with different exposure to the crisis.</a:t>
            </a:r>
          </a:p>
          <a:p>
            <a:pPr eaLnBrk="1" hangingPunct="1">
              <a:buFontTx/>
              <a:buNone/>
            </a:pPr>
            <a:endParaRPr lang="en-US" sz="2000" dirty="0" smtClean="0"/>
          </a:p>
          <a:p>
            <a:pPr eaLnBrk="1" hangingPunct="1">
              <a:buFontTx/>
              <a:buNone/>
            </a:pPr>
            <a:r>
              <a:rPr lang="en-US" sz="2000" dirty="0" smtClean="0"/>
              <a:t>Regions have different industrial specialization, as well as different capacities to exploit untapped resources, or territorial capital assets.</a:t>
            </a:r>
          </a:p>
          <a:p>
            <a:pPr eaLnBrk="1" hangingPunct="1">
              <a:buFontTx/>
              <a:buNone/>
            </a:pPr>
            <a:endParaRPr lang="en-US" sz="2000" dirty="0" smtClean="0"/>
          </a:p>
          <a:p>
            <a:pPr eaLnBrk="1" hangingPunct="1">
              <a:buFontTx/>
              <a:buNone/>
            </a:pPr>
            <a:r>
              <a:rPr lang="en-US" sz="2000" dirty="0" smtClean="0"/>
              <a:t>Macroeconomic demand side effects have different impacts :</a:t>
            </a:r>
          </a:p>
          <a:p>
            <a:pPr eaLnBrk="1" hangingPunct="1">
              <a:buFontTx/>
              <a:buNone/>
            </a:pPr>
            <a:r>
              <a:rPr lang="en-US" sz="2000" dirty="0" smtClean="0"/>
              <a:t>- on national economies, according to their different level of public debt and deficit, and development potential,</a:t>
            </a:r>
          </a:p>
          <a:p>
            <a:pPr eaLnBrk="1" hangingPunct="1">
              <a:buFontTx/>
              <a:buChar char="-"/>
            </a:pPr>
            <a:r>
              <a:rPr lang="en-US" sz="2000" dirty="0" smtClean="0"/>
              <a:t>on the different regions, according to their consumption patterns, type of demand (public vs. private) and productive specializations.</a:t>
            </a:r>
          </a:p>
          <a:p>
            <a:pPr eaLnBrk="1" hangingPunct="1"/>
            <a:endParaRPr lang="en-US" sz="2000" dirty="0" smtClean="0"/>
          </a:p>
          <a:p>
            <a:pPr eaLnBrk="1" hangingPunct="1"/>
            <a:r>
              <a:rPr lang="en-US" sz="2000" dirty="0" smtClean="0"/>
              <a:t>Financial speculation determined a differentiated rise in the spread on public bonds in different countries, exacerbating the cost of the debt service, raising public deficits, generating huge effects on public spending at central and local levels.  </a:t>
            </a:r>
          </a:p>
          <a:p>
            <a:pPr eaLnBrk="1" hangingPunct="1"/>
            <a:endParaRPr lang="it-IT" sz="2000" dirty="0" smtClean="0"/>
          </a:p>
          <a:p>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b="1" dirty="0" err="1" smtClean="0"/>
              <a:t>Introduction</a:t>
            </a: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5</a:t>
            </a:fld>
            <a:endParaRPr lang="it-IT"/>
          </a:p>
        </p:txBody>
      </p:sp>
      <p:sp>
        <p:nvSpPr>
          <p:cNvPr id="6" name="CasellaDiTesto 5"/>
          <p:cNvSpPr txBox="1"/>
          <p:nvPr/>
        </p:nvSpPr>
        <p:spPr>
          <a:xfrm>
            <a:off x="467544" y="1628800"/>
            <a:ext cx="8280920" cy="5016758"/>
          </a:xfrm>
          <a:prstGeom prst="rect">
            <a:avLst/>
          </a:prstGeom>
          <a:noFill/>
        </p:spPr>
        <p:txBody>
          <a:bodyPr wrap="square" rtlCol="0">
            <a:spAutoFit/>
          </a:bodyPr>
          <a:lstStyle/>
          <a:p>
            <a:r>
              <a:rPr lang="en-US" sz="2000" dirty="0" smtClean="0"/>
              <a:t>A strong control on public expenditure and on its reduction was imposed by the EU, especially to “vicious” countries. The effects of such a reduction are expected to be stronger in those regions with a higher share of public demand with respect to the private one, being generally the poorer and less productive regions;</a:t>
            </a:r>
          </a:p>
          <a:p>
            <a:pPr>
              <a:buFont typeface="Arial" charset="0"/>
              <a:buChar char="-"/>
            </a:pPr>
            <a:r>
              <a:rPr lang="en-US" sz="2000" dirty="0" smtClean="0"/>
              <a:t> in “vicious” countries, private investments decreased as a consequence of the increase in interest rates, penalizing private actors, and particularly productive regions;</a:t>
            </a:r>
          </a:p>
          <a:p>
            <a:pPr>
              <a:buFont typeface="Arial" charset="0"/>
              <a:buChar char="-"/>
            </a:pPr>
            <a:r>
              <a:rPr lang="en-US" sz="2000" dirty="0" smtClean="0"/>
              <a:t> a credit crunch came as a consequence of the financial intermediaries’ decision to prefer financial investments on public bonds, when guarantees existed on sovereign default; the real sector and the most productive regions hosting it were once again penalized more than others.</a:t>
            </a:r>
          </a:p>
          <a:p>
            <a:endParaRPr lang="en-US" sz="2000" dirty="0" smtClean="0"/>
          </a:p>
          <a:p>
            <a:r>
              <a:rPr lang="en-US" sz="2000" dirty="0" smtClean="0"/>
              <a:t>In general though, is difficult to predict which regions were hit more.</a:t>
            </a:r>
          </a:p>
          <a:p>
            <a:pPr>
              <a:buFont typeface="Arial" charset="0"/>
              <a:buChar char="-"/>
            </a:pPr>
            <a:endParaRPr lang="it-IT"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Titolo 1"/>
          <p:cNvSpPr>
            <a:spLocks noGrp="1"/>
          </p:cNvSpPr>
          <p:nvPr>
            <p:ph type="title"/>
          </p:nvPr>
        </p:nvSpPr>
        <p:spPr/>
        <p:txBody>
          <a:bodyPr/>
          <a:lstStyle/>
          <a:p>
            <a:pPr eaLnBrk="1" hangingPunct="1"/>
            <a:r>
              <a:rPr lang="it-CH" sz="2800" dirty="0" smtClean="0"/>
              <a:t/>
            </a:r>
            <a:br>
              <a:rPr lang="it-CH" sz="2800" dirty="0" smtClean="0"/>
            </a:br>
            <a:r>
              <a:rPr lang="it-CH" sz="2800" b="1" dirty="0" smtClean="0"/>
              <a:t>The </a:t>
            </a:r>
            <a:r>
              <a:rPr lang="it-CH" sz="2800" b="1" dirty="0" err="1" smtClean="0"/>
              <a:t>foresight</a:t>
            </a:r>
            <a:r>
              <a:rPr lang="it-CH" sz="2800" b="1" dirty="0" smtClean="0"/>
              <a:t> </a:t>
            </a:r>
            <a:r>
              <a:rPr lang="it-CH" sz="2800" b="1" dirty="0" err="1" smtClean="0"/>
              <a:t>tool</a:t>
            </a:r>
            <a:r>
              <a:rPr lang="it-CH" sz="2800" b="1" dirty="0" smtClean="0"/>
              <a:t>: the MASST3 </a:t>
            </a:r>
            <a:r>
              <a:rPr lang="it-CH" sz="2800" b="1" dirty="0" err="1" smtClean="0"/>
              <a:t>model</a:t>
            </a:r>
            <a:endParaRPr lang="it-IT" sz="2800" b="1" dirty="0" smtClean="0"/>
          </a:p>
        </p:txBody>
      </p:sp>
      <p:sp>
        <p:nvSpPr>
          <p:cNvPr id="5124" name="Segnaposto contenuto 2"/>
          <p:cNvSpPr>
            <a:spLocks noGrp="1"/>
          </p:cNvSpPr>
          <p:nvPr>
            <p:ph idx="1"/>
          </p:nvPr>
        </p:nvSpPr>
        <p:spPr>
          <a:xfrm>
            <a:off x="468313" y="1412875"/>
            <a:ext cx="8229600" cy="4525963"/>
          </a:xfrm>
        </p:spPr>
        <p:txBody>
          <a:bodyPr/>
          <a:lstStyle/>
          <a:p>
            <a:pPr eaLnBrk="1" hangingPunct="1">
              <a:buFont typeface="Arial" charset="0"/>
              <a:buNone/>
            </a:pPr>
            <a:r>
              <a:rPr lang="it-CH" sz="2000" dirty="0" smtClean="0">
                <a:latin typeface="Arial" pitchFamily="34" charset="0"/>
                <a:cs typeface="Arial" pitchFamily="34" charset="0"/>
              </a:rPr>
              <a:t>MASST </a:t>
            </a:r>
            <a:r>
              <a:rPr lang="it-CH" sz="2000" dirty="0" err="1" smtClean="0">
                <a:latin typeface="Arial" pitchFamily="34" charset="0"/>
                <a:cs typeface="Arial" pitchFamily="34" charset="0"/>
              </a:rPr>
              <a:t>is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an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econometric</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forecasting</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model</a:t>
            </a:r>
            <a:r>
              <a:rPr lang="it-CH" sz="2000" dirty="0" smtClean="0">
                <a:latin typeface="Arial" pitchFamily="34" charset="0"/>
                <a:cs typeface="Arial" pitchFamily="34" charset="0"/>
              </a:rPr>
              <a:t>.</a:t>
            </a:r>
            <a:r>
              <a:rPr lang="it-CH" sz="2000" i="1" dirty="0" smtClean="0">
                <a:latin typeface="Arial" pitchFamily="34" charset="0"/>
                <a:cs typeface="Arial" pitchFamily="34" charset="0"/>
              </a:rPr>
              <a:t> </a:t>
            </a:r>
            <a:r>
              <a:rPr lang="it-CH" sz="2000" i="1" dirty="0" err="1" smtClean="0">
                <a:latin typeface="Arial" pitchFamily="34" charset="0"/>
                <a:cs typeface="Arial" pitchFamily="34" charset="0"/>
              </a:rPr>
              <a:t>Previous</a:t>
            </a:r>
            <a:r>
              <a:rPr lang="it-CH" sz="2000" i="1" dirty="0" smtClean="0">
                <a:latin typeface="Arial" pitchFamily="34" charset="0"/>
                <a:cs typeface="Arial" pitchFamily="34" charset="0"/>
              </a:rPr>
              <a:t> </a:t>
            </a:r>
            <a:r>
              <a:rPr lang="it-CH" sz="2000" i="1" dirty="0" err="1" smtClean="0">
                <a:latin typeface="Arial" pitchFamily="34" charset="0"/>
                <a:cs typeface="Arial" pitchFamily="34" charset="0"/>
              </a:rPr>
              <a:t>versions</a:t>
            </a:r>
            <a:r>
              <a:rPr lang="it-CH" sz="2000" i="1"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 MASST </a:t>
            </a:r>
            <a:r>
              <a:rPr lang="it-CH" sz="2000" dirty="0" err="1" smtClean="0">
                <a:latin typeface="Arial" pitchFamily="34" charset="0"/>
                <a:cs typeface="Arial" pitchFamily="34" charset="0"/>
              </a:rPr>
              <a:t>developed</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for</a:t>
            </a:r>
            <a:r>
              <a:rPr lang="it-CH" sz="2000" dirty="0" smtClean="0">
                <a:latin typeface="Arial" pitchFamily="34" charset="0"/>
                <a:cs typeface="Arial" pitchFamily="34" charset="0"/>
              </a:rPr>
              <a:t> ESPON 3.2; ESPON SPAN; </a:t>
            </a:r>
            <a:r>
              <a:rPr lang="it-CH" sz="2000" dirty="0" err="1" smtClean="0">
                <a:latin typeface="Arial" pitchFamily="34" charset="0"/>
                <a:cs typeface="Arial" pitchFamily="34" charset="0"/>
              </a:rPr>
              <a:t>DGRegio</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projects</a:t>
            </a:r>
            <a:r>
              <a:rPr lang="it-CH" sz="2000" dirty="0" smtClean="0">
                <a:latin typeface="Arial" pitchFamily="34" charset="0"/>
                <a:cs typeface="Arial" pitchFamily="34" charset="0"/>
              </a:rPr>
              <a:t>.</a:t>
            </a:r>
          </a:p>
          <a:p>
            <a:pPr eaLnBrk="1" hangingPunct="1">
              <a:buFont typeface="Arial" charset="0"/>
              <a:buNone/>
            </a:pPr>
            <a:endParaRPr lang="it-CH" sz="2000" dirty="0" smtClean="0">
              <a:latin typeface="Arial" pitchFamily="34" charset="0"/>
              <a:cs typeface="Arial" pitchFamily="34" charset="0"/>
            </a:endParaRPr>
          </a:p>
          <a:p>
            <a:pPr eaLnBrk="1" hangingPunct="1">
              <a:buFont typeface="Arial" charset="0"/>
              <a:buNone/>
            </a:pPr>
            <a:r>
              <a:rPr lang="it-CH" sz="2000" dirty="0" smtClean="0">
                <a:latin typeface="Arial" pitchFamily="34" charset="0"/>
                <a:cs typeface="Arial" pitchFamily="34" charset="0"/>
              </a:rPr>
              <a:t>The ET2050 project </a:t>
            </a:r>
            <a:r>
              <a:rPr lang="it-CH" sz="2000" dirty="0" err="1" smtClean="0">
                <a:latin typeface="Arial" pitchFamily="34" charset="0"/>
                <a:cs typeface="Arial" pitchFamily="34" charset="0"/>
              </a:rPr>
              <a:t>is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based</a:t>
            </a:r>
            <a:r>
              <a:rPr lang="it-CH" sz="2000" dirty="0" smtClean="0">
                <a:latin typeface="Arial" pitchFamily="34" charset="0"/>
                <a:cs typeface="Arial" pitchFamily="34" charset="0"/>
              </a:rPr>
              <a:t> on a </a:t>
            </a:r>
            <a:r>
              <a:rPr lang="it-CH" sz="2000" b="1" dirty="0" err="1" smtClean="0">
                <a:latin typeface="Arial" pitchFamily="34" charset="0"/>
                <a:cs typeface="Arial" pitchFamily="34" charset="0"/>
              </a:rPr>
              <a:t>new</a:t>
            </a:r>
            <a:r>
              <a:rPr lang="it-CH" sz="2000" b="1" dirty="0" smtClean="0">
                <a:latin typeface="Arial" pitchFamily="34" charset="0"/>
                <a:cs typeface="Arial" pitchFamily="34" charset="0"/>
              </a:rPr>
              <a:t> </a:t>
            </a:r>
            <a:r>
              <a:rPr lang="it-CH" sz="2000" b="1" dirty="0" err="1" smtClean="0">
                <a:latin typeface="Arial" pitchFamily="34" charset="0"/>
                <a:cs typeface="Arial" pitchFamily="34" charset="0"/>
              </a:rPr>
              <a:t>version</a:t>
            </a:r>
            <a:r>
              <a:rPr lang="it-CH" sz="2000" b="1" dirty="0" smtClean="0">
                <a:latin typeface="Arial" pitchFamily="34" charset="0"/>
                <a:cs typeface="Arial" pitchFamily="34" charset="0"/>
              </a:rPr>
              <a:t> </a:t>
            </a:r>
            <a:r>
              <a:rPr lang="it-CH" sz="2000" b="1" dirty="0" err="1" smtClean="0">
                <a:latin typeface="Arial" pitchFamily="34" charset="0"/>
                <a:cs typeface="Arial" pitchFamily="34" charset="0"/>
              </a:rPr>
              <a:t>of</a:t>
            </a:r>
            <a:r>
              <a:rPr lang="it-CH" sz="2000" b="1" dirty="0" smtClean="0">
                <a:latin typeface="Arial" pitchFamily="34" charset="0"/>
                <a:cs typeface="Arial" pitchFamily="34" charset="0"/>
              </a:rPr>
              <a:t> MASST</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considering</a:t>
            </a:r>
            <a:r>
              <a:rPr lang="it-CH" sz="2000" dirty="0" smtClean="0">
                <a:latin typeface="Arial" pitchFamily="34" charset="0"/>
                <a:cs typeface="Arial" pitchFamily="34" charset="0"/>
              </a:rPr>
              <a:t> the </a:t>
            </a:r>
            <a:r>
              <a:rPr lang="it-CH" sz="2000" dirty="0" err="1" smtClean="0">
                <a:latin typeface="Arial" pitchFamily="34" charset="0"/>
                <a:cs typeface="Arial" pitchFamily="34" charset="0"/>
              </a:rPr>
              <a:t>economic</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crisis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two</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periods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model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estimation</a:t>
            </a:r>
            <a:r>
              <a:rPr lang="it-CH" sz="2000" dirty="0" smtClean="0">
                <a:latin typeface="Arial" pitchFamily="34" charset="0"/>
                <a:cs typeface="Arial" pitchFamily="34" charset="0"/>
              </a:rPr>
              <a:t>), public budget </a:t>
            </a:r>
            <a:r>
              <a:rPr lang="it-CH" sz="2000" dirty="0" err="1" smtClean="0">
                <a:latin typeface="Arial" pitchFamily="34" charset="0"/>
                <a:cs typeface="Arial" pitchFamily="34" charset="0"/>
              </a:rPr>
              <a:t>constraints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innovation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modes</a:t>
            </a:r>
            <a:r>
              <a:rPr lang="it-CH" sz="2000" dirty="0" smtClean="0">
                <a:latin typeface="Arial" pitchFamily="34" charset="0"/>
                <a:cs typeface="Arial" pitchFamily="34" charset="0"/>
              </a:rPr>
              <a:t>, the </a:t>
            </a:r>
            <a:r>
              <a:rPr lang="it-CH" sz="2000" dirty="0" err="1" smtClean="0">
                <a:latin typeface="Arial" pitchFamily="34" charset="0"/>
                <a:cs typeface="Arial" pitchFamily="34" charset="0"/>
              </a:rPr>
              <a:t>role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urban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areas</a:t>
            </a:r>
            <a:r>
              <a:rPr lang="it-CH" sz="2000" dirty="0" smtClean="0">
                <a:latin typeface="Arial" pitchFamily="34" charset="0"/>
                <a:cs typeface="Arial" pitchFamily="34" charset="0"/>
              </a:rPr>
              <a:t> in </a:t>
            </a:r>
            <a:r>
              <a:rPr lang="it-CH" sz="2000" dirty="0" err="1" smtClean="0">
                <a:latin typeface="Arial" pitchFamily="34" charset="0"/>
                <a:cs typeface="Arial" pitchFamily="34" charset="0"/>
              </a:rPr>
              <a:t>regional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growth</a:t>
            </a:r>
            <a:r>
              <a:rPr lang="it-CH" sz="2000" dirty="0" smtClean="0">
                <a:latin typeface="Arial" pitchFamily="34" charset="0"/>
                <a:cs typeface="Arial" pitchFamily="34" charset="0"/>
              </a:rPr>
              <a:t>. </a:t>
            </a:r>
          </a:p>
          <a:p>
            <a:pPr eaLnBrk="1" hangingPunct="1">
              <a:buFont typeface="Arial" charset="0"/>
              <a:buNone/>
            </a:pPr>
            <a:endParaRPr lang="it-CH" sz="2000" dirty="0" smtClean="0">
              <a:latin typeface="Arial" pitchFamily="34" charset="0"/>
              <a:cs typeface="Arial" pitchFamily="34" charset="0"/>
            </a:endParaRPr>
          </a:p>
          <a:p>
            <a:pPr eaLnBrk="1" hangingPunct="1">
              <a:buNone/>
            </a:pPr>
            <a:r>
              <a:rPr lang="it-CH" sz="2000" dirty="0" smtClean="0">
                <a:latin typeface="Arial" pitchFamily="34" charset="0"/>
                <a:cs typeface="Arial" pitchFamily="34" charset="0"/>
              </a:rPr>
              <a:t>The </a:t>
            </a:r>
            <a:r>
              <a:rPr lang="it-CH" sz="2000" dirty="0" err="1" smtClean="0">
                <a:latin typeface="Arial" pitchFamily="34" charset="0"/>
                <a:cs typeface="Arial" pitchFamily="34" charset="0"/>
              </a:rPr>
              <a:t>model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is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able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to</a:t>
            </a:r>
            <a:r>
              <a:rPr lang="it-CH" sz="2000" dirty="0" smtClean="0">
                <a:latin typeface="Arial" pitchFamily="34" charset="0"/>
                <a:cs typeface="Arial" pitchFamily="34" charset="0"/>
              </a:rPr>
              <a:t> simulate </a:t>
            </a:r>
            <a:r>
              <a:rPr lang="it-CH" sz="2000" dirty="0" err="1" smtClean="0">
                <a:latin typeface="Arial" pitchFamily="34" charset="0"/>
                <a:cs typeface="Arial" pitchFamily="34" charset="0"/>
              </a:rPr>
              <a:t>effects</a:t>
            </a:r>
            <a:r>
              <a:rPr lang="it-CH" sz="2000" dirty="0" smtClean="0">
                <a:latin typeface="Arial" pitchFamily="34" charset="0"/>
                <a:cs typeface="Arial" pitchFamily="34" charset="0"/>
              </a:rPr>
              <a:t> on </a:t>
            </a:r>
            <a:r>
              <a:rPr lang="it-CH" sz="2000" dirty="0" err="1" smtClean="0">
                <a:latin typeface="Arial" pitchFamily="34" charset="0"/>
                <a:cs typeface="Arial" pitchFamily="34" charset="0"/>
              </a:rPr>
              <a:t>regional</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growth</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a:t>
            </a:r>
          </a:p>
          <a:p>
            <a:pPr eaLnBrk="1" hangingPunct="1">
              <a:buFontTx/>
              <a:buChar char="-"/>
            </a:pPr>
            <a:r>
              <a:rPr lang="it-CH" sz="2000" dirty="0" smtClean="0">
                <a:latin typeface="Arial" pitchFamily="34" charset="0"/>
                <a:cs typeface="Arial" pitchFamily="34" charset="0"/>
              </a:rPr>
              <a:t>the </a:t>
            </a:r>
            <a:r>
              <a:rPr lang="it-CH" sz="2000" dirty="0" err="1" smtClean="0">
                <a:latin typeface="Arial" pitchFamily="34" charset="0"/>
                <a:cs typeface="Arial" pitchFamily="34" charset="0"/>
              </a:rPr>
              <a:t>economic</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crisis</a:t>
            </a:r>
            <a:r>
              <a:rPr lang="it-CH" sz="2000" dirty="0" smtClean="0">
                <a:latin typeface="Arial" pitchFamily="34" charset="0"/>
                <a:cs typeface="Arial" pitchFamily="34" charset="0"/>
              </a:rPr>
              <a:t>;</a:t>
            </a:r>
          </a:p>
          <a:p>
            <a:pPr eaLnBrk="1" hangingPunct="1">
              <a:buFontTx/>
              <a:buChar char="-"/>
            </a:pPr>
            <a:r>
              <a:rPr lang="it-CH" sz="2000" dirty="0" err="1" smtClean="0">
                <a:latin typeface="Arial" pitchFamily="34" charset="0"/>
                <a:cs typeface="Arial" pitchFamily="34" charset="0"/>
              </a:rPr>
              <a:t>macroeconomic</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elements</a:t>
            </a:r>
            <a:r>
              <a:rPr lang="it-CH" sz="2000" dirty="0" smtClean="0">
                <a:latin typeface="Arial" pitchFamily="34" charset="0"/>
                <a:cs typeface="Arial" pitchFamily="34" charset="0"/>
              </a:rPr>
              <a:t> (public budget </a:t>
            </a:r>
            <a:r>
              <a:rPr lang="it-CH" sz="2000" dirty="0" err="1" smtClean="0">
                <a:latin typeface="Arial" pitchFamily="34" charset="0"/>
                <a:cs typeface="Arial" pitchFamily="34" charset="0"/>
              </a:rPr>
              <a:t>constraints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sovereign</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debt</a:t>
            </a:r>
            <a:r>
              <a:rPr lang="it-CH" sz="2000" dirty="0" smtClean="0">
                <a:latin typeface="Arial" pitchFamily="34" charset="0"/>
                <a:cs typeface="Arial" pitchFamily="34" charset="0"/>
              </a:rPr>
              <a:t>, spread in interest </a:t>
            </a:r>
            <a:r>
              <a:rPr lang="it-CH" sz="2000" dirty="0" err="1" smtClean="0">
                <a:latin typeface="Arial" pitchFamily="34" charset="0"/>
                <a:cs typeface="Arial" pitchFamily="34" charset="0"/>
              </a:rPr>
              <a:t>rates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of</a:t>
            </a:r>
            <a:r>
              <a:rPr lang="it-CH" sz="2000" dirty="0" smtClean="0">
                <a:latin typeface="Arial" pitchFamily="34" charset="0"/>
                <a:cs typeface="Arial" pitchFamily="34" charset="0"/>
              </a:rPr>
              <a:t> public </a:t>
            </a:r>
            <a:r>
              <a:rPr lang="it-CH" sz="2000" dirty="0" err="1" smtClean="0">
                <a:latin typeface="Arial" pitchFamily="34" charset="0"/>
                <a:cs typeface="Arial" pitchFamily="34" charset="0"/>
              </a:rPr>
              <a:t>bonds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exchange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rates</a:t>
            </a:r>
            <a:r>
              <a:rPr lang="it-CH" sz="2000" dirty="0" smtClean="0">
                <a:latin typeface="Arial" pitchFamily="34" charset="0"/>
                <a:cs typeface="Arial" pitchFamily="34" charset="0"/>
              </a:rPr>
              <a:t>);</a:t>
            </a:r>
          </a:p>
          <a:p>
            <a:pPr eaLnBrk="1" hangingPunct="1">
              <a:buFontTx/>
              <a:buChar char="-"/>
            </a:pPr>
            <a:r>
              <a:rPr lang="it-CH" sz="2000" dirty="0" err="1" smtClean="0">
                <a:latin typeface="Arial" pitchFamily="34" charset="0"/>
                <a:cs typeface="Arial" pitchFamily="34" charset="0"/>
              </a:rPr>
              <a:t>territorial</a:t>
            </a:r>
            <a:r>
              <a:rPr lang="it-CH" sz="2000" dirty="0" smtClean="0">
                <a:latin typeface="Arial" pitchFamily="34" charset="0"/>
                <a:cs typeface="Arial" pitchFamily="34" charset="0"/>
              </a:rPr>
              <a:t> capital </a:t>
            </a:r>
            <a:r>
              <a:rPr lang="it-CH" sz="2000" dirty="0" err="1" smtClean="0">
                <a:latin typeface="Arial" pitchFamily="34" charset="0"/>
                <a:cs typeface="Arial" pitchFamily="34" charset="0"/>
              </a:rPr>
              <a:t>elements</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innovativeness</a:t>
            </a:r>
            <a:r>
              <a:rPr lang="it-CH" sz="2000" dirty="0" smtClean="0">
                <a:latin typeface="Arial" pitchFamily="34" charset="0"/>
                <a:cs typeface="Arial" pitchFamily="34" charset="0"/>
              </a:rPr>
              <a:t>, trust, </a:t>
            </a:r>
            <a:r>
              <a:rPr lang="it-CH" sz="2000" dirty="0" err="1" smtClean="0">
                <a:latin typeface="Arial" pitchFamily="34" charset="0"/>
                <a:cs typeface="Arial" pitchFamily="34" charset="0"/>
              </a:rPr>
              <a:t>accessibility</a:t>
            </a:r>
            <a:r>
              <a:rPr lang="it-CH" sz="2000" dirty="0" smtClean="0">
                <a:latin typeface="Arial" pitchFamily="34" charset="0"/>
                <a:cs typeface="Arial" pitchFamily="34" charset="0"/>
              </a:rPr>
              <a:t>);</a:t>
            </a:r>
          </a:p>
          <a:p>
            <a:pPr eaLnBrk="1" hangingPunct="1">
              <a:buFontTx/>
              <a:buChar char="-"/>
            </a:pPr>
            <a:r>
              <a:rPr lang="it-CH" sz="2000" dirty="0" err="1" smtClean="0">
                <a:latin typeface="Arial" pitchFamily="34" charset="0"/>
                <a:cs typeface="Arial" pitchFamily="34" charset="0"/>
              </a:rPr>
              <a:t>cohesion</a:t>
            </a:r>
            <a:r>
              <a:rPr lang="it-CH" sz="2000" dirty="0" smtClean="0">
                <a:latin typeface="Arial" pitchFamily="34" charset="0"/>
                <a:cs typeface="Arial" pitchFamily="34" charset="0"/>
              </a:rPr>
              <a:t> and </a:t>
            </a:r>
            <a:r>
              <a:rPr lang="it-CH" sz="2000" dirty="0" err="1" smtClean="0">
                <a:latin typeface="Arial" pitchFamily="34" charset="0"/>
                <a:cs typeface="Arial" pitchFamily="34" charset="0"/>
              </a:rPr>
              <a:t>infastructure</a:t>
            </a:r>
            <a:r>
              <a:rPr lang="it-CH" sz="2000" dirty="0" smtClean="0">
                <a:latin typeface="Arial" pitchFamily="34" charset="0"/>
                <a:cs typeface="Arial" pitchFamily="34" charset="0"/>
              </a:rPr>
              <a:t> </a:t>
            </a:r>
            <a:r>
              <a:rPr lang="it-CH" sz="2000" dirty="0" err="1" smtClean="0">
                <a:latin typeface="Arial" pitchFamily="34" charset="0"/>
                <a:cs typeface="Arial" pitchFamily="34" charset="0"/>
              </a:rPr>
              <a:t>policies</a:t>
            </a:r>
            <a:r>
              <a:rPr lang="it-CH" sz="2000" dirty="0" smtClean="0">
                <a:latin typeface="Arial" pitchFamily="34" charset="0"/>
                <a:cs typeface="Arial" pitchFamily="34" charset="0"/>
              </a:rPr>
              <a:t>.</a:t>
            </a:r>
          </a:p>
          <a:p>
            <a:pPr eaLnBrk="1" hangingPunct="1">
              <a:buFont typeface="Arial" charset="0"/>
              <a:buNone/>
            </a:pPr>
            <a:endParaRPr lang="it-CH" sz="2400" dirty="0" smtClean="0"/>
          </a:p>
          <a:p>
            <a:pPr eaLnBrk="1" hangingPunct="1">
              <a:buFont typeface="Arial" charset="0"/>
              <a:buNone/>
            </a:pPr>
            <a:endParaRPr lang="it-IT" sz="2400" dirty="0" smtClean="0"/>
          </a:p>
        </p:txBody>
      </p:sp>
      <p:sp>
        <p:nvSpPr>
          <p:cNvPr id="2" name="Segnaposto numero diapositiva 3"/>
          <p:cNvSpPr>
            <a:spLocks noGrp="1"/>
          </p:cNvSpPr>
          <p:nvPr>
            <p:ph type="sldNum" sz="quarter" idx="12"/>
          </p:nvPr>
        </p:nvSpPr>
        <p:spPr/>
        <p:txBody>
          <a:bodyPr/>
          <a:lstStyle/>
          <a:p>
            <a:pPr>
              <a:defRPr/>
            </a:pPr>
            <a:fld id="{B5592D3D-0AFF-49CF-B2DE-D81154F68B6F}" type="slidenum">
              <a:rPr lang="it-IT"/>
              <a:pPr>
                <a:defRPr/>
              </a:pPr>
              <a:t>6</a:t>
            </a:fld>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b="1" dirty="0" smtClean="0"/>
              <a:t>The </a:t>
            </a:r>
            <a:r>
              <a:rPr lang="it-CH" sz="2800" b="1" dirty="0" err="1" smtClean="0"/>
              <a:t>model</a:t>
            </a: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7</a:t>
            </a:fld>
            <a:endParaRPr lang="it-IT"/>
          </a:p>
        </p:txBody>
      </p:sp>
      <p:sp>
        <p:nvSpPr>
          <p:cNvPr id="6" name="CasellaDiTesto 5"/>
          <p:cNvSpPr txBox="1"/>
          <p:nvPr/>
        </p:nvSpPr>
        <p:spPr>
          <a:xfrm>
            <a:off x="467544" y="1628800"/>
            <a:ext cx="8280920" cy="3477875"/>
          </a:xfrm>
          <a:prstGeom prst="rect">
            <a:avLst/>
          </a:prstGeom>
          <a:noFill/>
        </p:spPr>
        <p:txBody>
          <a:bodyPr wrap="square" rtlCol="0">
            <a:spAutoFit/>
          </a:bodyPr>
          <a:lstStyle/>
          <a:p>
            <a:r>
              <a:rPr lang="it-CH" sz="2000" dirty="0" smtClean="0"/>
              <a:t>The </a:t>
            </a:r>
            <a:r>
              <a:rPr lang="it-CH" sz="2000" dirty="0" err="1" smtClean="0"/>
              <a:t>logics</a:t>
            </a:r>
            <a:r>
              <a:rPr lang="it-CH" sz="2000" dirty="0" smtClean="0"/>
              <a:t> </a:t>
            </a:r>
            <a:r>
              <a:rPr lang="it-CH" sz="2000" dirty="0" err="1" smtClean="0"/>
              <a:t>of</a:t>
            </a:r>
            <a:r>
              <a:rPr lang="it-CH" sz="2000" dirty="0" smtClean="0"/>
              <a:t> the </a:t>
            </a:r>
            <a:r>
              <a:rPr lang="it-CH" sz="2000" dirty="0" err="1" smtClean="0"/>
              <a:t>model</a:t>
            </a:r>
            <a:r>
              <a:rPr lang="it-CH" sz="2000" dirty="0" smtClean="0"/>
              <a:t> </a:t>
            </a:r>
            <a:r>
              <a:rPr lang="it-CH" sz="2000" dirty="0" err="1" smtClean="0"/>
              <a:t>is</a:t>
            </a:r>
            <a:r>
              <a:rPr lang="it-CH" sz="2000" dirty="0" smtClean="0"/>
              <a:t> at the </a:t>
            </a:r>
            <a:r>
              <a:rPr lang="it-CH" sz="2000" dirty="0" err="1" smtClean="0"/>
              <a:t>same</a:t>
            </a:r>
            <a:r>
              <a:rPr lang="it-CH" sz="2000" dirty="0" smtClean="0"/>
              <a:t> </a:t>
            </a:r>
            <a:r>
              <a:rPr lang="it-CH" sz="2000" dirty="0" err="1" smtClean="0"/>
              <a:t>time</a:t>
            </a:r>
            <a:r>
              <a:rPr lang="it-CH" sz="2000" dirty="0" smtClean="0"/>
              <a:t> </a:t>
            </a:r>
            <a:r>
              <a:rPr lang="it-CH" sz="2000" dirty="0" err="1" smtClean="0"/>
              <a:t>Top-down</a:t>
            </a:r>
            <a:r>
              <a:rPr lang="it-CH" sz="2000" dirty="0" smtClean="0"/>
              <a:t> &amp; </a:t>
            </a:r>
            <a:r>
              <a:rPr lang="it-CH" sz="2000" dirty="0" err="1" smtClean="0"/>
              <a:t>Bottom-up</a:t>
            </a:r>
            <a:r>
              <a:rPr lang="it-CH" sz="2000" dirty="0" smtClean="0"/>
              <a:t> (i.e. distributive and generative):</a:t>
            </a:r>
          </a:p>
          <a:p>
            <a:endParaRPr lang="it-CH" sz="2000" dirty="0" smtClean="0"/>
          </a:p>
          <a:p>
            <a:pPr>
              <a:buFontTx/>
              <a:buChar char="-"/>
            </a:pPr>
            <a:r>
              <a:rPr lang="it-CH" sz="2000" dirty="0" smtClean="0"/>
              <a:t> </a:t>
            </a:r>
            <a:r>
              <a:rPr lang="it-CH" sz="2000" dirty="0" err="1" smtClean="0"/>
              <a:t>national</a:t>
            </a:r>
            <a:r>
              <a:rPr lang="it-CH" sz="2000" dirty="0" smtClean="0"/>
              <a:t> </a:t>
            </a:r>
            <a:r>
              <a:rPr lang="it-CH" sz="2000" dirty="0" err="1" smtClean="0"/>
              <a:t>growth</a:t>
            </a:r>
            <a:r>
              <a:rPr lang="it-CH" sz="2000" dirty="0" smtClean="0"/>
              <a:t> (</a:t>
            </a:r>
            <a:r>
              <a:rPr lang="it-CH" sz="2000" dirty="0" err="1" smtClean="0"/>
              <a:t>determined</a:t>
            </a:r>
            <a:r>
              <a:rPr lang="it-CH" sz="2000" dirty="0" smtClean="0"/>
              <a:t> </a:t>
            </a:r>
            <a:r>
              <a:rPr lang="it-CH" sz="2000" dirty="0" err="1" smtClean="0"/>
              <a:t>by</a:t>
            </a:r>
            <a:r>
              <a:rPr lang="it-CH" sz="2000" dirty="0" smtClean="0"/>
              <a:t> </a:t>
            </a:r>
            <a:r>
              <a:rPr lang="it-CH" sz="2000" dirty="0" err="1" smtClean="0"/>
              <a:t>macro-economic</a:t>
            </a:r>
            <a:r>
              <a:rPr lang="it-CH" sz="2000" dirty="0" smtClean="0"/>
              <a:t> </a:t>
            </a:r>
            <a:r>
              <a:rPr lang="it-CH" sz="2000" dirty="0" err="1" smtClean="0"/>
              <a:t>elements</a:t>
            </a:r>
            <a:r>
              <a:rPr lang="it-CH" sz="2000" dirty="0" smtClean="0"/>
              <a:t>: </a:t>
            </a:r>
            <a:r>
              <a:rPr lang="it-CH" sz="2000" dirty="0" err="1" smtClean="0"/>
              <a:t>demand</a:t>
            </a:r>
            <a:r>
              <a:rPr lang="it-CH" sz="2000" dirty="0" smtClean="0"/>
              <a:t> side) </a:t>
            </a:r>
            <a:r>
              <a:rPr lang="it-CH" sz="2000" dirty="0" err="1" smtClean="0"/>
              <a:t>is</a:t>
            </a:r>
            <a:r>
              <a:rPr lang="it-CH" sz="2000" dirty="0" smtClean="0"/>
              <a:t> </a:t>
            </a:r>
            <a:r>
              <a:rPr lang="it-CH" sz="2000" dirty="0" err="1" smtClean="0"/>
              <a:t>distributed</a:t>
            </a:r>
            <a:r>
              <a:rPr lang="it-CH" sz="2000" dirty="0" smtClean="0"/>
              <a:t> </a:t>
            </a:r>
            <a:r>
              <a:rPr lang="it-CH" sz="2000" dirty="0" err="1" smtClean="0"/>
              <a:t>among</a:t>
            </a:r>
            <a:r>
              <a:rPr lang="it-CH" sz="2000" dirty="0" smtClean="0"/>
              <a:t> </a:t>
            </a:r>
            <a:r>
              <a:rPr lang="it-CH" sz="2000" dirty="0" err="1" smtClean="0"/>
              <a:t>regions</a:t>
            </a:r>
            <a:r>
              <a:rPr lang="it-CH" sz="2000" dirty="0" smtClean="0"/>
              <a:t>, </a:t>
            </a:r>
          </a:p>
          <a:p>
            <a:pPr>
              <a:buFontTx/>
              <a:buChar char="-"/>
            </a:pPr>
            <a:r>
              <a:rPr lang="it-CH" sz="2000" dirty="0" smtClean="0"/>
              <a:t> </a:t>
            </a:r>
            <a:r>
              <a:rPr lang="it-CH" sz="2000" dirty="0" err="1" smtClean="0"/>
              <a:t>but</a:t>
            </a:r>
            <a:r>
              <a:rPr lang="it-CH" sz="2000" dirty="0" smtClean="0"/>
              <a:t> </a:t>
            </a:r>
            <a:r>
              <a:rPr lang="it-CH" sz="2000" dirty="0" err="1" smtClean="0"/>
              <a:t>regions</a:t>
            </a:r>
            <a:r>
              <a:rPr lang="it-CH" sz="2000" dirty="0" smtClean="0"/>
              <a:t> </a:t>
            </a:r>
            <a:r>
              <a:rPr lang="it-CH" sz="2000" dirty="0" err="1" smtClean="0"/>
              <a:t>add</a:t>
            </a:r>
            <a:r>
              <a:rPr lang="it-CH" sz="2000" dirty="0" smtClean="0"/>
              <a:t> a “</a:t>
            </a:r>
            <a:r>
              <a:rPr lang="it-CH" sz="2000" dirty="0" err="1" smtClean="0"/>
              <a:t>differential</a:t>
            </a:r>
            <a:r>
              <a:rPr lang="it-CH" sz="2000" dirty="0" smtClean="0"/>
              <a:t>” </a:t>
            </a:r>
            <a:r>
              <a:rPr lang="it-CH" sz="2000" dirty="0" err="1" smtClean="0"/>
              <a:t>effect</a:t>
            </a:r>
            <a:r>
              <a:rPr lang="it-CH" sz="2000" dirty="0" smtClean="0"/>
              <a:t> (</a:t>
            </a:r>
            <a:r>
              <a:rPr lang="it-CH" sz="2000" dirty="0" err="1" smtClean="0"/>
              <a:t>determined</a:t>
            </a:r>
            <a:r>
              <a:rPr lang="it-CH" sz="2000" dirty="0" smtClean="0"/>
              <a:t> </a:t>
            </a:r>
            <a:r>
              <a:rPr lang="it-CH" sz="2000" dirty="0" err="1" smtClean="0"/>
              <a:t>by</a:t>
            </a:r>
            <a:r>
              <a:rPr lang="it-CH" sz="2000" dirty="0" smtClean="0"/>
              <a:t> </a:t>
            </a:r>
            <a:r>
              <a:rPr lang="it-CH" sz="2000" dirty="0" err="1" smtClean="0"/>
              <a:t>presence</a:t>
            </a:r>
            <a:r>
              <a:rPr lang="it-CH" sz="2000" dirty="0" smtClean="0"/>
              <a:t> </a:t>
            </a:r>
            <a:r>
              <a:rPr lang="it-CH" sz="2000" dirty="0" err="1" smtClean="0"/>
              <a:t>of</a:t>
            </a:r>
            <a:r>
              <a:rPr lang="it-CH" sz="2000" dirty="0" smtClean="0"/>
              <a:t> </a:t>
            </a:r>
            <a:r>
              <a:rPr lang="it-CH" sz="2000" dirty="0" err="1" smtClean="0"/>
              <a:t>territorial</a:t>
            </a:r>
            <a:r>
              <a:rPr lang="it-CH" sz="2000" dirty="0" smtClean="0"/>
              <a:t> capital: </a:t>
            </a:r>
            <a:r>
              <a:rPr lang="it-CH" sz="2000" dirty="0" err="1" smtClean="0"/>
              <a:t>supply</a:t>
            </a:r>
            <a:r>
              <a:rPr lang="it-CH" sz="2000" dirty="0" smtClean="0"/>
              <a:t> side) </a:t>
            </a:r>
            <a:r>
              <a:rPr lang="it-CH" sz="2000" dirty="0" err="1" smtClean="0"/>
              <a:t>able</a:t>
            </a:r>
            <a:r>
              <a:rPr lang="it-CH" sz="2000" dirty="0" smtClean="0"/>
              <a:t> </a:t>
            </a:r>
            <a:r>
              <a:rPr lang="it-CH" sz="2000" dirty="0" err="1" smtClean="0"/>
              <a:t>to</a:t>
            </a:r>
            <a:r>
              <a:rPr lang="it-CH" sz="2000" dirty="0" smtClean="0"/>
              <a:t> feed-back on </a:t>
            </a:r>
            <a:r>
              <a:rPr lang="it-CH" sz="2000" dirty="0" err="1" smtClean="0"/>
              <a:t>national</a:t>
            </a:r>
            <a:r>
              <a:rPr lang="it-CH" sz="2000" dirty="0" smtClean="0"/>
              <a:t> performance.</a:t>
            </a:r>
          </a:p>
          <a:p>
            <a:pPr>
              <a:buFontTx/>
              <a:buChar char="-"/>
            </a:pPr>
            <a:endParaRPr lang="it-CH" sz="2000" dirty="0" smtClean="0">
              <a:sym typeface="Wingdings" pitchFamily="2" charset="2"/>
            </a:endParaRPr>
          </a:p>
          <a:p>
            <a:r>
              <a:rPr lang="it-CH" sz="2000" dirty="0" smtClean="0">
                <a:sym typeface="Wingdings" pitchFamily="2" charset="2"/>
              </a:rPr>
              <a:t>Quantitative </a:t>
            </a:r>
            <a:r>
              <a:rPr lang="it-CH" sz="2000" dirty="0" err="1" smtClean="0">
                <a:sym typeface="Wingdings" pitchFamily="2" charset="2"/>
              </a:rPr>
              <a:t>foresight</a:t>
            </a:r>
            <a:r>
              <a:rPr lang="it-CH" sz="2000" dirty="0" smtClean="0">
                <a:sym typeface="Wingdings" pitchFamily="2" charset="2"/>
              </a:rPr>
              <a:t> </a:t>
            </a:r>
            <a:r>
              <a:rPr lang="it-CH" sz="2000" dirty="0" err="1" smtClean="0">
                <a:sym typeface="Wingdings" pitchFamily="2" charset="2"/>
              </a:rPr>
              <a:t>is</a:t>
            </a:r>
            <a:r>
              <a:rPr lang="it-CH" sz="2000" dirty="0" smtClean="0">
                <a:sym typeface="Wingdings" pitchFamily="2" charset="2"/>
              </a:rPr>
              <a:t> </a:t>
            </a:r>
            <a:r>
              <a:rPr lang="it-CH" sz="2000" dirty="0" err="1" smtClean="0">
                <a:sym typeface="Wingdings" pitchFamily="2" charset="2"/>
              </a:rPr>
              <a:t>produced</a:t>
            </a:r>
            <a:r>
              <a:rPr lang="it-CH" sz="2000" dirty="0" smtClean="0">
                <a:sym typeface="Wingdings" pitchFamily="2" charset="2"/>
              </a:rPr>
              <a:t> </a:t>
            </a:r>
            <a:r>
              <a:rPr lang="it-CH" sz="2000" dirty="0" err="1" smtClean="0">
                <a:sym typeface="Wingdings" pitchFamily="2" charset="2"/>
              </a:rPr>
              <a:t>for</a:t>
            </a:r>
            <a:r>
              <a:rPr lang="it-CH" sz="2000" dirty="0" smtClean="0">
                <a:sym typeface="Wingdings" pitchFamily="2" charset="2"/>
              </a:rPr>
              <a:t> </a:t>
            </a:r>
            <a:r>
              <a:rPr lang="it-CH" sz="2000" dirty="0" err="1" smtClean="0">
                <a:sym typeface="Wingdings" pitchFamily="2" charset="2"/>
              </a:rPr>
              <a:t>a</a:t>
            </a:r>
            <a:r>
              <a:rPr lang="it-CH" sz="2000" dirty="0" err="1" smtClean="0"/>
              <a:t>ll</a:t>
            </a:r>
            <a:r>
              <a:rPr lang="it-CH" sz="2000" dirty="0" smtClean="0"/>
              <a:t> NUTS2 </a:t>
            </a:r>
            <a:r>
              <a:rPr lang="it-CH" sz="2000" dirty="0" err="1" smtClean="0"/>
              <a:t>regions</a:t>
            </a:r>
            <a:r>
              <a:rPr lang="it-CH" sz="2000" dirty="0" smtClean="0"/>
              <a:t> </a:t>
            </a:r>
            <a:r>
              <a:rPr lang="it-CH" sz="2000" dirty="0" err="1" smtClean="0"/>
              <a:t>of</a:t>
            </a:r>
            <a:r>
              <a:rPr lang="it-CH" sz="2000" dirty="0" smtClean="0"/>
              <a:t> </a:t>
            </a:r>
            <a:r>
              <a:rPr lang="it-CH" sz="2000" dirty="0" err="1" smtClean="0"/>
              <a:t>all</a:t>
            </a:r>
            <a:r>
              <a:rPr lang="it-CH" sz="2000" dirty="0" smtClean="0"/>
              <a:t> 27 EU </a:t>
            </a:r>
            <a:r>
              <a:rPr lang="it-CH" sz="2000" dirty="0" err="1" smtClean="0"/>
              <a:t>countries</a:t>
            </a:r>
            <a:r>
              <a:rPr lang="it-CH" sz="2000" dirty="0" smtClean="0"/>
              <a:t> (270 </a:t>
            </a:r>
            <a:r>
              <a:rPr lang="it-CH" sz="2000" dirty="0" err="1" smtClean="0"/>
              <a:t>regions</a:t>
            </a:r>
            <a:r>
              <a:rPr lang="it-CH" sz="2000" dirty="0" smtClean="0"/>
              <a:t>).</a:t>
            </a:r>
            <a:endParaRPr lang="it-IT"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dirty="0" smtClean="0"/>
              <a:t/>
            </a:r>
            <a:br>
              <a:rPr lang="it-CH" sz="2800" dirty="0" smtClean="0"/>
            </a:br>
            <a:r>
              <a:rPr lang="it-CH" sz="2800" b="1" dirty="0" smtClean="0"/>
              <a:t>The MASST3 </a:t>
            </a:r>
            <a:r>
              <a:rPr lang="it-CH" sz="2800" b="1" dirty="0" err="1" smtClean="0"/>
              <a:t>model</a:t>
            </a:r>
            <a:r>
              <a:rPr lang="it-CH" sz="2800" b="1" dirty="0" smtClean="0"/>
              <a:t>: </a:t>
            </a:r>
            <a:br>
              <a:rPr lang="it-CH" sz="2800" b="1" dirty="0" smtClean="0"/>
            </a:b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8</a:t>
            </a:fld>
            <a:endParaRPr lang="it-IT"/>
          </a:p>
        </p:txBody>
      </p:sp>
      <p:graphicFrame>
        <p:nvGraphicFramePr>
          <p:cNvPr id="1026" name="Object 4"/>
          <p:cNvGraphicFramePr>
            <a:graphicFrameLocks noChangeAspect="1"/>
          </p:cNvGraphicFramePr>
          <p:nvPr/>
        </p:nvGraphicFramePr>
        <p:xfrm>
          <a:off x="1187624" y="1484784"/>
          <a:ext cx="6316563" cy="4954346"/>
        </p:xfrm>
        <a:graphic>
          <a:graphicData uri="http://schemas.openxmlformats.org/presentationml/2006/ole">
            <p:oleObj spid="_x0000_s1026" name="Documento" r:id="rId4" imgW="11794622" imgH="9252214"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PowerPoint p222.png"/>
          <p:cNvPicPr>
            <a:picLocks noChangeAspect="1"/>
          </p:cNvPicPr>
          <p:nvPr/>
        </p:nvPicPr>
        <p:blipFill>
          <a:blip r:embed="rId2" cstate="print"/>
          <a:srcRect/>
          <a:stretch>
            <a:fillRect/>
          </a:stretch>
        </p:blipFill>
        <p:spPr bwMode="auto">
          <a:xfrm>
            <a:off x="0" y="-24"/>
            <a:ext cx="9144000" cy="6858000"/>
          </a:xfrm>
          <a:prstGeom prst="rect">
            <a:avLst/>
          </a:prstGeom>
          <a:noFill/>
          <a:ln w="9525">
            <a:noFill/>
            <a:miter lim="800000"/>
            <a:headEnd/>
            <a:tailEnd/>
          </a:ln>
        </p:spPr>
      </p:pic>
      <p:sp>
        <p:nvSpPr>
          <p:cNvPr id="6147" name="Titolo 1"/>
          <p:cNvSpPr>
            <a:spLocks noGrp="1"/>
          </p:cNvSpPr>
          <p:nvPr>
            <p:ph type="title"/>
          </p:nvPr>
        </p:nvSpPr>
        <p:spPr>
          <a:xfrm>
            <a:off x="468313" y="333375"/>
            <a:ext cx="8229600" cy="1143000"/>
          </a:xfrm>
        </p:spPr>
        <p:txBody>
          <a:bodyPr/>
          <a:lstStyle/>
          <a:p>
            <a:pPr eaLnBrk="1" hangingPunct="1"/>
            <a:r>
              <a:rPr lang="it-CH" sz="2800" dirty="0" smtClean="0"/>
              <a:t/>
            </a:r>
            <a:br>
              <a:rPr lang="it-CH" sz="2800" dirty="0" smtClean="0"/>
            </a:br>
            <a:r>
              <a:rPr lang="it-CH" sz="2800" b="1" dirty="0" smtClean="0"/>
              <a:t>Scenario</a:t>
            </a:r>
            <a:r>
              <a:rPr lang="it-CH" sz="2800" dirty="0" smtClean="0"/>
              <a:t> </a:t>
            </a:r>
            <a:r>
              <a:rPr lang="it-CH" sz="2800" b="1" dirty="0" err="1" smtClean="0"/>
              <a:t>Assumptions</a:t>
            </a:r>
            <a:endParaRPr lang="it-IT" sz="2800" b="1" dirty="0" smtClean="0"/>
          </a:p>
        </p:txBody>
      </p:sp>
      <p:sp>
        <p:nvSpPr>
          <p:cNvPr id="2" name="Segnaposto numero diapositiva 3"/>
          <p:cNvSpPr>
            <a:spLocks noGrp="1"/>
          </p:cNvSpPr>
          <p:nvPr>
            <p:ph type="sldNum" sz="quarter" idx="12"/>
          </p:nvPr>
        </p:nvSpPr>
        <p:spPr/>
        <p:txBody>
          <a:bodyPr/>
          <a:lstStyle/>
          <a:p>
            <a:pPr>
              <a:defRPr/>
            </a:pPr>
            <a:fld id="{4EAB39FD-F559-4972-B75B-A7B31B18D159}" type="slidenum">
              <a:rPr lang="it-IT"/>
              <a:pPr>
                <a:defRPr/>
              </a:pPr>
              <a:t>9</a:t>
            </a:fld>
            <a:endParaRPr lang="it-IT"/>
          </a:p>
        </p:txBody>
      </p:sp>
      <p:sp>
        <p:nvSpPr>
          <p:cNvPr id="6" name="CasellaDiTesto 5"/>
          <p:cNvSpPr txBox="1"/>
          <p:nvPr/>
        </p:nvSpPr>
        <p:spPr>
          <a:xfrm>
            <a:off x="467544" y="1628800"/>
            <a:ext cx="8280920" cy="461665"/>
          </a:xfrm>
          <a:prstGeom prst="rect">
            <a:avLst/>
          </a:prstGeom>
          <a:noFill/>
        </p:spPr>
        <p:txBody>
          <a:bodyPr wrap="square" rtlCol="0">
            <a:spAutoFit/>
          </a:bodyPr>
          <a:lstStyle/>
          <a:p>
            <a:endParaRPr lang="it-IT" dirty="0"/>
          </a:p>
        </p:txBody>
      </p:sp>
      <p:sp>
        <p:nvSpPr>
          <p:cNvPr id="7" name="CasellaDiTesto 6"/>
          <p:cNvSpPr txBox="1"/>
          <p:nvPr/>
        </p:nvSpPr>
        <p:spPr>
          <a:xfrm>
            <a:off x="571472" y="1785926"/>
            <a:ext cx="8215370" cy="4062651"/>
          </a:xfrm>
          <a:prstGeom prst="rect">
            <a:avLst/>
          </a:prstGeom>
          <a:noFill/>
        </p:spPr>
        <p:txBody>
          <a:bodyPr wrap="square" rtlCol="0">
            <a:spAutoFit/>
          </a:bodyPr>
          <a:lstStyle/>
          <a:p>
            <a:pPr eaLnBrk="1" hangingPunct="1">
              <a:lnSpc>
                <a:spcPct val="90000"/>
              </a:lnSpc>
              <a:buFontTx/>
              <a:buAutoNum type="alphaLcParenR"/>
            </a:pPr>
            <a:r>
              <a:rPr lang="en-US" sz="2000" dirty="0" smtClean="0"/>
              <a:t> structural breaks brought in by the crisis are considered, due to emerging global contradictions:</a:t>
            </a:r>
          </a:p>
          <a:p>
            <a:pPr eaLnBrk="1" hangingPunct="1">
              <a:lnSpc>
                <a:spcPct val="90000"/>
              </a:lnSpc>
              <a:buFontTx/>
              <a:buChar char="-"/>
            </a:pPr>
            <a:r>
              <a:rPr lang="en-US" sz="2000" dirty="0" smtClean="0"/>
              <a:t> Stop to demand based on debt in advanced countries,</a:t>
            </a:r>
          </a:p>
          <a:p>
            <a:pPr eaLnBrk="1" hangingPunct="1">
              <a:lnSpc>
                <a:spcPct val="90000"/>
              </a:lnSpc>
              <a:buFontTx/>
              <a:buChar char="-"/>
            </a:pPr>
            <a:r>
              <a:rPr lang="en-US" sz="2000" dirty="0" smtClean="0"/>
              <a:t> </a:t>
            </a:r>
            <a:r>
              <a:rPr lang="en-US" sz="2000" dirty="0" err="1" smtClean="0"/>
              <a:t>Financialization</a:t>
            </a:r>
            <a:r>
              <a:rPr lang="en-US" sz="2000" dirty="0" smtClean="0"/>
              <a:t> of western economies and related risks,</a:t>
            </a:r>
          </a:p>
          <a:p>
            <a:pPr eaLnBrk="1" hangingPunct="1">
              <a:lnSpc>
                <a:spcPct val="90000"/>
              </a:lnSpc>
              <a:buFontTx/>
              <a:buChar char="-"/>
            </a:pPr>
            <a:r>
              <a:rPr lang="en-US" sz="2000" dirty="0" smtClean="0"/>
              <a:t> China and BRICs supporting western real income (through low-price exports) and financing the trade deficit of USA : persisting?</a:t>
            </a:r>
          </a:p>
          <a:p>
            <a:pPr eaLnBrk="1" hangingPunct="1">
              <a:lnSpc>
                <a:spcPct val="90000"/>
              </a:lnSpc>
              <a:buFontTx/>
              <a:buChar char="-"/>
            </a:pPr>
            <a:endParaRPr lang="en-US" sz="2000" dirty="0" smtClean="0"/>
          </a:p>
          <a:p>
            <a:pPr eaLnBrk="1" hangingPunct="1">
              <a:lnSpc>
                <a:spcPct val="90000"/>
              </a:lnSpc>
              <a:buFontTx/>
              <a:buNone/>
            </a:pPr>
            <a:r>
              <a:rPr lang="en-US" sz="2000" dirty="0" smtClean="0"/>
              <a:t>By consequence, in the future:</a:t>
            </a:r>
          </a:p>
          <a:p>
            <a:pPr eaLnBrk="1" hangingPunct="1">
              <a:lnSpc>
                <a:spcPct val="90000"/>
              </a:lnSpc>
              <a:buFontTx/>
              <a:buChar char="-"/>
            </a:pPr>
            <a:r>
              <a:rPr lang="en-US" sz="2000" dirty="0" smtClean="0"/>
              <a:t>the balance of the geo-political game will be different;</a:t>
            </a:r>
          </a:p>
          <a:p>
            <a:pPr eaLnBrk="1" hangingPunct="1">
              <a:lnSpc>
                <a:spcPct val="90000"/>
              </a:lnSpc>
              <a:buFontTx/>
              <a:buChar char="-"/>
            </a:pPr>
            <a:r>
              <a:rPr lang="en-US" sz="2000" dirty="0" smtClean="0"/>
              <a:t>winning assets will be different;</a:t>
            </a:r>
          </a:p>
          <a:p>
            <a:pPr eaLnBrk="1" hangingPunct="1">
              <a:lnSpc>
                <a:spcPct val="90000"/>
              </a:lnSpc>
              <a:buFontTx/>
              <a:buChar char="-"/>
            </a:pPr>
            <a:r>
              <a:rPr lang="en-US" sz="2000" dirty="0" smtClean="0"/>
              <a:t> spread in interest rates proportional to sovereign debts;</a:t>
            </a:r>
          </a:p>
          <a:p>
            <a:pPr eaLnBrk="1" hangingPunct="1">
              <a:lnSpc>
                <a:spcPct val="90000"/>
              </a:lnSpc>
              <a:buFontTx/>
              <a:buChar char="-"/>
            </a:pPr>
            <a:r>
              <a:rPr lang="en-US" sz="2000" dirty="0" smtClean="0"/>
              <a:t> necessary (but probably too high) austerity measures imposed on public deficits by the EU.</a:t>
            </a:r>
          </a:p>
          <a:p>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p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espon</Template>
  <TotalTime>7135</TotalTime>
  <Words>2089</Words>
  <Application>Microsoft Office PowerPoint</Application>
  <PresentationFormat>Presentazione su schermo (4:3)</PresentationFormat>
  <Paragraphs>327</Paragraphs>
  <Slides>33</Slides>
  <Notes>7</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espon</vt:lpstr>
      <vt:lpstr>Documento</vt:lpstr>
      <vt:lpstr>Diapositiva 1</vt:lpstr>
      <vt:lpstr> Objectives of the presentation</vt:lpstr>
      <vt:lpstr>  Introduction </vt:lpstr>
      <vt:lpstr> Introduction</vt:lpstr>
      <vt:lpstr> Introduction</vt:lpstr>
      <vt:lpstr> The foresight tool: the MASST3 model</vt:lpstr>
      <vt:lpstr> The model</vt:lpstr>
      <vt:lpstr>  The MASST3 model:  </vt:lpstr>
      <vt:lpstr> Scenario Assumptions</vt:lpstr>
      <vt:lpstr> Scenario Assumptions</vt:lpstr>
      <vt:lpstr>Scenario Assumptions</vt:lpstr>
      <vt:lpstr>Scenario Assumptions</vt:lpstr>
      <vt:lpstr>Past trends in productivity</vt:lpstr>
      <vt:lpstr>Past trends in FDI inflows (absolute values)</vt:lpstr>
      <vt:lpstr>Past trends in FDI (% on GDP)</vt:lpstr>
      <vt:lpstr>Trends in competitiveness</vt:lpstr>
      <vt:lpstr>Assumptions of the Baseline Scenario</vt:lpstr>
      <vt:lpstr>Diapositiva 18</vt:lpstr>
      <vt:lpstr>Aggregate results of the Baseline scenario</vt:lpstr>
      <vt:lpstr>Baseline: annual average GDP growth rate</vt:lpstr>
      <vt:lpstr>Theil index in the Baseline scenario</vt:lpstr>
      <vt:lpstr>Diapositiva 22</vt:lpstr>
      <vt:lpstr>Summary of assumptions for the exploratory scenarios</vt:lpstr>
      <vt:lpstr> Aggregate GDP growth results for the exploratory scenarios</vt:lpstr>
      <vt:lpstr>Diapositiva 25</vt:lpstr>
      <vt:lpstr>Diapositiva 26</vt:lpstr>
      <vt:lpstr>Diapositiva 27</vt:lpstr>
      <vt:lpstr>Diapositiva 28</vt:lpstr>
      <vt:lpstr>Diapositiva 29</vt:lpstr>
      <vt:lpstr>Diapositiva 30</vt:lpstr>
      <vt:lpstr>A sensitivity analysis on disparities</vt:lpstr>
      <vt:lpstr>Conclusions</vt:lpstr>
      <vt:lpstr>Diapositiva 33</vt:lpstr>
    </vt:vector>
  </TitlesOfParts>
  <Company>siwa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simon</dc:creator>
  <cp:lastModifiedBy>10001253</cp:lastModifiedBy>
  <cp:revision>491</cp:revision>
  <cp:lastPrinted>2003-01-29T10:35:29Z</cp:lastPrinted>
  <dcterms:created xsi:type="dcterms:W3CDTF">2003-06-16T09:31:13Z</dcterms:created>
  <dcterms:modified xsi:type="dcterms:W3CDTF">2013-11-20T22:26:12Z</dcterms:modified>
</cp:coreProperties>
</file>