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ppt" ContentType="application/vnd.ms-powerpoi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4"/>
  </p:sldMasterIdLst>
  <p:notesMasterIdLst>
    <p:notesMasterId r:id="rId22"/>
  </p:notesMasterIdLst>
  <p:handoutMasterIdLst>
    <p:handoutMasterId r:id="rId23"/>
  </p:handoutMasterIdLst>
  <p:sldIdLst>
    <p:sldId id="256" r:id="rId5"/>
    <p:sldId id="259" r:id="rId6"/>
    <p:sldId id="281" r:id="rId7"/>
    <p:sldId id="283" r:id="rId8"/>
    <p:sldId id="260" r:id="rId9"/>
    <p:sldId id="284" r:id="rId10"/>
    <p:sldId id="285" r:id="rId11"/>
    <p:sldId id="286" r:id="rId12"/>
    <p:sldId id="287" r:id="rId13"/>
    <p:sldId id="265" r:id="rId14"/>
    <p:sldId id="266" r:id="rId15"/>
    <p:sldId id="267" r:id="rId16"/>
    <p:sldId id="268" r:id="rId17"/>
    <p:sldId id="269" r:id="rId18"/>
    <p:sldId id="275" r:id="rId19"/>
    <p:sldId id="288" r:id="rId20"/>
    <p:sldId id="282" r:id="rId21"/>
  </p:sldIdLst>
  <p:sldSz cx="9144000" cy="6858000" type="screen4x3"/>
  <p:notesSz cx="7023100" cy="9309100"/>
  <p:defaultTextStyle>
    <a:defPPr>
      <a:defRPr lang="da-DK"/>
    </a:defPPr>
    <a:lvl1pPr algn="l" rtl="0" eaLnBrk="0" fontAlgn="base" hangingPunct="0">
      <a:lnSpc>
        <a:spcPct val="90000"/>
      </a:lnSpc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2185"/>
    <a:srgbClr val="CC00CC"/>
    <a:srgbClr val="DDDDDD"/>
    <a:srgbClr val="CC0000"/>
    <a:srgbClr val="FF3300"/>
    <a:srgbClr val="FFCC00"/>
    <a:srgbClr val="FFFFFF"/>
    <a:srgbClr val="408DB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Sötét stílus 2 – 1./2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>
      <p:cViewPr>
        <p:scale>
          <a:sx n="75" d="100"/>
          <a:sy n="75" d="100"/>
        </p:scale>
        <p:origin x="-36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88"/>
            <a:ext cx="3044825" cy="466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-1588"/>
            <a:ext cx="3044825" cy="466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48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48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11FE15D8-A017-4D0F-953C-7E9E94AAA473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3899471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955675" y="-1588"/>
            <a:ext cx="3044825" cy="466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275" y="-1588"/>
            <a:ext cx="3044825" cy="466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893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625" y="4421188"/>
            <a:ext cx="5149850" cy="418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smtClean="0"/>
              <a:t>Click to edit Master text styles</a:t>
            </a:r>
          </a:p>
          <a:p>
            <a:pPr lvl="1"/>
            <a:r>
              <a:rPr lang="da-DK" noProof="0" smtClean="0"/>
              <a:t>Second level</a:t>
            </a:r>
          </a:p>
          <a:p>
            <a:pPr lvl="2"/>
            <a:r>
              <a:rPr lang="da-DK" noProof="0" smtClean="0"/>
              <a:t>Third level</a:t>
            </a:r>
          </a:p>
          <a:p>
            <a:pPr lvl="3"/>
            <a:r>
              <a:rPr lang="da-DK" noProof="0" smtClean="0"/>
              <a:t>Fourth level</a:t>
            </a:r>
          </a:p>
          <a:p>
            <a:pPr lvl="4"/>
            <a:r>
              <a:rPr lang="da-DK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375"/>
            <a:ext cx="30448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275" y="8842375"/>
            <a:ext cx="30448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191D1D5-4ECB-4FFB-85FD-C3EED84D6C32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40702171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png"/><Relationship Id="rId4" Type="http://schemas.openxmlformats.org/officeDocument/2006/relationships/oleObject" Target="../embeddings/Microsoft_Office_PowerPoint_97-2003_bemutat_1.ppt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21"/>
          <p:cNvGraphicFramePr>
            <a:graphicFrameLocks noChangeAspect="1"/>
          </p:cNvGraphicFramePr>
          <p:nvPr/>
        </p:nvGraphicFramePr>
        <p:xfrm>
          <a:off x="142875" y="0"/>
          <a:ext cx="9001125" cy="2474913"/>
        </p:xfrm>
        <a:graphic>
          <a:graphicData uri="http://schemas.openxmlformats.org/presentationml/2006/ole">
            <p:oleObj spid="_x0000_s17420" name="CorelDRAW" r:id="rId3" imgW="37542960" imgH="10225440" progId="">
              <p:embed/>
            </p:oleObj>
          </a:graphicData>
        </a:graphic>
      </p:graphicFrame>
      <p:sp>
        <p:nvSpPr>
          <p:cNvPr id="5" name="Rectangle 75"/>
          <p:cNvSpPr>
            <a:spLocks noChangeArrowheads="1"/>
          </p:cNvSpPr>
          <p:nvPr userDrawn="1"/>
        </p:nvSpPr>
        <p:spPr bwMode="auto">
          <a:xfrm>
            <a:off x="0" y="3417888"/>
            <a:ext cx="9144000" cy="3311525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6" name="Rectangle 88"/>
          <p:cNvSpPr>
            <a:spLocks noChangeArrowheads="1"/>
          </p:cNvSpPr>
          <p:nvPr userDrawn="1"/>
        </p:nvSpPr>
        <p:spPr bwMode="auto">
          <a:xfrm>
            <a:off x="0" y="0"/>
            <a:ext cx="12700" cy="127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Rectangle 89"/>
          <p:cNvSpPr>
            <a:spLocks noChangeArrowheads="1"/>
          </p:cNvSpPr>
          <p:nvPr userDrawn="1"/>
        </p:nvSpPr>
        <p:spPr bwMode="auto">
          <a:xfrm>
            <a:off x="0" y="0"/>
            <a:ext cx="12700" cy="127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Rectangle 90"/>
          <p:cNvSpPr>
            <a:spLocks noChangeArrowheads="1"/>
          </p:cNvSpPr>
          <p:nvPr userDrawn="1"/>
        </p:nvSpPr>
        <p:spPr bwMode="auto">
          <a:xfrm>
            <a:off x="0" y="0"/>
            <a:ext cx="12700" cy="127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Rectangle 91"/>
          <p:cNvSpPr>
            <a:spLocks noChangeArrowheads="1"/>
          </p:cNvSpPr>
          <p:nvPr userDrawn="1"/>
        </p:nvSpPr>
        <p:spPr bwMode="auto">
          <a:xfrm>
            <a:off x="0" y="0"/>
            <a:ext cx="12700" cy="127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0" name="Rectangle 119"/>
          <p:cNvSpPr>
            <a:spLocks noChangeArrowheads="1"/>
          </p:cNvSpPr>
          <p:nvPr userDrawn="1"/>
        </p:nvSpPr>
        <p:spPr bwMode="auto">
          <a:xfrm>
            <a:off x="8816975" y="0"/>
            <a:ext cx="360363" cy="6858000"/>
          </a:xfrm>
          <a:prstGeom prst="rect">
            <a:avLst/>
          </a:prstGeom>
          <a:solidFill>
            <a:srgbClr val="1921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1" name="Rectangle 120"/>
          <p:cNvSpPr>
            <a:spLocks noChangeArrowheads="1"/>
          </p:cNvSpPr>
          <p:nvPr userDrawn="1"/>
        </p:nvSpPr>
        <p:spPr bwMode="auto">
          <a:xfrm>
            <a:off x="0" y="0"/>
            <a:ext cx="360363" cy="6858000"/>
          </a:xfrm>
          <a:prstGeom prst="rect">
            <a:avLst/>
          </a:prstGeom>
          <a:solidFill>
            <a:srgbClr val="1921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da-DK"/>
              <a:t> </a:t>
            </a:r>
          </a:p>
        </p:txBody>
      </p:sp>
      <p:graphicFrame>
        <p:nvGraphicFramePr>
          <p:cNvPr id="12" name="Base" hidden="1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17421" r:id="rId4" imgW="0" imgH="0" progId="PowerPoint.Show.8">
              <p:embed/>
            </p:oleObj>
          </a:graphicData>
        </a:graphic>
      </p:graphicFrame>
      <p:pic>
        <p:nvPicPr>
          <p:cNvPr id="13" name="Picture 125" descr="sentence_pptespon2013_t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8175" y="6221413"/>
            <a:ext cx="5316538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81" name="Rectangle 85"/>
          <p:cNvSpPr>
            <a:spLocks noGrp="1" noChangeArrowheads="1"/>
          </p:cNvSpPr>
          <p:nvPr>
            <p:ph type="ctrTitle"/>
          </p:nvPr>
        </p:nvSpPr>
        <p:spPr>
          <a:xfrm>
            <a:off x="719138" y="2554288"/>
            <a:ext cx="7620000" cy="685800"/>
          </a:xfrm>
        </p:spPr>
        <p:txBody>
          <a:bodyPr/>
          <a:lstStyle>
            <a:lvl1pPr>
              <a:lnSpc>
                <a:spcPct val="80000"/>
              </a:lnSpc>
              <a:defRPr sz="2500"/>
            </a:lvl1pPr>
          </a:lstStyle>
          <a:p>
            <a:r>
              <a:rPr lang="da-DK"/>
              <a:t>Click to edit Master title style</a:t>
            </a:r>
          </a:p>
        </p:txBody>
      </p:sp>
      <p:sp>
        <p:nvSpPr>
          <p:cNvPr id="29782" name="Rectangle 86"/>
          <p:cNvSpPr>
            <a:spLocks noGrp="1" noChangeArrowheads="1"/>
          </p:cNvSpPr>
          <p:nvPr>
            <p:ph type="subTitle" idx="1"/>
          </p:nvPr>
        </p:nvSpPr>
        <p:spPr>
          <a:xfrm>
            <a:off x="719138" y="3525838"/>
            <a:ext cx="7620000" cy="685800"/>
          </a:xfrm>
        </p:spPr>
        <p:txBody>
          <a:bodyPr/>
          <a:lstStyle>
            <a:lvl1pPr marL="0" indent="0">
              <a:buFont typeface="Times" pitchFamily="-60" charset="0"/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da-DK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4625" y="898525"/>
            <a:ext cx="1933575" cy="58070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9138" y="898525"/>
            <a:ext cx="5653087" cy="5807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9138" y="1654175"/>
            <a:ext cx="3792537" cy="5051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4075" y="1654175"/>
            <a:ext cx="3794125" cy="5051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95"/>
          <p:cNvGraphicFramePr>
            <a:graphicFrameLocks noChangeAspect="1"/>
          </p:cNvGraphicFramePr>
          <p:nvPr/>
        </p:nvGraphicFramePr>
        <p:xfrm>
          <a:off x="0" y="0"/>
          <a:ext cx="9001125" cy="871538"/>
        </p:xfrm>
        <a:graphic>
          <a:graphicData uri="http://schemas.openxmlformats.org/presentationml/2006/ole">
            <p:oleObj spid="_x0000_s1031" name="CorelDRAW" r:id="rId14" imgW="37542960" imgH="3557880" progId="">
              <p:embed/>
            </p:oleObj>
          </a:graphicData>
        </a:graphic>
      </p:graphicFrame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-12700" y="-12700"/>
            <a:ext cx="12700" cy="127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-12700" y="-12700"/>
            <a:ext cx="12700" cy="127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-12700" y="-12700"/>
            <a:ext cx="12700" cy="127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-12700" y="-12700"/>
            <a:ext cx="12700" cy="127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8484" name="Rectangle 52"/>
          <p:cNvSpPr>
            <a:spLocks noChangeArrowheads="1"/>
          </p:cNvSpPr>
          <p:nvPr userDrawn="1"/>
        </p:nvSpPr>
        <p:spPr bwMode="auto">
          <a:xfrm>
            <a:off x="0" y="1546225"/>
            <a:ext cx="9144000" cy="51816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033" name="Rectangle 53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898525"/>
            <a:ext cx="7739062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title style</a:t>
            </a:r>
          </a:p>
        </p:txBody>
      </p:sp>
      <p:sp>
        <p:nvSpPr>
          <p:cNvPr id="1034" name="Rectangle 5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654175"/>
            <a:ext cx="7739062" cy="505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</a:p>
        </p:txBody>
      </p:sp>
      <p:sp>
        <p:nvSpPr>
          <p:cNvPr id="18524" name="Rectangle 92"/>
          <p:cNvSpPr>
            <a:spLocks noChangeArrowheads="1"/>
          </p:cNvSpPr>
          <p:nvPr userDrawn="1"/>
        </p:nvSpPr>
        <p:spPr bwMode="auto">
          <a:xfrm>
            <a:off x="8783638" y="0"/>
            <a:ext cx="360362" cy="6858000"/>
          </a:xfrm>
          <a:prstGeom prst="rect">
            <a:avLst/>
          </a:prstGeom>
          <a:solidFill>
            <a:srgbClr val="1921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8525" name="Rectangle 93"/>
          <p:cNvSpPr>
            <a:spLocks noChangeArrowheads="1"/>
          </p:cNvSpPr>
          <p:nvPr userDrawn="1"/>
        </p:nvSpPr>
        <p:spPr bwMode="auto">
          <a:xfrm>
            <a:off x="0" y="0"/>
            <a:ext cx="360363" cy="6858000"/>
          </a:xfrm>
          <a:prstGeom prst="rect">
            <a:avLst/>
          </a:prstGeom>
          <a:solidFill>
            <a:srgbClr val="1921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Times" pitchFamily="-60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62000" indent="-3048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219200" indent="-3048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76400" indent="-3048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133600" indent="-3048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90800" indent="-3048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3048000" indent="-3048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505200" indent="-3048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962400" indent="-3048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smtClean="0"/>
              <a:t>ESPON TIPSE – Applied Research 2013/1/24</a:t>
            </a:r>
            <a:br>
              <a:rPr lang="en-GB" smtClean="0"/>
            </a:br>
            <a:r>
              <a:rPr lang="en-GB" sz="2600" smtClean="0">
                <a:solidFill>
                  <a:srgbClr val="0033CC"/>
                </a:solidFill>
              </a:rPr>
              <a:t>Territorial Dimensions of Poverty and Social Exclusion in Europe</a:t>
            </a:r>
            <a:endParaRPr lang="en-GB" sz="2600" smtClean="0"/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GB" smtClean="0"/>
              <a:t/>
            </a:r>
            <a:br>
              <a:rPr lang="en-GB" smtClean="0"/>
            </a:br>
            <a:r>
              <a:rPr lang="en-GB" sz="2000" smtClean="0"/>
              <a:t>Gergely Tagai </a:t>
            </a:r>
          </a:p>
          <a:p>
            <a:pPr algn="ctr"/>
            <a:r>
              <a:rPr lang="en-GB" smtClean="0"/>
              <a:t>Institute for Regional Studies, MTA KRTK</a:t>
            </a:r>
          </a:p>
        </p:txBody>
      </p:sp>
      <p:sp>
        <p:nvSpPr>
          <p:cNvPr id="4" name="Alcím 2"/>
          <p:cNvSpPr txBox="1">
            <a:spLocks/>
          </p:cNvSpPr>
          <p:nvPr/>
        </p:nvSpPr>
        <p:spPr bwMode="auto">
          <a:xfrm>
            <a:off x="1371600" y="4772744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000" b="0" i="1" u="none" strike="noStrike" kern="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MRTT Conference – Kaposvár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2000" i="1" kern="0" smtClean="0">
                <a:latin typeface="+mn-lt"/>
              </a:rPr>
              <a:t>21-22. November 2013</a:t>
            </a:r>
            <a:endParaRPr kumimoji="0" lang="en-GB" sz="2000" b="0" i="1" u="none" strike="noStrike" kern="0" cap="none" spc="0" normalizeH="0" baseline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600" smtClean="0">
                <a:solidFill>
                  <a:srgbClr val="192185"/>
                </a:solidFill>
              </a:rPr>
              <a:t>S</a:t>
            </a:r>
            <a:r>
              <a:rPr lang="en-US" sz="2600" err="1" smtClean="0">
                <a:solidFill>
                  <a:srgbClr val="192185"/>
                </a:solidFill>
              </a:rPr>
              <a:t>patial</a:t>
            </a:r>
            <a:r>
              <a:rPr lang="en-US" sz="2600" smtClean="0">
                <a:solidFill>
                  <a:srgbClr val="192185"/>
                </a:solidFill>
              </a:rPr>
              <a:t> patterns of social exclusion </a:t>
            </a:r>
            <a:r>
              <a:rPr lang="hu-HU" sz="2600" err="1" smtClean="0">
                <a:solidFill>
                  <a:srgbClr val="192185"/>
                </a:solidFill>
              </a:rPr>
              <a:t>in</a:t>
            </a:r>
            <a:r>
              <a:rPr lang="hu-HU" sz="2600" smtClean="0">
                <a:solidFill>
                  <a:srgbClr val="192185"/>
                </a:solidFill>
              </a:rPr>
              <a:t> Europe</a:t>
            </a:r>
            <a:endParaRPr lang="hu-HU" sz="2600">
              <a:solidFill>
                <a:srgbClr val="192185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200" dirty="0" smtClean="0"/>
              <a:t>Main types of geographical patterns of exclusion with strong but often interrelated (and overlapping) features were identified: </a:t>
            </a:r>
          </a:p>
          <a:p>
            <a:r>
              <a:rPr lang="en-GB" sz="1800" dirty="0" smtClean="0"/>
              <a:t>Differences between macro-regions – caused by the differences of social and economic processes, often influenced by cultural effects too;</a:t>
            </a:r>
          </a:p>
          <a:p>
            <a:r>
              <a:rPr lang="en-GB" sz="1800" dirty="0" smtClean="0"/>
              <a:t>Urban–Rural disparities – differentiating between urban areas and rural zones on the ground of the vulnerability to various factors influencing SE;</a:t>
            </a:r>
          </a:p>
          <a:p>
            <a:r>
              <a:rPr lang="en-GB" sz="1800" dirty="0" smtClean="0"/>
              <a:t>Different patterns of </a:t>
            </a:r>
            <a:r>
              <a:rPr lang="en-GB" sz="1800" dirty="0" err="1" smtClean="0"/>
              <a:t>peripherality</a:t>
            </a:r>
            <a:r>
              <a:rPr lang="en-GB" sz="1800" dirty="0" smtClean="0"/>
              <a:t> – highlighting the role of favourable or unfavourable relative location beyond the urban–rural dichotomy;</a:t>
            </a:r>
          </a:p>
          <a:p>
            <a:r>
              <a:rPr lang="en-GB" sz="1800" dirty="0" smtClean="0"/>
              <a:t>Place specific patterns of social exclusion – identifying local depression areas affected by multiple dimensions of exclusion (or in other cases, proof against exclusion)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 err="1" smtClean="0">
                <a:solidFill>
                  <a:srgbClr val="192185"/>
                </a:solidFill>
              </a:rPr>
              <a:t>Differences</a:t>
            </a:r>
            <a:r>
              <a:rPr lang="hu-HU" sz="2800" smtClean="0">
                <a:solidFill>
                  <a:srgbClr val="192185"/>
                </a:solidFill>
              </a:rPr>
              <a:t> </a:t>
            </a:r>
            <a:r>
              <a:rPr lang="hu-HU" sz="2800" err="1" smtClean="0">
                <a:solidFill>
                  <a:srgbClr val="192185"/>
                </a:solidFill>
              </a:rPr>
              <a:t>between</a:t>
            </a:r>
            <a:r>
              <a:rPr lang="hu-HU" sz="2800" smtClean="0">
                <a:solidFill>
                  <a:srgbClr val="192185"/>
                </a:solidFill>
              </a:rPr>
              <a:t> </a:t>
            </a:r>
            <a:r>
              <a:rPr lang="hu-HU" sz="2800" err="1" smtClean="0">
                <a:solidFill>
                  <a:srgbClr val="192185"/>
                </a:solidFill>
              </a:rPr>
              <a:t>macro-regions</a:t>
            </a:r>
            <a:endParaRPr lang="hu-HU" sz="2800">
              <a:solidFill>
                <a:srgbClr val="192185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Snapshots of long-term development paths of countries (economic situation, quality of social infrastructure and environment)</a:t>
            </a:r>
          </a:p>
          <a:p>
            <a:r>
              <a:rPr lang="en-GB" dirty="0" smtClean="0"/>
              <a:t>Different nature of European welfare regimes</a:t>
            </a:r>
          </a:p>
          <a:p>
            <a:pPr lvl="1"/>
            <a:r>
              <a:rPr lang="en-GB" sz="1500" dirty="0" smtClean="0"/>
              <a:t>How given socio-economic conditions generate social exclusion?</a:t>
            </a:r>
          </a:p>
          <a:p>
            <a:pPr lvl="1"/>
            <a:r>
              <a:rPr lang="en-GB" sz="1500" dirty="0" smtClean="0"/>
              <a:t>Vulnerability of certain social groups to unfavourable life situations</a:t>
            </a:r>
          </a:p>
          <a:p>
            <a:pPr lvl="1"/>
            <a:r>
              <a:rPr lang="en-GB" sz="1500" dirty="0" smtClean="0"/>
              <a:t>Answers given by national and regional policies (care for dependents, distribution of supports and benefits, terms of access to services and institutions etc.)</a:t>
            </a:r>
          </a:p>
          <a:p>
            <a:r>
              <a:rPr lang="en-GB" dirty="0" smtClean="0"/>
              <a:t>Eastern Europe – Western societies and economies </a:t>
            </a:r>
          </a:p>
          <a:p>
            <a:pPr lvl="1"/>
            <a:r>
              <a:rPr lang="en-GB" sz="1500" dirty="0" smtClean="0"/>
              <a:t>Long-term lag behind Western Europe, legacies  of social and economic transformation of 1990s </a:t>
            </a:r>
          </a:p>
          <a:p>
            <a:pPr lvl="1"/>
            <a:r>
              <a:rPr lang="en-GB" sz="1500" dirty="0" smtClean="0"/>
              <a:t>Weaknesses of social institutions (low representation of civil society, defects of social security)</a:t>
            </a:r>
            <a:endParaRPr lang="en-GB" sz="1800" dirty="0" smtClean="0"/>
          </a:p>
          <a:p>
            <a:pPr lvl="1"/>
            <a:r>
              <a:rPr lang="en-GB" sz="1500" dirty="0" smtClean="0"/>
              <a:t>Disadvantages of earning a living and labour market conditions</a:t>
            </a:r>
          </a:p>
          <a:p>
            <a:pPr lvl="1"/>
            <a:r>
              <a:rPr lang="en-GB" sz="1500" dirty="0" smtClean="0"/>
              <a:t>Unfavourable participation rates in economic activity (lower level of employment, high unemployment and inactivity rates)</a:t>
            </a:r>
          </a:p>
          <a:p>
            <a:pPr lvl="1"/>
            <a:r>
              <a:rPr lang="en-GB" sz="1500" dirty="0" smtClean="0"/>
              <a:t>Quality of human capital (low qualification)</a:t>
            </a:r>
          </a:p>
          <a:p>
            <a:pPr lvl="1"/>
            <a:r>
              <a:rPr lang="en-GB" sz="1500" dirty="0" smtClean="0"/>
              <a:t>Worse housing conditions (facilities and installations), challenges of social environment (lone parent households, Roma population)</a:t>
            </a:r>
          </a:p>
          <a:p>
            <a:pPr lvl="1"/>
            <a:r>
              <a:rPr lang="en-GB" sz="1500" dirty="0" smtClean="0"/>
              <a:t>Lower expectancy for a healthy life</a:t>
            </a:r>
          </a:p>
          <a:p>
            <a:pPr marL="457200" lvl="1" indent="0">
              <a:buNone/>
            </a:pPr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sz="1500" dirty="0" smtClean="0"/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 smtClean="0">
                <a:solidFill>
                  <a:srgbClr val="192185"/>
                </a:solidFill>
              </a:rPr>
              <a:t>Urban–</a:t>
            </a:r>
            <a:r>
              <a:rPr lang="hu-HU" sz="2800" err="1" smtClean="0">
                <a:solidFill>
                  <a:srgbClr val="192185"/>
                </a:solidFill>
              </a:rPr>
              <a:t>Rural</a:t>
            </a:r>
            <a:r>
              <a:rPr lang="hu-HU" sz="2800" smtClean="0">
                <a:solidFill>
                  <a:srgbClr val="192185"/>
                </a:solidFill>
              </a:rPr>
              <a:t> </a:t>
            </a:r>
            <a:r>
              <a:rPr lang="hu-HU" sz="2800" err="1" smtClean="0">
                <a:solidFill>
                  <a:srgbClr val="192185"/>
                </a:solidFill>
              </a:rPr>
              <a:t>disparities</a:t>
            </a:r>
            <a:endParaRPr lang="hu-HU" sz="2800">
              <a:solidFill>
                <a:srgbClr val="192185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Unfavourable conditions in urban areas related to SE factors:</a:t>
            </a:r>
          </a:p>
          <a:p>
            <a:pPr lvl="1"/>
            <a:r>
              <a:rPr lang="en-GB" sz="1500" dirty="0" smtClean="0"/>
              <a:t>Higher rates of inactivity in cities – ageing population, outmigration (Poland)</a:t>
            </a:r>
          </a:p>
          <a:p>
            <a:pPr lvl="1"/>
            <a:r>
              <a:rPr lang="en-GB" sz="1500" dirty="0" smtClean="0"/>
              <a:t>Old age dependency rates are high (e.g. Bulgaria, Slovakia, Hungary, Poland)</a:t>
            </a:r>
          </a:p>
          <a:p>
            <a:pPr lvl="1"/>
            <a:r>
              <a:rPr lang="en-GB" sz="1500" dirty="0" smtClean="0"/>
              <a:t>Lone parent families are more common in urban areas</a:t>
            </a:r>
          </a:p>
          <a:p>
            <a:pPr lvl="1"/>
            <a:r>
              <a:rPr lang="en-GB" sz="1500" dirty="0" smtClean="0"/>
              <a:t>Ratio of urban Roma population is relatively high in some countries (Balkan countries, Romania, Hungary, Slovakia)</a:t>
            </a:r>
          </a:p>
          <a:p>
            <a:r>
              <a:rPr lang="en-GB" dirty="0" smtClean="0"/>
              <a:t>Unfavourable conditions in rural areas according to exclusion symptoms:</a:t>
            </a:r>
          </a:p>
          <a:p>
            <a:pPr lvl="1"/>
            <a:r>
              <a:rPr lang="en-GB" sz="1500" dirty="0" smtClean="0"/>
              <a:t>Lower income</a:t>
            </a:r>
          </a:p>
          <a:p>
            <a:pPr lvl="1"/>
            <a:r>
              <a:rPr lang="en-GB" sz="1500" dirty="0" smtClean="0"/>
              <a:t>Less favourable labour market participation conditions</a:t>
            </a:r>
          </a:p>
          <a:p>
            <a:pPr lvl="1"/>
            <a:r>
              <a:rPr lang="en-GB" sz="1500" dirty="0" smtClean="0"/>
              <a:t>Gender related differences are also more clean-cut</a:t>
            </a:r>
          </a:p>
          <a:p>
            <a:pPr lvl="1"/>
            <a:r>
              <a:rPr lang="en-GB" sz="1500" dirty="0" smtClean="0"/>
              <a:t>Multiple disadvantages related to access to services</a:t>
            </a:r>
          </a:p>
          <a:p>
            <a:pPr lvl="2"/>
            <a:r>
              <a:rPr lang="en-GB" sz="1400" dirty="0" smtClean="0"/>
              <a:t>Health infrastructure (expectations for a healthy life)</a:t>
            </a:r>
          </a:p>
          <a:p>
            <a:pPr lvl="2"/>
            <a:r>
              <a:rPr lang="en-GB" sz="1400" dirty="0" smtClean="0"/>
              <a:t>Higher rates of less qualified population</a:t>
            </a:r>
          </a:p>
          <a:p>
            <a:pPr lvl="2"/>
            <a:r>
              <a:rPr lang="en-GB" sz="1400" dirty="0" smtClean="0"/>
              <a:t>Less established housing infrastructure (facilities and installations)</a:t>
            </a:r>
          </a:p>
          <a:p>
            <a:pPr lvl="1"/>
            <a:r>
              <a:rPr lang="en-GB" sz="1500" dirty="0" smtClean="0"/>
              <a:t>Rural character of overcrowded households (in some macro-regions it is less prevalent)</a:t>
            </a:r>
          </a:p>
          <a:p>
            <a:pPr lvl="1"/>
            <a:r>
              <a:rPr lang="en-GB" sz="1500" dirty="0" smtClean="0"/>
              <a:t>Vulnerable social groups: Roma population</a:t>
            </a:r>
          </a:p>
          <a:p>
            <a:pPr lvl="1"/>
            <a:endParaRPr lang="en-GB" sz="1500" dirty="0" smtClean="0"/>
          </a:p>
          <a:p>
            <a:pPr lvl="1"/>
            <a:endParaRPr lang="en-GB" sz="1800" dirty="0" smtClean="0"/>
          </a:p>
          <a:p>
            <a:pPr lvl="1"/>
            <a:endParaRPr lang="en-GB" sz="1800" dirty="0" smtClean="0"/>
          </a:p>
          <a:p>
            <a:pPr lvl="1"/>
            <a:endParaRPr lang="en-GB" sz="1800" dirty="0" smtClean="0"/>
          </a:p>
          <a:p>
            <a:pPr lvl="1"/>
            <a:endParaRPr lang="en-GB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 err="1" smtClean="0">
                <a:solidFill>
                  <a:srgbClr val="192185"/>
                </a:solidFill>
              </a:rPr>
              <a:t>Different</a:t>
            </a:r>
            <a:r>
              <a:rPr lang="hu-HU" sz="2800" smtClean="0">
                <a:solidFill>
                  <a:srgbClr val="192185"/>
                </a:solidFill>
              </a:rPr>
              <a:t> </a:t>
            </a:r>
            <a:r>
              <a:rPr lang="hu-HU" sz="2800" err="1" smtClean="0">
                <a:solidFill>
                  <a:srgbClr val="192185"/>
                </a:solidFill>
              </a:rPr>
              <a:t>patterns</a:t>
            </a:r>
            <a:r>
              <a:rPr lang="hu-HU" sz="2800" smtClean="0">
                <a:solidFill>
                  <a:srgbClr val="192185"/>
                </a:solidFill>
              </a:rPr>
              <a:t> of </a:t>
            </a:r>
            <a:r>
              <a:rPr lang="hu-HU" sz="2800" err="1" smtClean="0">
                <a:solidFill>
                  <a:srgbClr val="192185"/>
                </a:solidFill>
              </a:rPr>
              <a:t>peripherality</a:t>
            </a:r>
            <a:endParaRPr lang="hu-HU" sz="2800">
              <a:solidFill>
                <a:srgbClr val="192185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Spatial patterns of </a:t>
            </a:r>
            <a:r>
              <a:rPr lang="en-GB" dirty="0" err="1" smtClean="0"/>
              <a:t>peripherality</a:t>
            </a:r>
            <a:r>
              <a:rPr lang="en-GB" dirty="0" smtClean="0"/>
              <a:t> often overlap with rural ones</a:t>
            </a:r>
          </a:p>
          <a:p>
            <a:r>
              <a:rPr lang="en-GB" dirty="0" smtClean="0"/>
              <a:t>Remote areas (‘isolation’ from urban centres)</a:t>
            </a:r>
          </a:p>
          <a:p>
            <a:pPr lvl="1"/>
            <a:r>
              <a:rPr lang="en-GB" sz="1500" dirty="0" smtClean="0"/>
              <a:t>Lack of sufficient opportunities of participating in the labour market (higher rates of unemployment and inactivity)</a:t>
            </a:r>
          </a:p>
          <a:p>
            <a:pPr lvl="1"/>
            <a:r>
              <a:rPr lang="en-GB" sz="1500" dirty="0" smtClean="0"/>
              <a:t>Access to education services (lower qualification) or to adequate housing conditions </a:t>
            </a:r>
          </a:p>
          <a:p>
            <a:r>
              <a:rPr lang="en-GB" dirty="0" smtClean="0"/>
              <a:t>Physical-geographical factors of </a:t>
            </a:r>
            <a:r>
              <a:rPr lang="en-GB" dirty="0" err="1" smtClean="0"/>
              <a:t>peripherality</a:t>
            </a:r>
            <a:r>
              <a:rPr lang="en-GB" dirty="0" smtClean="0"/>
              <a:t> (mountainous, coastal character)</a:t>
            </a:r>
          </a:p>
          <a:p>
            <a:pPr lvl="1"/>
            <a:r>
              <a:rPr lang="en-GB" sz="1500" dirty="0" smtClean="0"/>
              <a:t>Mountainous regions – symptoms of exclusion are similar to remote regions</a:t>
            </a:r>
          </a:p>
          <a:p>
            <a:pPr lvl="1"/>
            <a:r>
              <a:rPr lang="en-GB" sz="1500" dirty="0" smtClean="0"/>
              <a:t>Remote coastal regions (unfavourable accessibility of in-country centres, insufficient external relations)</a:t>
            </a:r>
          </a:p>
          <a:p>
            <a:pPr lvl="1"/>
            <a:r>
              <a:rPr lang="en-GB" sz="1500" dirty="0" smtClean="0"/>
              <a:t>Coastal urban areas (urban factors of exclusion, entering point of immigrants, but positive effects of being a hub in a network)</a:t>
            </a:r>
          </a:p>
          <a:p>
            <a:r>
              <a:rPr lang="en-GB" dirty="0" smtClean="0"/>
              <a:t>Border regions affected by social exclusion factors</a:t>
            </a:r>
          </a:p>
          <a:p>
            <a:pPr lvl="1"/>
            <a:r>
              <a:rPr lang="en-GB" sz="1500" dirty="0" smtClean="0"/>
              <a:t>Entering points of immigration – (less in Eastern Europe – weak permeability of borders)</a:t>
            </a:r>
          </a:p>
          <a:p>
            <a:pPr lvl="1"/>
            <a:r>
              <a:rPr lang="en-GB" sz="1500" dirty="0" smtClean="0"/>
              <a:t>Borders still separate national economies – border regions are often remote peripheries within a country, worse opportunities of earning a living – higher rates of inactivity or unemployment 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>
                <a:solidFill>
                  <a:srgbClr val="192185"/>
                </a:solidFill>
              </a:rPr>
              <a:t>Place specific patterns of social exclusion</a:t>
            </a:r>
            <a:endParaRPr lang="hu-HU" sz="2800">
              <a:solidFill>
                <a:srgbClr val="192185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dirty="0" smtClean="0"/>
              <a:t>Patterns that do not fit into the above mentioned structures (however sometimes they are interrelated)</a:t>
            </a:r>
          </a:p>
          <a:p>
            <a:r>
              <a:rPr lang="en-GB" sz="1800" dirty="0" smtClean="0"/>
              <a:t>Consequences of multiple disadvantages outlining impoverished, depression areas</a:t>
            </a:r>
          </a:p>
          <a:p>
            <a:pPr lvl="1"/>
            <a:r>
              <a:rPr lang="en-GB" dirty="0" smtClean="0"/>
              <a:t>Recognizable spatial structure of inequalities within countries</a:t>
            </a:r>
          </a:p>
          <a:p>
            <a:pPr lvl="1"/>
            <a:r>
              <a:rPr lang="en-GB" dirty="0" smtClean="0"/>
              <a:t>They are often influenced by continental differences – West-to-East slopes in Eastern European countries</a:t>
            </a:r>
          </a:p>
          <a:p>
            <a:pPr lvl="1"/>
            <a:r>
              <a:rPr lang="en-GB" dirty="0" smtClean="0"/>
              <a:t>Unique, place specific disadvantaged features of different areas</a:t>
            </a:r>
          </a:p>
          <a:p>
            <a:pPr lvl="2"/>
            <a:r>
              <a:rPr lang="en-GB" sz="1500" dirty="0" smtClean="0"/>
              <a:t>E.g. regions in industrial transition</a:t>
            </a:r>
          </a:p>
          <a:p>
            <a:pPr lvl="2"/>
            <a:r>
              <a:rPr lang="en-GB" sz="1500" dirty="0" smtClean="0"/>
              <a:t>Long-lasting impacts of post-war interventions (relocation of ethnicities) – Balkans, but Poland or the Czech republic too (WW II)</a:t>
            </a:r>
          </a:p>
          <a:p>
            <a:pPr lvl="1"/>
            <a:r>
              <a:rPr lang="en-GB" dirty="0" smtClean="0"/>
              <a:t>Exclusion symptoms of depression areas boost each other (weak local economy-low employment capacities-higher unemployment and inactivity-precarious living-inadequate housing conditions-lower expectations for a healthy life etc.)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>
                <a:solidFill>
                  <a:srgbClr val="192185"/>
                </a:solidFill>
              </a:rPr>
              <a:t>Place specific patterns of social exclusion</a:t>
            </a:r>
            <a:endParaRPr lang="hu-HU" sz="2800">
              <a:solidFill>
                <a:srgbClr val="192185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Some place specific patterns outlined by SE indicators are related to cultural / traditional differences or climatic </a:t>
            </a:r>
            <a:r>
              <a:rPr lang="en-GB" sz="2000" dirty="0" err="1" smtClean="0"/>
              <a:t>specifities</a:t>
            </a:r>
            <a:endParaRPr lang="en-GB" sz="2000" dirty="0" smtClean="0"/>
          </a:p>
          <a:p>
            <a:r>
              <a:rPr lang="en-GB" sz="2000" dirty="0" smtClean="0"/>
              <a:t>Inadequate housing conditions?</a:t>
            </a:r>
          </a:p>
          <a:p>
            <a:pPr lvl="1"/>
            <a:r>
              <a:rPr lang="en-GB" sz="1800" dirty="0" smtClean="0"/>
              <a:t>Different technological conditions</a:t>
            </a:r>
          </a:p>
          <a:p>
            <a:pPr lvl="1"/>
            <a:r>
              <a:rPr lang="en-GB" sz="1800" dirty="0" smtClean="0"/>
              <a:t>Climatic endowments</a:t>
            </a:r>
          </a:p>
          <a:p>
            <a:pPr lvl="1"/>
            <a:r>
              <a:rPr lang="en-GB" sz="1800" dirty="0" smtClean="0"/>
              <a:t>Size of housing units</a:t>
            </a:r>
          </a:p>
          <a:p>
            <a:r>
              <a:rPr lang="en-GB" sz="2000" dirty="0" smtClean="0"/>
              <a:t>Traditional household characteristics</a:t>
            </a:r>
          </a:p>
          <a:p>
            <a:pPr lvl="1"/>
            <a:r>
              <a:rPr lang="en-GB" sz="1800" dirty="0" smtClean="0"/>
              <a:t>Traditional family patterns</a:t>
            </a:r>
          </a:p>
          <a:p>
            <a:pPr lvl="1"/>
            <a:r>
              <a:rPr lang="en-GB" sz="1800" dirty="0" smtClean="0"/>
              <a:t>Religion-related commitments</a:t>
            </a:r>
          </a:p>
          <a:p>
            <a:r>
              <a:rPr lang="en-GB" sz="2000" dirty="0" smtClean="0"/>
              <a:t>Feedback about the usability of indicators (Do these characteristics indicate vulnerability to exclusion?)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err="1" smtClean="0">
                <a:solidFill>
                  <a:srgbClr val="192185"/>
                </a:solidFill>
              </a:rPr>
              <a:t>How</a:t>
            </a:r>
            <a:r>
              <a:rPr lang="hu-HU" sz="3600" smtClean="0">
                <a:solidFill>
                  <a:srgbClr val="192185"/>
                </a:solidFill>
              </a:rPr>
              <a:t> </a:t>
            </a:r>
            <a:r>
              <a:rPr lang="hu-HU" sz="3600" err="1" smtClean="0">
                <a:solidFill>
                  <a:srgbClr val="192185"/>
                </a:solidFill>
              </a:rPr>
              <a:t>does</a:t>
            </a:r>
            <a:r>
              <a:rPr lang="hu-HU" sz="3600" smtClean="0">
                <a:solidFill>
                  <a:srgbClr val="192185"/>
                </a:solidFill>
              </a:rPr>
              <a:t> </a:t>
            </a:r>
            <a:r>
              <a:rPr lang="hu-HU" sz="3600" err="1" smtClean="0">
                <a:solidFill>
                  <a:srgbClr val="192185"/>
                </a:solidFill>
              </a:rPr>
              <a:t>it</a:t>
            </a:r>
            <a:r>
              <a:rPr lang="hu-HU" sz="3600" smtClean="0">
                <a:solidFill>
                  <a:srgbClr val="192185"/>
                </a:solidFill>
              </a:rPr>
              <a:t> </a:t>
            </a:r>
            <a:r>
              <a:rPr lang="hu-HU" sz="3600" err="1" smtClean="0">
                <a:solidFill>
                  <a:srgbClr val="192185"/>
                </a:solidFill>
              </a:rPr>
              <a:t>serve</a:t>
            </a:r>
            <a:r>
              <a:rPr lang="hu-HU" sz="3600" smtClean="0">
                <a:solidFill>
                  <a:srgbClr val="192185"/>
                </a:solidFill>
              </a:rPr>
              <a:t> EU2020 </a:t>
            </a:r>
            <a:r>
              <a:rPr lang="hu-HU" sz="3600" err="1" smtClean="0">
                <a:solidFill>
                  <a:srgbClr val="192185"/>
                </a:solidFill>
              </a:rPr>
              <a:t>goals</a:t>
            </a:r>
            <a:r>
              <a:rPr lang="hu-HU" sz="3600" smtClean="0">
                <a:solidFill>
                  <a:srgbClr val="192185"/>
                </a:solidFill>
              </a:rPr>
              <a:t>?</a:t>
            </a:r>
            <a:endParaRPr lang="hu-HU" sz="3600">
              <a:solidFill>
                <a:srgbClr val="192185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Results of analyses of social exclusion, spatial patterns revealed by poverty measures and the qualitative, micro-scale case studies will be feed into a complex evaluation of the phenomena</a:t>
            </a:r>
          </a:p>
          <a:p>
            <a:r>
              <a:rPr lang="en-GB" sz="2000" dirty="0" smtClean="0"/>
              <a:t>A policy matrix will be set up by </a:t>
            </a:r>
            <a:r>
              <a:rPr lang="en-GB" sz="2000" dirty="0" err="1" smtClean="0"/>
              <a:t>TiPSE</a:t>
            </a:r>
            <a:r>
              <a:rPr lang="en-GB" sz="2000" dirty="0" smtClean="0"/>
              <a:t> project group</a:t>
            </a:r>
          </a:p>
          <a:p>
            <a:r>
              <a:rPr lang="en-GB" sz="2000" dirty="0" smtClean="0"/>
              <a:t>Policy questions:</a:t>
            </a:r>
          </a:p>
          <a:p>
            <a:pPr lvl="1"/>
            <a:r>
              <a:rPr lang="en-GB" sz="1800" dirty="0" smtClean="0"/>
              <a:t>Which territories are confronted with high degrees of poverty or social exclusion?</a:t>
            </a:r>
          </a:p>
          <a:p>
            <a:pPr lvl="1"/>
            <a:r>
              <a:rPr lang="en-GB" sz="1800" dirty="0" smtClean="0"/>
              <a:t>What policy recommendations follow from a territorial analysis of poverty and social exclusion?</a:t>
            </a:r>
          </a:p>
          <a:p>
            <a:pPr lvl="1"/>
            <a:r>
              <a:rPr lang="en-GB" sz="1800" dirty="0" smtClean="0"/>
              <a:t>How can poverty and social exclusion be monitored at territorial level?</a:t>
            </a:r>
          </a:p>
          <a:p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 smtClean="0">
                <a:solidFill>
                  <a:srgbClr val="192185"/>
                </a:solidFill>
              </a:rPr>
              <a:t>ESPON </a:t>
            </a:r>
            <a:r>
              <a:rPr lang="hu-HU" sz="2800" err="1" smtClean="0">
                <a:solidFill>
                  <a:srgbClr val="192185"/>
                </a:solidFill>
              </a:rPr>
              <a:t>TiPSE</a:t>
            </a:r>
            <a:r>
              <a:rPr lang="hu-HU" sz="2800" smtClean="0">
                <a:solidFill>
                  <a:srgbClr val="192185"/>
                </a:solidFill>
              </a:rPr>
              <a:t> </a:t>
            </a:r>
            <a:r>
              <a:rPr lang="en-GB" sz="2800" smtClean="0">
                <a:solidFill>
                  <a:srgbClr val="192185"/>
                </a:solidFill>
              </a:rPr>
              <a:t>transnational</a:t>
            </a:r>
            <a:r>
              <a:rPr lang="hu-HU" sz="2800" smtClean="0">
                <a:solidFill>
                  <a:srgbClr val="192185"/>
                </a:solidFill>
              </a:rPr>
              <a:t> project </a:t>
            </a:r>
            <a:r>
              <a:rPr lang="hu-HU" sz="2800" err="1" smtClean="0">
                <a:solidFill>
                  <a:srgbClr val="192185"/>
                </a:solidFill>
              </a:rPr>
              <a:t>group</a:t>
            </a:r>
            <a:endParaRPr lang="hu-HU" sz="2800">
              <a:solidFill>
                <a:srgbClr val="192185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000" dirty="0" err="1" smtClean="0"/>
              <a:t>Nordic</a:t>
            </a:r>
            <a:r>
              <a:rPr lang="hu-HU" sz="2000" dirty="0" smtClean="0"/>
              <a:t> Centre </a:t>
            </a:r>
            <a:r>
              <a:rPr lang="hu-HU" sz="2000" dirty="0" err="1" smtClean="0"/>
              <a:t>for</a:t>
            </a:r>
            <a:r>
              <a:rPr lang="hu-HU" sz="2000" dirty="0" smtClean="0"/>
              <a:t> </a:t>
            </a:r>
            <a:r>
              <a:rPr lang="hu-HU" sz="2000" dirty="0" err="1" smtClean="0"/>
              <a:t>Spatial</a:t>
            </a:r>
            <a:r>
              <a:rPr lang="hu-HU" sz="2000" dirty="0" smtClean="0"/>
              <a:t> </a:t>
            </a:r>
            <a:r>
              <a:rPr lang="hu-HU" sz="2000" dirty="0" err="1" smtClean="0"/>
              <a:t>Development</a:t>
            </a:r>
            <a:r>
              <a:rPr lang="hu-HU" sz="2000" dirty="0" smtClean="0"/>
              <a:t>, SE</a:t>
            </a:r>
          </a:p>
          <a:p>
            <a:r>
              <a:rPr lang="hu-HU" sz="2000" dirty="0" smtClean="0"/>
              <a:t>University of </a:t>
            </a:r>
            <a:r>
              <a:rPr lang="hu-HU" sz="2000" dirty="0" err="1" smtClean="0"/>
              <a:t>the</a:t>
            </a:r>
            <a:r>
              <a:rPr lang="hu-HU" sz="2000" dirty="0" smtClean="0"/>
              <a:t> </a:t>
            </a:r>
            <a:r>
              <a:rPr lang="hu-HU" sz="2000" dirty="0" err="1" smtClean="0"/>
              <a:t>Highlands</a:t>
            </a:r>
            <a:r>
              <a:rPr lang="hu-HU" sz="2000" dirty="0" smtClean="0"/>
              <a:t> and </a:t>
            </a:r>
            <a:r>
              <a:rPr lang="hu-HU" sz="2000" dirty="0" err="1" smtClean="0"/>
              <a:t>Islands</a:t>
            </a:r>
            <a:r>
              <a:rPr lang="hu-HU" sz="2000" dirty="0" smtClean="0"/>
              <a:t>, UK</a:t>
            </a:r>
          </a:p>
          <a:p>
            <a:r>
              <a:rPr lang="hu-HU" sz="2000" dirty="0" smtClean="0"/>
              <a:t>Newcastle University, UK</a:t>
            </a:r>
          </a:p>
          <a:p>
            <a:r>
              <a:rPr lang="hu-HU" sz="2000" dirty="0" smtClean="0"/>
              <a:t>Research Centre </a:t>
            </a:r>
            <a:r>
              <a:rPr lang="en-US" sz="2000" dirty="0" smtClean="0"/>
              <a:t>for</a:t>
            </a:r>
            <a:r>
              <a:rPr lang="hu-HU" sz="2000" dirty="0" smtClean="0"/>
              <a:t> </a:t>
            </a:r>
            <a:r>
              <a:rPr lang="hu-HU" sz="2000" dirty="0" err="1" smtClean="0"/>
              <a:t>Economic</a:t>
            </a:r>
            <a:r>
              <a:rPr lang="hu-HU" sz="2000" dirty="0" smtClean="0"/>
              <a:t> and </a:t>
            </a:r>
            <a:r>
              <a:rPr lang="hu-HU" sz="2000" dirty="0" err="1" smtClean="0"/>
              <a:t>Regional</a:t>
            </a:r>
            <a:r>
              <a:rPr lang="hu-HU" sz="2000" dirty="0" smtClean="0"/>
              <a:t> </a:t>
            </a:r>
            <a:r>
              <a:rPr lang="hu-HU" sz="2000" dirty="0" err="1" smtClean="0"/>
              <a:t>Studies</a:t>
            </a:r>
            <a:r>
              <a:rPr lang="hu-HU" sz="2000" dirty="0" smtClean="0"/>
              <a:t>, </a:t>
            </a:r>
            <a:r>
              <a:rPr lang="hu-HU" sz="2000" dirty="0" err="1" smtClean="0"/>
              <a:t>Hungarian</a:t>
            </a:r>
            <a:r>
              <a:rPr lang="hu-HU" sz="2000" dirty="0" smtClean="0"/>
              <a:t> </a:t>
            </a:r>
            <a:r>
              <a:rPr lang="hu-HU" sz="2000" dirty="0" err="1" smtClean="0"/>
              <a:t>Academy</a:t>
            </a:r>
            <a:r>
              <a:rPr lang="hu-HU" sz="2000" dirty="0" smtClean="0"/>
              <a:t> of </a:t>
            </a:r>
            <a:r>
              <a:rPr lang="hu-HU" sz="2000" dirty="0" err="1" smtClean="0"/>
              <a:t>Sciences</a:t>
            </a:r>
            <a:r>
              <a:rPr lang="hu-HU" sz="2000" dirty="0" smtClean="0"/>
              <a:t> (Institute </a:t>
            </a:r>
            <a:r>
              <a:rPr lang="hu-HU" sz="2000" dirty="0" err="1" smtClean="0"/>
              <a:t>for</a:t>
            </a:r>
            <a:r>
              <a:rPr lang="hu-HU" sz="2000" dirty="0" smtClean="0"/>
              <a:t> </a:t>
            </a:r>
            <a:r>
              <a:rPr lang="hu-HU" sz="2000" dirty="0" err="1" smtClean="0"/>
              <a:t>Regional</a:t>
            </a:r>
            <a:r>
              <a:rPr lang="hu-HU" sz="2000" dirty="0" smtClean="0"/>
              <a:t> </a:t>
            </a:r>
            <a:r>
              <a:rPr lang="hu-HU" sz="2000" dirty="0" err="1" smtClean="0"/>
              <a:t>Studies</a:t>
            </a:r>
            <a:r>
              <a:rPr lang="hu-HU" sz="2000" dirty="0" smtClean="0"/>
              <a:t>), HU</a:t>
            </a:r>
          </a:p>
          <a:p>
            <a:r>
              <a:rPr lang="hu-HU" sz="2000" dirty="0" smtClean="0"/>
              <a:t>ILS - Research Institute </a:t>
            </a:r>
            <a:r>
              <a:rPr lang="hu-HU" sz="2000" dirty="0" err="1" smtClean="0"/>
              <a:t>for</a:t>
            </a:r>
            <a:r>
              <a:rPr lang="hu-HU" sz="2000" dirty="0" smtClean="0"/>
              <a:t> </a:t>
            </a:r>
            <a:r>
              <a:rPr lang="hu-HU" sz="2000" dirty="0" err="1" smtClean="0"/>
              <a:t>Regional</a:t>
            </a:r>
            <a:r>
              <a:rPr lang="hu-HU" sz="2000" dirty="0" smtClean="0"/>
              <a:t> and Urban </a:t>
            </a:r>
            <a:r>
              <a:rPr lang="hu-HU" sz="2000" dirty="0" err="1" smtClean="0"/>
              <a:t>Development</a:t>
            </a:r>
            <a:r>
              <a:rPr lang="hu-HU" sz="2000" dirty="0" smtClean="0"/>
              <a:t>, DE</a:t>
            </a:r>
          </a:p>
          <a:p>
            <a:r>
              <a:rPr lang="hu-HU" sz="2000" dirty="0" smtClean="0"/>
              <a:t>National Centre </a:t>
            </a:r>
            <a:r>
              <a:rPr lang="hu-HU" sz="2000" dirty="0" err="1" smtClean="0"/>
              <a:t>for</a:t>
            </a:r>
            <a:r>
              <a:rPr lang="hu-HU" sz="2000" dirty="0" smtClean="0"/>
              <a:t> </a:t>
            </a:r>
            <a:r>
              <a:rPr lang="hu-HU" sz="2000" dirty="0" err="1" smtClean="0"/>
              <a:t>Social</a:t>
            </a:r>
            <a:r>
              <a:rPr lang="hu-HU" sz="2000" dirty="0" smtClean="0"/>
              <a:t> Research, GR</a:t>
            </a:r>
          </a:p>
          <a:p>
            <a:r>
              <a:rPr lang="hu-HU" sz="2000" dirty="0" smtClean="0"/>
              <a:t>James </a:t>
            </a:r>
            <a:r>
              <a:rPr lang="hu-HU" sz="2000" dirty="0" err="1" smtClean="0"/>
              <a:t>Hutton</a:t>
            </a:r>
            <a:r>
              <a:rPr lang="hu-HU" sz="2000" dirty="0" smtClean="0"/>
              <a:t> Institute, UK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7739062" cy="636588"/>
          </a:xfrm>
        </p:spPr>
        <p:txBody>
          <a:bodyPr/>
          <a:lstStyle/>
          <a:p>
            <a:r>
              <a:rPr lang="en-GB" sz="2600" dirty="0" smtClean="0">
                <a:solidFill>
                  <a:srgbClr val="192185"/>
                </a:solidFill>
              </a:rPr>
              <a:t>Poverty and social exclusion in European cohesion policy</a:t>
            </a:r>
            <a:endParaRPr lang="en-GB" sz="2600" dirty="0">
              <a:solidFill>
                <a:srgbClr val="192185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For promoting a smart, sustainable and inclusive growth, the Europe 2020 strategy has set different main areas of cohesion</a:t>
            </a:r>
          </a:p>
          <a:p>
            <a:r>
              <a:rPr lang="en-GB" sz="2000" dirty="0" smtClean="0"/>
              <a:t>Key challenges: tackling with difficulties related to</a:t>
            </a:r>
          </a:p>
          <a:p>
            <a:pPr lvl="1"/>
            <a:r>
              <a:rPr lang="en-GB" sz="1800" dirty="0" smtClean="0"/>
              <a:t>Employment</a:t>
            </a:r>
          </a:p>
          <a:p>
            <a:pPr lvl="1"/>
            <a:r>
              <a:rPr lang="en-GB" sz="1800" dirty="0" smtClean="0"/>
              <a:t>Innovation</a:t>
            </a:r>
          </a:p>
          <a:p>
            <a:pPr lvl="1"/>
            <a:r>
              <a:rPr lang="en-GB" sz="1800" dirty="0" smtClean="0"/>
              <a:t>Climate change</a:t>
            </a:r>
          </a:p>
          <a:p>
            <a:pPr lvl="1"/>
            <a:r>
              <a:rPr lang="en-GB" sz="1800" dirty="0" smtClean="0"/>
              <a:t>Education issues</a:t>
            </a:r>
          </a:p>
          <a:p>
            <a:r>
              <a:rPr lang="en-GB" sz="2000" u="sng" dirty="0" smtClean="0"/>
              <a:t>Reducing poverty and social exclusion</a:t>
            </a:r>
          </a:p>
          <a:p>
            <a:r>
              <a:rPr lang="en-GB" sz="2000" dirty="0" smtClean="0"/>
              <a:t>For a better targeting in the combat against poverty and social exclusion the knowledge on territories confronted with high degrees of the phenomena is essential</a:t>
            </a:r>
            <a:endParaRPr lang="en-GB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smtClean="0">
                <a:solidFill>
                  <a:srgbClr val="192185"/>
                </a:solidFill>
              </a:rPr>
              <a:t>The ESPON </a:t>
            </a:r>
            <a:r>
              <a:rPr lang="hu-HU" sz="3200" err="1" smtClean="0">
                <a:solidFill>
                  <a:srgbClr val="192185"/>
                </a:solidFill>
              </a:rPr>
              <a:t>TiPSE</a:t>
            </a:r>
            <a:r>
              <a:rPr lang="hu-HU" sz="3200" smtClean="0">
                <a:solidFill>
                  <a:srgbClr val="192185"/>
                </a:solidFill>
              </a:rPr>
              <a:t> project</a:t>
            </a:r>
            <a:endParaRPr lang="hu-HU" sz="3200">
              <a:solidFill>
                <a:srgbClr val="192185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ESPON TIPSE project aims at bringing a better understanding on the territorial dimensions of poverty and social exclusion in European regions</a:t>
            </a:r>
          </a:p>
          <a:p>
            <a:r>
              <a:rPr lang="en-GB" sz="2000" dirty="0" smtClean="0"/>
              <a:t>Project tasks focus on:</a:t>
            </a:r>
          </a:p>
          <a:p>
            <a:pPr lvl="1"/>
            <a:r>
              <a:rPr lang="en-GB" sz="1800" dirty="0" smtClean="0"/>
              <a:t>Evaluation and interpretation of conceptual approaches related to poverty and social exclusion</a:t>
            </a:r>
          </a:p>
          <a:p>
            <a:pPr lvl="1"/>
            <a:r>
              <a:rPr lang="en-GB" sz="1800" dirty="0" smtClean="0"/>
              <a:t>Elaboration of usable measures, finding and mapping robust indicators</a:t>
            </a:r>
          </a:p>
          <a:p>
            <a:pPr lvl="1"/>
            <a:r>
              <a:rPr lang="en-GB" sz="1800" dirty="0" smtClean="0"/>
              <a:t>Analysing spatial patterns of poverty and social exclusion</a:t>
            </a:r>
          </a:p>
          <a:p>
            <a:pPr lvl="1"/>
            <a:r>
              <a:rPr lang="en-GB" sz="1800" dirty="0" smtClean="0"/>
              <a:t>Carrying out case studies with a qualitative approach to have a larger view on micro-spatial patterns </a:t>
            </a:r>
          </a:p>
          <a:p>
            <a:r>
              <a:rPr lang="hu-HU" sz="2000" dirty="0" err="1" smtClean="0"/>
              <a:t>By</a:t>
            </a:r>
            <a:r>
              <a:rPr lang="hu-HU" sz="2000" dirty="0" smtClean="0"/>
              <a:t> </a:t>
            </a:r>
            <a:r>
              <a:rPr lang="hu-HU" sz="2000" dirty="0" err="1" smtClean="0"/>
              <a:t>considering</a:t>
            </a:r>
            <a:r>
              <a:rPr lang="hu-HU" sz="2000" dirty="0" smtClean="0"/>
              <a:t> </a:t>
            </a:r>
            <a:r>
              <a:rPr lang="hu-HU" sz="2000" dirty="0" err="1" smtClean="0"/>
              <a:t>these</a:t>
            </a:r>
            <a:r>
              <a:rPr lang="hu-HU" sz="2000" dirty="0" smtClean="0"/>
              <a:t> </a:t>
            </a:r>
            <a:r>
              <a:rPr lang="hu-HU" sz="2000" dirty="0" err="1" smtClean="0"/>
              <a:t>issues</a:t>
            </a:r>
            <a:r>
              <a:rPr lang="hu-HU" sz="2000" dirty="0" smtClean="0"/>
              <a:t> t</a:t>
            </a:r>
            <a:r>
              <a:rPr lang="en-GB" sz="2000" dirty="0" smtClean="0"/>
              <a:t>he most relevant spatial patterns of poverty and social exclusion in Europe can be identified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 dirty="0" smtClean="0">
                <a:solidFill>
                  <a:srgbClr val="192185"/>
                </a:solidFill>
              </a:rPr>
              <a:t>The </a:t>
            </a:r>
            <a:r>
              <a:rPr lang="hu-HU" sz="2800" dirty="0" err="1" smtClean="0">
                <a:solidFill>
                  <a:srgbClr val="192185"/>
                </a:solidFill>
              </a:rPr>
              <a:t>conceptualization</a:t>
            </a:r>
            <a:r>
              <a:rPr lang="hu-HU" sz="2800" dirty="0" smtClean="0">
                <a:solidFill>
                  <a:srgbClr val="192185"/>
                </a:solidFill>
              </a:rPr>
              <a:t> of </a:t>
            </a:r>
            <a:r>
              <a:rPr lang="hu-HU" sz="2800" dirty="0" err="1" smtClean="0">
                <a:solidFill>
                  <a:srgbClr val="192185"/>
                </a:solidFill>
              </a:rPr>
              <a:t>social</a:t>
            </a:r>
            <a:r>
              <a:rPr lang="hu-HU" sz="2800" dirty="0" smtClean="0">
                <a:solidFill>
                  <a:srgbClr val="192185"/>
                </a:solidFill>
              </a:rPr>
              <a:t> </a:t>
            </a:r>
            <a:r>
              <a:rPr lang="hu-HU" sz="2800" dirty="0" err="1" smtClean="0">
                <a:solidFill>
                  <a:srgbClr val="192185"/>
                </a:solidFill>
              </a:rPr>
              <a:t>exclsuion</a:t>
            </a:r>
            <a:endParaRPr lang="hu-HU" sz="2800" dirty="0">
              <a:solidFill>
                <a:srgbClr val="192185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Poverty is basically a relatively narrow income based concept related to the lack of resources</a:t>
            </a:r>
          </a:p>
          <a:p>
            <a:r>
              <a:rPr lang="en-GB" sz="2000" dirty="0" smtClean="0"/>
              <a:t>Social exclusion – A process (rather than a state) leading to different forms of exclusion from the society</a:t>
            </a:r>
          </a:p>
          <a:p>
            <a:r>
              <a:rPr lang="en-GB" sz="2000" dirty="0" smtClean="0"/>
              <a:t>Social exclusion is multi-dime</a:t>
            </a:r>
            <a:r>
              <a:rPr lang="hu-HU" sz="2000" dirty="0" smtClean="0"/>
              <a:t>n</a:t>
            </a:r>
            <a:r>
              <a:rPr lang="en-GB" sz="2000" dirty="0" err="1" smtClean="0"/>
              <a:t>sional</a:t>
            </a:r>
            <a:r>
              <a:rPr lang="en-GB" sz="2000" dirty="0" smtClean="0"/>
              <a:t> </a:t>
            </a:r>
            <a:r>
              <a:rPr lang="en-GB" sz="2000" dirty="0" smtClean="0">
                <a:latin typeface="Arial"/>
                <a:cs typeface="Arial"/>
              </a:rPr>
              <a:t>→ a multi-dimensional and multi-</a:t>
            </a:r>
            <a:r>
              <a:rPr lang="en-GB" sz="2000" dirty="0" err="1" smtClean="0">
                <a:latin typeface="Arial"/>
                <a:cs typeface="Arial"/>
              </a:rPr>
              <a:t>sectoral</a:t>
            </a:r>
            <a:r>
              <a:rPr lang="en-GB" sz="2000" dirty="0" smtClean="0">
                <a:latin typeface="Arial"/>
                <a:cs typeface="Arial"/>
              </a:rPr>
              <a:t> analysis of economic, social and political aspects of vulnerability is needed</a:t>
            </a:r>
            <a:r>
              <a:rPr lang="hu-HU" sz="2000" dirty="0" smtClean="0">
                <a:latin typeface="Arial"/>
                <a:cs typeface="Arial"/>
              </a:rPr>
              <a:t> </a:t>
            </a:r>
            <a:r>
              <a:rPr lang="hu-HU" sz="2000" dirty="0" err="1" smtClean="0">
                <a:latin typeface="Arial"/>
                <a:cs typeface="Arial"/>
              </a:rPr>
              <a:t>to</a:t>
            </a:r>
            <a:r>
              <a:rPr lang="hu-HU" sz="2000" dirty="0" smtClean="0">
                <a:latin typeface="Arial"/>
                <a:cs typeface="Arial"/>
              </a:rPr>
              <a:t> </a:t>
            </a:r>
            <a:r>
              <a:rPr lang="hu-HU" sz="2000" dirty="0" err="1" smtClean="0">
                <a:latin typeface="Arial"/>
                <a:cs typeface="Arial"/>
              </a:rPr>
              <a:t>understand</a:t>
            </a:r>
            <a:r>
              <a:rPr lang="hu-HU" sz="2000" dirty="0" smtClean="0">
                <a:latin typeface="Arial"/>
                <a:cs typeface="Arial"/>
              </a:rPr>
              <a:t> </a:t>
            </a:r>
            <a:r>
              <a:rPr lang="hu-HU" sz="2000" dirty="0" err="1" smtClean="0">
                <a:latin typeface="Arial"/>
                <a:cs typeface="Arial"/>
              </a:rPr>
              <a:t>the</a:t>
            </a:r>
            <a:r>
              <a:rPr lang="hu-HU" sz="2000" dirty="0" smtClean="0">
                <a:latin typeface="Arial"/>
                <a:cs typeface="Arial"/>
              </a:rPr>
              <a:t> </a:t>
            </a:r>
            <a:r>
              <a:rPr lang="hu-HU" sz="2000" dirty="0" err="1" smtClean="0">
                <a:latin typeface="Arial"/>
                <a:cs typeface="Arial"/>
              </a:rPr>
              <a:t>spatiality</a:t>
            </a:r>
            <a:r>
              <a:rPr lang="hu-HU" sz="2000" dirty="0" smtClean="0">
                <a:latin typeface="Arial"/>
                <a:cs typeface="Arial"/>
              </a:rPr>
              <a:t> of </a:t>
            </a:r>
            <a:r>
              <a:rPr lang="hu-HU" sz="2000" dirty="0" err="1" smtClean="0">
                <a:latin typeface="Arial"/>
                <a:cs typeface="Arial"/>
              </a:rPr>
              <a:t>the</a:t>
            </a:r>
            <a:r>
              <a:rPr lang="hu-HU" sz="2000" dirty="0" smtClean="0">
                <a:latin typeface="Arial"/>
                <a:cs typeface="Arial"/>
              </a:rPr>
              <a:t> </a:t>
            </a:r>
            <a:r>
              <a:rPr lang="hu-HU" sz="2000" dirty="0" err="1" smtClean="0">
                <a:latin typeface="Arial"/>
                <a:cs typeface="Arial"/>
              </a:rPr>
              <a:t>phenomenon</a:t>
            </a:r>
            <a:endParaRPr lang="en-GB" sz="2000" dirty="0" smtClean="0"/>
          </a:p>
          <a:p>
            <a:r>
              <a:rPr lang="en-GB" sz="2000" dirty="0" smtClean="0"/>
              <a:t>Four overlapping and interrelated domains (with further sections) are defined: earning a living, access to basic services, social environment, and political participation </a:t>
            </a:r>
          </a:p>
          <a:p>
            <a:r>
              <a:rPr lang="en-GB" sz="2000" dirty="0" smtClean="0"/>
              <a:t>Strong performance on several subsets of these domains would show a level of possible or existing social inclusion, while weak performance on several of these subsets indicate an existing condition or being at risk of social exclusion (Talbot et al. 2012)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7739062" cy="636588"/>
          </a:xfrm>
        </p:spPr>
        <p:txBody>
          <a:bodyPr/>
          <a:lstStyle/>
          <a:p>
            <a:r>
              <a:rPr lang="en-GB" sz="2600" smtClean="0">
                <a:solidFill>
                  <a:srgbClr val="192185"/>
                </a:solidFill>
              </a:rPr>
              <a:t>Domains, dimensions and the number of mapped indicators in social exclusion analysis</a:t>
            </a:r>
            <a:endParaRPr lang="hu-HU" sz="2600">
              <a:solidFill>
                <a:srgbClr val="192185"/>
              </a:solidFill>
            </a:endParaRPr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</p:nvPr>
        </p:nvGraphicFramePr>
        <p:xfrm>
          <a:off x="683568" y="1988840"/>
          <a:ext cx="7739061" cy="438912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2579687"/>
                <a:gridCol w="2579687"/>
                <a:gridCol w="2579687"/>
              </a:tblGrid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/>
                        <a:t>Domain identified by WP 2.1</a:t>
                      </a:r>
                      <a:endParaRPr lang="hu-H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/>
                        <a:t>Dimension recommended by WP 2.6</a:t>
                      </a:r>
                      <a:endParaRPr lang="hu-H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/>
                        <a:t>Number of indicators (excluding census 2011 data)</a:t>
                      </a:r>
                      <a:endParaRPr lang="hu-H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rowSpan="2"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/>
                        <a:t>Earning a living</a:t>
                      </a:r>
                      <a:endParaRPr lang="hu-H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/>
                        <a:t>Income earned by tax payers</a:t>
                      </a:r>
                      <a:endParaRPr lang="hu-H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/>
                        <a:t>2</a:t>
                      </a:r>
                      <a:endParaRPr lang="hu-H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/>
                        <a:t>Employment</a:t>
                      </a:r>
                      <a:endParaRPr lang="hu-H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/>
                        <a:t>27 (17 Census / 10 LFS)</a:t>
                      </a:r>
                      <a:endParaRPr lang="hu-H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 rowSpan="3"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/>
                        <a:t>Access to basic services</a:t>
                      </a:r>
                      <a:endParaRPr lang="hu-H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/>
                        <a:t>Health</a:t>
                      </a:r>
                      <a:endParaRPr lang="hu-H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/>
                        <a:t>3</a:t>
                      </a:r>
                      <a:endParaRPr lang="hu-H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/>
                        <a:t>Education</a:t>
                      </a:r>
                      <a:endParaRPr lang="hu-H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/>
                        <a:t>2</a:t>
                      </a:r>
                      <a:endParaRPr lang="hu-H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/>
                        <a:t>Housing</a:t>
                      </a:r>
                      <a:endParaRPr lang="hu-H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/>
                        <a:t>6</a:t>
                      </a:r>
                      <a:endParaRPr lang="hu-H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 rowSpan="4"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/>
                        <a:t>Social environment</a:t>
                      </a:r>
                      <a:endParaRPr lang="hu-H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/>
                        <a:t>Age</a:t>
                      </a:r>
                      <a:endParaRPr lang="hu-H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/>
                        <a:t>3</a:t>
                      </a:r>
                      <a:endParaRPr lang="hu-H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/>
                        <a:t>Ethnic composition</a:t>
                      </a:r>
                      <a:endParaRPr lang="hu-H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/>
                        <a:t>1</a:t>
                      </a:r>
                      <a:endParaRPr lang="hu-H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/>
                        <a:t>Immigrants</a:t>
                      </a:r>
                      <a:endParaRPr lang="hu-H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/>
                        <a:t>1</a:t>
                      </a:r>
                      <a:endParaRPr lang="hu-H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/>
                        <a:t>Household structure</a:t>
                      </a:r>
                      <a:endParaRPr lang="hu-H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/>
                        <a:t>4</a:t>
                      </a:r>
                      <a:endParaRPr lang="hu-H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/>
                        <a:t>Political participation</a:t>
                      </a:r>
                      <a:endParaRPr lang="hu-H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/>
                        <a:t>Citizenship</a:t>
                      </a:r>
                      <a:endParaRPr lang="hu-H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/>
                        <a:t>1</a:t>
                      </a:r>
                      <a:endParaRPr lang="hu-H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err="1" smtClean="0"/>
              <a:t>Earning</a:t>
            </a:r>
            <a:r>
              <a:rPr lang="hu-HU" smtClean="0"/>
              <a:t> a </a:t>
            </a:r>
            <a:r>
              <a:rPr lang="hu-HU" err="1" smtClean="0"/>
              <a:t>living</a:t>
            </a:r>
            <a:endParaRPr lang="hu-HU"/>
          </a:p>
        </p:txBody>
      </p:sp>
      <p:sp>
        <p:nvSpPr>
          <p:cNvPr id="6" name="Szöveg helye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sz="1600" dirty="0" smtClean="0"/>
              <a:t>Income</a:t>
            </a:r>
          </a:p>
          <a:p>
            <a:pPr marL="180000" lvl="1">
              <a:buFont typeface="Arial" pitchFamily="34" charset="0"/>
              <a:buChar char="•"/>
            </a:pPr>
            <a:r>
              <a:rPr lang="en-GB" dirty="0" smtClean="0"/>
              <a:t>Disposable income</a:t>
            </a:r>
          </a:p>
          <a:p>
            <a:pPr marL="180000" lvl="1">
              <a:buFont typeface="Arial" pitchFamily="34" charset="0"/>
              <a:buChar char="•"/>
            </a:pPr>
            <a:r>
              <a:rPr lang="en-GB" dirty="0" smtClean="0"/>
              <a:t>Elementary occupations</a:t>
            </a:r>
          </a:p>
          <a:p>
            <a:pPr>
              <a:buFont typeface="Arial" pitchFamily="34" charset="0"/>
              <a:buChar char="•"/>
            </a:pPr>
            <a:r>
              <a:rPr lang="en-GB" sz="1600" dirty="0" smtClean="0"/>
              <a:t>Employment</a:t>
            </a:r>
          </a:p>
          <a:p>
            <a:pPr marL="180000" lvl="1">
              <a:buFont typeface="Arial" pitchFamily="34" charset="0"/>
              <a:buChar char="•"/>
            </a:pPr>
            <a:r>
              <a:rPr lang="en-GB" dirty="0" smtClean="0"/>
              <a:t>Activity</a:t>
            </a:r>
          </a:p>
          <a:p>
            <a:pPr marL="180000" lvl="1">
              <a:buFont typeface="Arial" pitchFamily="34" charset="0"/>
              <a:buChar char="•"/>
            </a:pPr>
            <a:r>
              <a:rPr lang="en-GB" dirty="0" smtClean="0"/>
              <a:t>Inactivity</a:t>
            </a:r>
          </a:p>
          <a:p>
            <a:pPr marL="180000" lvl="1">
              <a:buFont typeface="Arial" pitchFamily="34" charset="0"/>
              <a:buChar char="•"/>
            </a:pPr>
            <a:r>
              <a:rPr lang="en-GB" dirty="0" smtClean="0"/>
              <a:t>Employment</a:t>
            </a:r>
          </a:p>
          <a:p>
            <a:pPr marL="180000" lvl="1">
              <a:buFont typeface="Arial" pitchFamily="34" charset="0"/>
              <a:buChar char="•"/>
            </a:pPr>
            <a:r>
              <a:rPr lang="en-GB" dirty="0" smtClean="0"/>
              <a:t>Unemployment</a:t>
            </a:r>
          </a:p>
          <a:p>
            <a:pPr marL="180000" lvl="1">
              <a:buFont typeface="Arial" pitchFamily="34" charset="0"/>
              <a:buChar char="•"/>
            </a:pPr>
            <a:r>
              <a:rPr lang="en-GB" dirty="0" smtClean="0"/>
              <a:t>Youth unemployment</a:t>
            </a:r>
          </a:p>
          <a:p>
            <a:pPr marL="180000" lvl="1">
              <a:buFont typeface="Arial" pitchFamily="34" charset="0"/>
              <a:buChar char="•"/>
            </a:pPr>
            <a:r>
              <a:rPr lang="en-GB" dirty="0" smtClean="0"/>
              <a:t>Gender gaps</a:t>
            </a:r>
            <a:endParaRPr lang="en-GB" dirty="0"/>
          </a:p>
        </p:txBody>
      </p:sp>
      <p:pic>
        <p:nvPicPr>
          <p:cNvPr id="14" name="Kép 13" descr="ESPON_unemployment_Census.png"/>
          <p:cNvPicPr>
            <a:picLocks noChangeAspect="1"/>
          </p:cNvPicPr>
          <p:nvPr/>
        </p:nvPicPr>
        <p:blipFill>
          <a:blip r:embed="rId2" cstate="print"/>
          <a:srcRect b="12016"/>
          <a:stretch>
            <a:fillRect/>
          </a:stretch>
        </p:blipFill>
        <p:spPr>
          <a:xfrm>
            <a:off x="2915816" y="3501008"/>
            <a:ext cx="2628000" cy="3267472"/>
          </a:xfrm>
          <a:prstGeom prst="rect">
            <a:avLst/>
          </a:prstGeom>
        </p:spPr>
      </p:pic>
      <p:pic>
        <p:nvPicPr>
          <p:cNvPr id="17" name="Tartalom helye 16" descr="ESPON_ggap_employment_Census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b="12016"/>
          <a:stretch>
            <a:fillRect/>
          </a:stretch>
        </p:blipFill>
        <p:spPr>
          <a:xfrm>
            <a:off x="5868144" y="3501008"/>
            <a:ext cx="2628000" cy="3267472"/>
          </a:xfrm>
        </p:spPr>
      </p:pic>
      <p:pic>
        <p:nvPicPr>
          <p:cNvPr id="16" name="Tartalom helye 11" descr="ESPON_disposable income.png"/>
          <p:cNvPicPr>
            <a:picLocks noChangeAspect="1"/>
          </p:cNvPicPr>
          <p:nvPr/>
        </p:nvPicPr>
        <p:blipFill>
          <a:blip r:embed="rId4" cstate="print"/>
          <a:srcRect b="15073"/>
          <a:stretch>
            <a:fillRect/>
          </a:stretch>
        </p:blipFill>
        <p:spPr bwMode="auto">
          <a:xfrm>
            <a:off x="2915816" y="404664"/>
            <a:ext cx="2628000" cy="315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Kép 17" descr="ESPON_inactivity_Census.png"/>
          <p:cNvPicPr>
            <a:picLocks noChangeAspect="1"/>
          </p:cNvPicPr>
          <p:nvPr/>
        </p:nvPicPr>
        <p:blipFill>
          <a:blip r:embed="rId5" cstate="print"/>
          <a:srcRect b="15073"/>
          <a:stretch>
            <a:fillRect/>
          </a:stretch>
        </p:blipFill>
        <p:spPr>
          <a:xfrm>
            <a:off x="5868144" y="404664"/>
            <a:ext cx="2628000" cy="3153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Access </a:t>
            </a:r>
            <a:r>
              <a:rPr lang="hu-HU" err="1" smtClean="0"/>
              <a:t>to</a:t>
            </a:r>
            <a:r>
              <a:rPr lang="hu-HU" smtClean="0"/>
              <a:t/>
            </a:r>
            <a:br>
              <a:rPr lang="hu-HU" smtClean="0"/>
            </a:br>
            <a:r>
              <a:rPr lang="hu-HU" err="1" smtClean="0"/>
              <a:t>services</a:t>
            </a:r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zöveg helye 5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2458615" cy="469106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sz="1600" dirty="0" smtClean="0"/>
              <a:t>Health</a:t>
            </a:r>
          </a:p>
          <a:p>
            <a:pPr marL="180000" lvl="1">
              <a:buFont typeface="Arial" pitchFamily="34" charset="0"/>
              <a:buChar char="•"/>
            </a:pPr>
            <a:r>
              <a:rPr lang="en-GB" dirty="0" smtClean="0"/>
              <a:t>Health services</a:t>
            </a:r>
          </a:p>
          <a:p>
            <a:pPr marL="180000" lvl="1">
              <a:buFont typeface="Arial" pitchFamily="34" charset="0"/>
              <a:buChar char="•"/>
            </a:pPr>
            <a:r>
              <a:rPr lang="en-GB" dirty="0" smtClean="0"/>
              <a:t>Expectations for a healthy life</a:t>
            </a:r>
          </a:p>
          <a:p>
            <a:pPr>
              <a:buFont typeface="Arial" pitchFamily="34" charset="0"/>
              <a:buChar char="•"/>
            </a:pPr>
            <a:r>
              <a:rPr lang="en-GB" sz="1600" dirty="0" smtClean="0"/>
              <a:t>Education</a:t>
            </a:r>
          </a:p>
          <a:p>
            <a:pPr marL="180000" lvl="1">
              <a:buFont typeface="Arial" pitchFamily="34" charset="0"/>
              <a:buChar char="•"/>
            </a:pPr>
            <a:r>
              <a:rPr lang="en-GB" dirty="0" smtClean="0"/>
              <a:t>Low qualification</a:t>
            </a:r>
          </a:p>
          <a:p>
            <a:pPr marL="180000" lvl="1">
              <a:buFont typeface="Arial" pitchFamily="34" charset="0"/>
              <a:buChar char="•"/>
            </a:pPr>
            <a:r>
              <a:rPr lang="en-GB" dirty="0" smtClean="0"/>
              <a:t>High qualification</a:t>
            </a:r>
          </a:p>
          <a:p>
            <a:pPr>
              <a:buFont typeface="Arial" pitchFamily="34" charset="0"/>
              <a:buChar char="•"/>
            </a:pPr>
            <a:r>
              <a:rPr lang="en-GB" sz="1600" dirty="0" smtClean="0"/>
              <a:t>Housing</a:t>
            </a:r>
          </a:p>
          <a:p>
            <a:pPr marL="180000" lvl="1">
              <a:buFont typeface="Arial" pitchFamily="34" charset="0"/>
              <a:buChar char="•"/>
            </a:pPr>
            <a:r>
              <a:rPr lang="en-GB" dirty="0" smtClean="0"/>
              <a:t>Installations (water,</a:t>
            </a:r>
          </a:p>
          <a:p>
            <a:pPr marL="180000" lvl="1"/>
            <a:r>
              <a:rPr lang="en-GB" dirty="0" smtClean="0"/>
              <a:t>bath-room, central heating)</a:t>
            </a:r>
          </a:p>
          <a:p>
            <a:pPr marL="180000" lvl="1">
              <a:buFont typeface="Arial" pitchFamily="34" charset="0"/>
              <a:buChar char="•"/>
            </a:pPr>
            <a:r>
              <a:rPr lang="en-GB" dirty="0" smtClean="0"/>
              <a:t>Room number</a:t>
            </a:r>
          </a:p>
          <a:p>
            <a:pPr marL="180000" lvl="1">
              <a:buFont typeface="Arial" pitchFamily="34" charset="0"/>
              <a:buChar char="•"/>
            </a:pPr>
            <a:r>
              <a:rPr lang="en-GB" dirty="0" smtClean="0"/>
              <a:t>Floor space</a:t>
            </a:r>
            <a:endParaRPr lang="en-GB" dirty="0"/>
          </a:p>
        </p:txBody>
      </p:sp>
      <p:pic>
        <p:nvPicPr>
          <p:cNvPr id="8" name="Kép 7" descr="ESPON_unemployment_Census.png"/>
          <p:cNvPicPr>
            <a:picLocks noChangeAspect="1"/>
          </p:cNvPicPr>
          <p:nvPr/>
        </p:nvPicPr>
        <p:blipFill>
          <a:blip r:embed="rId2" cstate="print"/>
          <a:srcRect b="9606"/>
          <a:stretch>
            <a:fillRect/>
          </a:stretch>
        </p:blipFill>
        <p:spPr>
          <a:xfrm>
            <a:off x="2915816" y="3501008"/>
            <a:ext cx="2628000" cy="3356992"/>
          </a:xfrm>
          <a:prstGeom prst="rect">
            <a:avLst/>
          </a:prstGeom>
        </p:spPr>
      </p:pic>
      <p:pic>
        <p:nvPicPr>
          <p:cNvPr id="9" name="Tartalom helye 16" descr="ESPON_ggap_employment_Census.png"/>
          <p:cNvPicPr>
            <a:picLocks noChangeAspect="1"/>
          </p:cNvPicPr>
          <p:nvPr/>
        </p:nvPicPr>
        <p:blipFill>
          <a:blip r:embed="rId3" cstate="print"/>
          <a:srcRect b="9606"/>
          <a:stretch>
            <a:fillRect/>
          </a:stretch>
        </p:blipFill>
        <p:spPr bwMode="auto">
          <a:xfrm>
            <a:off x="5868144" y="3501008"/>
            <a:ext cx="2628000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Tartalom helye 11" descr="ESPON_disposable income.png"/>
          <p:cNvPicPr>
            <a:picLocks noChangeAspect="1"/>
          </p:cNvPicPr>
          <p:nvPr/>
        </p:nvPicPr>
        <p:blipFill>
          <a:blip r:embed="rId4" cstate="print"/>
          <a:srcRect b="14686"/>
          <a:stretch>
            <a:fillRect/>
          </a:stretch>
        </p:blipFill>
        <p:spPr bwMode="auto">
          <a:xfrm>
            <a:off x="2915816" y="404664"/>
            <a:ext cx="262800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Kép 10" descr="ESPON_inactivity_Census.png"/>
          <p:cNvPicPr>
            <a:picLocks noChangeAspect="1"/>
          </p:cNvPicPr>
          <p:nvPr/>
        </p:nvPicPr>
        <p:blipFill>
          <a:blip r:embed="rId5" cstate="print"/>
          <a:srcRect b="14686"/>
          <a:stretch>
            <a:fillRect/>
          </a:stretch>
        </p:blipFill>
        <p:spPr>
          <a:xfrm>
            <a:off x="5868144" y="404664"/>
            <a:ext cx="2628000" cy="3168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err="1" smtClean="0"/>
              <a:t>Social</a:t>
            </a:r>
            <a:r>
              <a:rPr lang="hu-HU" smtClean="0"/>
              <a:t/>
            </a:r>
            <a:br>
              <a:rPr lang="hu-HU" smtClean="0"/>
            </a:br>
            <a:r>
              <a:rPr lang="hu-HU" err="1" smtClean="0"/>
              <a:t>environment</a:t>
            </a:r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zöveg helye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sz="1600" dirty="0" smtClean="0"/>
              <a:t>Age</a:t>
            </a:r>
          </a:p>
          <a:p>
            <a:pPr marL="180000" lvl="1">
              <a:buFont typeface="Arial" pitchFamily="34" charset="0"/>
              <a:buChar char="•"/>
            </a:pPr>
            <a:r>
              <a:rPr lang="en-GB" dirty="0" err="1" smtClean="0"/>
              <a:t>Dependecy</a:t>
            </a:r>
            <a:r>
              <a:rPr lang="en-GB" dirty="0" smtClean="0"/>
              <a:t> rates</a:t>
            </a:r>
          </a:p>
          <a:p>
            <a:pPr>
              <a:buFont typeface="Arial" pitchFamily="34" charset="0"/>
              <a:buChar char="•"/>
            </a:pPr>
            <a:r>
              <a:rPr lang="en-GB" sz="1600" dirty="0" smtClean="0"/>
              <a:t>Immigration</a:t>
            </a:r>
          </a:p>
          <a:p>
            <a:pPr marL="180000" lvl="1">
              <a:buFont typeface="Arial" pitchFamily="34" charset="0"/>
              <a:buChar char="•"/>
            </a:pPr>
            <a:r>
              <a:rPr lang="en-GB" dirty="0" smtClean="0"/>
              <a:t>Foreign-born population</a:t>
            </a:r>
          </a:p>
          <a:p>
            <a:pPr>
              <a:buFont typeface="Arial" pitchFamily="34" charset="0"/>
              <a:buChar char="•"/>
            </a:pPr>
            <a:r>
              <a:rPr lang="en-GB" sz="1600" dirty="0" smtClean="0"/>
              <a:t>Ethnic composition</a:t>
            </a:r>
          </a:p>
          <a:p>
            <a:pPr marL="180000" lvl="1">
              <a:buFont typeface="Arial" pitchFamily="34" charset="0"/>
              <a:buChar char="•"/>
            </a:pPr>
            <a:r>
              <a:rPr lang="en-GB" dirty="0" smtClean="0"/>
              <a:t>Roma </a:t>
            </a:r>
            <a:r>
              <a:rPr lang="en-GB" dirty="0" err="1" smtClean="0"/>
              <a:t>po</a:t>
            </a:r>
            <a:r>
              <a:rPr lang="hu-HU" dirty="0" smtClean="0"/>
              <a:t>p</a:t>
            </a:r>
            <a:r>
              <a:rPr lang="en-GB" dirty="0" err="1" smtClean="0"/>
              <a:t>ulation</a:t>
            </a: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sz="1600" dirty="0" smtClean="0"/>
              <a:t>Household structure</a:t>
            </a:r>
          </a:p>
          <a:p>
            <a:pPr marL="180000" lvl="1">
              <a:buFont typeface="Arial" pitchFamily="34" charset="0"/>
              <a:buChar char="•"/>
            </a:pPr>
            <a:r>
              <a:rPr lang="en-GB" dirty="0" smtClean="0"/>
              <a:t>Lone-parent households</a:t>
            </a:r>
          </a:p>
          <a:p>
            <a:pPr marL="180000" lvl="1">
              <a:buFont typeface="Arial" pitchFamily="34" charset="0"/>
              <a:buChar char="•"/>
            </a:pPr>
            <a:r>
              <a:rPr lang="en-GB" dirty="0" smtClean="0"/>
              <a:t>Household size</a:t>
            </a:r>
          </a:p>
          <a:p>
            <a:pPr marL="180000" lvl="1">
              <a:buFont typeface="Arial" pitchFamily="34" charset="0"/>
              <a:buChar char="•"/>
            </a:pPr>
            <a:r>
              <a:rPr lang="en-GB" dirty="0" err="1" smtClean="0"/>
              <a:t>Overcro</a:t>
            </a:r>
            <a:r>
              <a:rPr lang="hu-HU" smtClean="0"/>
              <a:t>w</a:t>
            </a:r>
            <a:r>
              <a:rPr lang="en-GB" smtClean="0"/>
              <a:t>ded</a:t>
            </a:r>
            <a:r>
              <a:rPr lang="en-GB" dirty="0" smtClean="0"/>
              <a:t> </a:t>
            </a:r>
            <a:r>
              <a:rPr lang="en-GB" dirty="0" smtClean="0"/>
              <a:t>households</a:t>
            </a:r>
          </a:p>
        </p:txBody>
      </p:sp>
      <p:pic>
        <p:nvPicPr>
          <p:cNvPr id="7" name="Kép 6" descr="ESPON_unemployment_Census.png"/>
          <p:cNvPicPr>
            <a:picLocks noChangeAspect="1"/>
          </p:cNvPicPr>
          <p:nvPr/>
        </p:nvPicPr>
        <p:blipFill>
          <a:blip r:embed="rId2" cstate="print"/>
          <a:srcRect b="9606"/>
          <a:stretch>
            <a:fillRect/>
          </a:stretch>
        </p:blipFill>
        <p:spPr>
          <a:xfrm>
            <a:off x="2915816" y="3501008"/>
            <a:ext cx="2628000" cy="3356992"/>
          </a:xfrm>
          <a:prstGeom prst="rect">
            <a:avLst/>
          </a:prstGeom>
        </p:spPr>
      </p:pic>
      <p:pic>
        <p:nvPicPr>
          <p:cNvPr id="8" name="Tartalom helye 16" descr="ESPON_ggap_employment_Census.png"/>
          <p:cNvPicPr>
            <a:picLocks noChangeAspect="1"/>
          </p:cNvPicPr>
          <p:nvPr/>
        </p:nvPicPr>
        <p:blipFill>
          <a:blip r:embed="rId3" cstate="print"/>
          <a:srcRect b="9606"/>
          <a:stretch>
            <a:fillRect/>
          </a:stretch>
        </p:blipFill>
        <p:spPr bwMode="auto">
          <a:xfrm>
            <a:off x="5868144" y="3501008"/>
            <a:ext cx="2628000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Tartalom helye 11" descr="ESPON_disposable income.png"/>
          <p:cNvPicPr>
            <a:picLocks noChangeAspect="1"/>
          </p:cNvPicPr>
          <p:nvPr/>
        </p:nvPicPr>
        <p:blipFill>
          <a:blip r:embed="rId4" cstate="print"/>
          <a:srcRect b="14686"/>
          <a:stretch>
            <a:fillRect/>
          </a:stretch>
        </p:blipFill>
        <p:spPr bwMode="auto">
          <a:xfrm>
            <a:off x="2915816" y="404664"/>
            <a:ext cx="262800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Kép 9" descr="ESPON_inactivity_Census.png"/>
          <p:cNvPicPr>
            <a:picLocks noChangeAspect="1"/>
          </p:cNvPicPr>
          <p:nvPr/>
        </p:nvPicPr>
        <p:blipFill>
          <a:blip r:embed="rId5" cstate="print"/>
          <a:srcRect b="14686"/>
          <a:stretch>
            <a:fillRect/>
          </a:stretch>
        </p:blipFill>
        <p:spPr>
          <a:xfrm>
            <a:off x="5868144" y="404664"/>
            <a:ext cx="2628000" cy="3168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err="1" smtClean="0"/>
              <a:t>Political</a:t>
            </a:r>
            <a:r>
              <a:rPr lang="hu-HU" smtClean="0"/>
              <a:t> </a:t>
            </a:r>
            <a:r>
              <a:rPr lang="hu-HU" err="1" smtClean="0"/>
              <a:t>participation</a:t>
            </a:r>
            <a:endParaRPr lang="hu-HU"/>
          </a:p>
        </p:txBody>
      </p:sp>
      <p:pic>
        <p:nvPicPr>
          <p:cNvPr id="7" name="Tartalom helye 6" descr="ESPON_citizenship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67944" y="1004887"/>
            <a:ext cx="4141920" cy="5853113"/>
          </a:xfrm>
        </p:spPr>
      </p:pic>
      <p:sp>
        <p:nvSpPr>
          <p:cNvPr id="6" name="Szöveg helye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hu-HU" sz="1600" err="1" smtClean="0"/>
              <a:t>Citizenship</a:t>
            </a:r>
            <a:endParaRPr lang="hu-HU" sz="1600" smtClean="0"/>
          </a:p>
          <a:p>
            <a:pPr marL="180000" lvl="1">
              <a:buFont typeface="Arial" pitchFamily="34" charset="0"/>
              <a:buChar char="•"/>
            </a:pPr>
            <a:r>
              <a:rPr lang="hu-HU" err="1" smtClean="0"/>
              <a:t>Non-citizen</a:t>
            </a:r>
            <a:r>
              <a:rPr lang="hu-HU" smtClean="0"/>
              <a:t> </a:t>
            </a:r>
            <a:r>
              <a:rPr lang="hu-HU" err="1" smtClean="0"/>
              <a:t>population</a:t>
            </a: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2">
  <a:themeElements>
    <a:clrScheme name="">
      <a:dk1>
        <a:srgbClr val="000000"/>
      </a:dk1>
      <a:lt1>
        <a:srgbClr val="FFFFFF"/>
      </a:lt1>
      <a:dk2>
        <a:srgbClr val="000000"/>
      </a:dk2>
      <a:lt2>
        <a:srgbClr val="B3B3B3"/>
      </a:lt2>
      <a:accent1>
        <a:srgbClr val="D10000"/>
      </a:accent1>
      <a:accent2>
        <a:srgbClr val="08007D"/>
      </a:accent2>
      <a:accent3>
        <a:srgbClr val="FFFFFF"/>
      </a:accent3>
      <a:accent4>
        <a:srgbClr val="000000"/>
      </a:accent4>
      <a:accent5>
        <a:srgbClr val="E5AAAA"/>
      </a:accent5>
      <a:accent6>
        <a:srgbClr val="060071"/>
      </a:accent6>
      <a:hlink>
        <a:srgbClr val="007F19"/>
      </a:hlink>
      <a:folHlink>
        <a:srgbClr val="D9D9D9"/>
      </a:folHlink>
    </a:clrScheme>
    <a:fontScheme name="Presentation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7" rIns="92075" bIns="46037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7" rIns="92075" bIns="46037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Presentation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2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0000"/>
        </a:accent1>
        <a:accent2>
          <a:srgbClr val="990000"/>
        </a:accent2>
        <a:accent3>
          <a:srgbClr val="FFFFFF"/>
        </a:accent3>
        <a:accent4>
          <a:srgbClr val="000000"/>
        </a:accent4>
        <a:accent5>
          <a:srgbClr val="E2AAAA"/>
        </a:accent5>
        <a:accent6>
          <a:srgbClr val="8A0000"/>
        </a:accent6>
        <a:hlink>
          <a:srgbClr val="8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2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C0A01"/>
        </a:accent1>
        <a:accent2>
          <a:srgbClr val="960101"/>
        </a:accent2>
        <a:accent3>
          <a:srgbClr val="FFFFFF"/>
        </a:accent3>
        <a:accent4>
          <a:srgbClr val="000000"/>
        </a:accent4>
        <a:accent5>
          <a:srgbClr val="EBAAAA"/>
        </a:accent5>
        <a:accent6>
          <a:srgbClr val="870101"/>
        </a:accent6>
        <a:hlink>
          <a:srgbClr val="5A0101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55545BE707EE41963776E429A300E2" ma:contentTypeVersion="0" ma:contentTypeDescription="Create a new document." ma:contentTypeScope="" ma:versionID="1960ad8117ed82e40aadc2475d47e6b4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997A208-F1E9-4130-918C-FE77E6083AD1}">
  <ds:schemaRefs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dcmitype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5F58CEE-EE0E-4117-932E-89D130605F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20165EBE-1EC2-48FC-9C8D-9D832AE3A9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Mac 8:Applications (Mac OS 9):Microsoft Office 2001:Templates:My Templates:Presentation2.pot</Template>
  <TotalTime>5917</TotalTime>
  <Words>1411</Words>
  <Application>Microsoft Office PowerPoint</Application>
  <PresentationFormat>Diavetítés a képernyőre (4:3 oldalarány)</PresentationFormat>
  <Paragraphs>181</Paragraphs>
  <Slides>17</Slides>
  <Notes>0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2</vt:i4>
      </vt:variant>
      <vt:variant>
        <vt:lpstr>Diacímek</vt:lpstr>
      </vt:variant>
      <vt:variant>
        <vt:i4>17</vt:i4>
      </vt:variant>
    </vt:vector>
  </HeadingPairs>
  <TitlesOfParts>
    <vt:vector size="20" baseType="lpstr">
      <vt:lpstr>Presentation2</vt:lpstr>
      <vt:lpstr>CorelDRAW</vt:lpstr>
      <vt:lpstr>Microsoft Office PowerPoint 97-2003 bemutató</vt:lpstr>
      <vt:lpstr>ESPON TIPSE – Applied Research 2013/1/24 Territorial Dimensions of Poverty and Social Exclusion in Europe</vt:lpstr>
      <vt:lpstr>Poverty and social exclusion in European cohesion policy</vt:lpstr>
      <vt:lpstr>The ESPON TiPSE project</vt:lpstr>
      <vt:lpstr>The conceptualization of social exclsuion</vt:lpstr>
      <vt:lpstr>Domains, dimensions and the number of mapped indicators in social exclusion analysis</vt:lpstr>
      <vt:lpstr>Earning a living</vt:lpstr>
      <vt:lpstr>Access to services</vt:lpstr>
      <vt:lpstr>Social environment</vt:lpstr>
      <vt:lpstr>Political participation</vt:lpstr>
      <vt:lpstr>Spatial patterns of social exclusion in Europe</vt:lpstr>
      <vt:lpstr>Differences between macro-regions</vt:lpstr>
      <vt:lpstr>Urban–Rural disparities</vt:lpstr>
      <vt:lpstr>Different patterns of peripherality</vt:lpstr>
      <vt:lpstr>Place specific patterns of social exclusion</vt:lpstr>
      <vt:lpstr>Place specific patterns of social exclusion</vt:lpstr>
      <vt:lpstr>How does it serve EU2020 goals?</vt:lpstr>
      <vt:lpstr>ESPON TiPSE transnational project group</vt:lpstr>
    </vt:vector>
  </TitlesOfParts>
  <Company>Kühnel Grafisk Design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User</dc:creator>
  <cp:lastModifiedBy>OTO</cp:lastModifiedBy>
  <cp:revision>300</cp:revision>
  <cp:lastPrinted>2000-03-09T14:25:33Z</cp:lastPrinted>
  <dcterms:created xsi:type="dcterms:W3CDTF">2004-04-01T13:41:39Z</dcterms:created>
  <dcterms:modified xsi:type="dcterms:W3CDTF">2013-11-22T08:03:52Z</dcterms:modified>
</cp:coreProperties>
</file>