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68" r:id="rId3"/>
    <p:sldId id="332" r:id="rId4"/>
    <p:sldId id="278" r:id="rId5"/>
    <p:sldId id="277" r:id="rId6"/>
    <p:sldId id="273" r:id="rId7"/>
    <p:sldId id="327" r:id="rId8"/>
    <p:sldId id="257" r:id="rId9"/>
    <p:sldId id="276" r:id="rId10"/>
    <p:sldId id="261" r:id="rId11"/>
    <p:sldId id="263" r:id="rId12"/>
    <p:sldId id="280" r:id="rId13"/>
    <p:sldId id="279" r:id="rId14"/>
    <p:sldId id="346" r:id="rId15"/>
    <p:sldId id="281" r:id="rId16"/>
    <p:sldId id="283" r:id="rId17"/>
    <p:sldId id="282" r:id="rId18"/>
    <p:sldId id="341" r:id="rId19"/>
    <p:sldId id="322" r:id="rId20"/>
    <p:sldId id="326" r:id="rId21"/>
    <p:sldId id="330" r:id="rId22"/>
    <p:sldId id="269" r:id="rId23"/>
    <p:sldId id="258" r:id="rId24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1827"/>
    <a:srgbClr val="DEDECE"/>
    <a:srgbClr val="C6C6B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93" autoAdjust="0"/>
  </p:normalViewPr>
  <p:slideViewPr>
    <p:cSldViewPr>
      <p:cViewPr>
        <p:scale>
          <a:sx n="100" d="100"/>
          <a:sy n="100" d="100"/>
        </p:scale>
        <p:origin x="-1944" y="-2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K:\Hantos_ea\adatok\nama_gdp_eurostat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K:\Hantos_ea\adatok\nama_gdp_eurostat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G:\lecture_UoG\mrtt\V4_database_regional_95_10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sz&#225;m&#237;t&#225;sok\_&#250;j\descript_relsz&#243;r_9506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hu-HU"/>
  <c:clrMapOvr bg1="lt1" tx1="dk1" bg2="lt2" tx2="dk2" accent1="accent1" accent2="accent2" accent3="accent3" accent4="accent4" accent5="accent5" accent6="accent6" hlink="hlink" folHlink="folHlink"/>
  <c:chart>
    <c:plotArea>
      <c:layout/>
      <c:lineChart>
        <c:grouping val="standard"/>
        <c:ser>
          <c:idx val="0"/>
          <c:order val="0"/>
          <c:tx>
            <c:strRef>
              <c:f>Munka2!$A$12</c:f>
              <c:strCache>
                <c:ptCount val="1"/>
                <c:pt idx="0">
                  <c:v>European Union</c:v>
                </c:pt>
              </c:strCache>
            </c:strRef>
          </c:tx>
          <c:cat>
            <c:strRef>
              <c:f>Munka2!$B$11:$P$11</c:f>
              <c:strCache>
                <c:ptCount val="1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</c:strCache>
            </c:strRef>
          </c:cat>
          <c:val>
            <c:numRef>
              <c:f>Munka2!$B$12:$P$12</c:f>
              <c:numCache>
                <c:formatCode>#,##0.0</c:formatCode>
                <c:ptCount val="15"/>
                <c:pt idx="0">
                  <c:v>3.9</c:v>
                </c:pt>
                <c:pt idx="1">
                  <c:v>2</c:v>
                </c:pt>
                <c:pt idx="2">
                  <c:v>1.3</c:v>
                </c:pt>
                <c:pt idx="3">
                  <c:v>1.5</c:v>
                </c:pt>
                <c:pt idx="4">
                  <c:v>2.6</c:v>
                </c:pt>
                <c:pt idx="5">
                  <c:v>2.2000000000000002</c:v>
                </c:pt>
                <c:pt idx="6">
                  <c:v>3.4</c:v>
                </c:pt>
                <c:pt idx="7">
                  <c:v>3.2</c:v>
                </c:pt>
                <c:pt idx="8">
                  <c:v>0.4</c:v>
                </c:pt>
                <c:pt idx="9">
                  <c:v>-4.5</c:v>
                </c:pt>
                <c:pt idx="10">
                  <c:v>2</c:v>
                </c:pt>
                <c:pt idx="11">
                  <c:v>1.7000000000000004</c:v>
                </c:pt>
                <c:pt idx="12">
                  <c:v>-0.4</c:v>
                </c:pt>
                <c:pt idx="13">
                  <c:v>-0.1</c:v>
                </c:pt>
                <c:pt idx="14">
                  <c:v>1.4</c:v>
                </c:pt>
              </c:numCache>
            </c:numRef>
          </c:val>
        </c:ser>
        <c:ser>
          <c:idx val="1"/>
          <c:order val="1"/>
          <c:tx>
            <c:strRef>
              <c:f>Munka2!$A$13</c:f>
              <c:strCache>
                <c:ptCount val="1"/>
                <c:pt idx="0">
                  <c:v>Czech Republic</c:v>
                </c:pt>
              </c:strCache>
            </c:strRef>
          </c:tx>
          <c:cat>
            <c:strRef>
              <c:f>Munka2!$B$11:$P$11</c:f>
              <c:strCache>
                <c:ptCount val="1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</c:strCache>
            </c:strRef>
          </c:cat>
          <c:val>
            <c:numRef>
              <c:f>Munka2!$B$13:$P$13</c:f>
              <c:numCache>
                <c:formatCode>#,##0.0</c:formatCode>
                <c:ptCount val="15"/>
                <c:pt idx="0">
                  <c:v>4.2</c:v>
                </c:pt>
                <c:pt idx="1">
                  <c:v>3.1</c:v>
                </c:pt>
                <c:pt idx="2">
                  <c:v>2.1</c:v>
                </c:pt>
                <c:pt idx="3">
                  <c:v>3.8</c:v>
                </c:pt>
                <c:pt idx="4">
                  <c:v>4.7</c:v>
                </c:pt>
                <c:pt idx="5">
                  <c:v>6.8</c:v>
                </c:pt>
                <c:pt idx="6">
                  <c:v>7</c:v>
                </c:pt>
                <c:pt idx="7">
                  <c:v>5.7</c:v>
                </c:pt>
                <c:pt idx="8">
                  <c:v>3.1</c:v>
                </c:pt>
                <c:pt idx="9">
                  <c:v>-4.5</c:v>
                </c:pt>
                <c:pt idx="10">
                  <c:v>2.5</c:v>
                </c:pt>
                <c:pt idx="11">
                  <c:v>1.8</c:v>
                </c:pt>
                <c:pt idx="12">
                  <c:v>-1.2</c:v>
                </c:pt>
                <c:pt idx="13">
                  <c:v>-0.4</c:v>
                </c:pt>
                <c:pt idx="14">
                  <c:v>1.6</c:v>
                </c:pt>
              </c:numCache>
            </c:numRef>
          </c:val>
        </c:ser>
        <c:ser>
          <c:idx val="2"/>
          <c:order val="2"/>
          <c:tx>
            <c:strRef>
              <c:f>Munka2!$A$14</c:f>
              <c:strCache>
                <c:ptCount val="1"/>
                <c:pt idx="0">
                  <c:v>Hungary</c:v>
                </c:pt>
              </c:strCache>
            </c:strRef>
          </c:tx>
          <c:cat>
            <c:strRef>
              <c:f>Munka2!$B$11:$P$11</c:f>
              <c:strCache>
                <c:ptCount val="1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</c:strCache>
            </c:strRef>
          </c:cat>
          <c:val>
            <c:numRef>
              <c:f>Munka2!$B$14:$P$14</c:f>
              <c:numCache>
                <c:formatCode>#,##0.0</c:formatCode>
                <c:ptCount val="15"/>
                <c:pt idx="0">
                  <c:v>4.2</c:v>
                </c:pt>
                <c:pt idx="1">
                  <c:v>3.7</c:v>
                </c:pt>
                <c:pt idx="2">
                  <c:v>4.5</c:v>
                </c:pt>
                <c:pt idx="3">
                  <c:v>3.9</c:v>
                </c:pt>
                <c:pt idx="4">
                  <c:v>4.8</c:v>
                </c:pt>
                <c:pt idx="5">
                  <c:v>4</c:v>
                </c:pt>
                <c:pt idx="6">
                  <c:v>3.9</c:v>
                </c:pt>
                <c:pt idx="7">
                  <c:v>0.1</c:v>
                </c:pt>
                <c:pt idx="8">
                  <c:v>0.9</c:v>
                </c:pt>
                <c:pt idx="9">
                  <c:v>-6.8</c:v>
                </c:pt>
                <c:pt idx="10">
                  <c:v>1.3</c:v>
                </c:pt>
                <c:pt idx="11">
                  <c:v>1.6</c:v>
                </c:pt>
                <c:pt idx="12">
                  <c:v>-1.7000000000000004</c:v>
                </c:pt>
                <c:pt idx="13">
                  <c:v>0.2</c:v>
                </c:pt>
                <c:pt idx="14">
                  <c:v>1.4</c:v>
                </c:pt>
              </c:numCache>
            </c:numRef>
          </c:val>
        </c:ser>
        <c:ser>
          <c:idx val="3"/>
          <c:order val="3"/>
          <c:tx>
            <c:strRef>
              <c:f>Munka2!$A$15</c:f>
              <c:strCache>
                <c:ptCount val="1"/>
                <c:pt idx="0">
                  <c:v>Poland</c:v>
                </c:pt>
              </c:strCache>
            </c:strRef>
          </c:tx>
          <c:cat>
            <c:strRef>
              <c:f>Munka2!$B$11:$P$11</c:f>
              <c:strCache>
                <c:ptCount val="1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</c:strCache>
            </c:strRef>
          </c:cat>
          <c:val>
            <c:numRef>
              <c:f>Munka2!$B$15:$P$15</c:f>
              <c:numCache>
                <c:formatCode>#,##0.0</c:formatCode>
                <c:ptCount val="15"/>
                <c:pt idx="0">
                  <c:v>4.3</c:v>
                </c:pt>
                <c:pt idx="1">
                  <c:v>1.2</c:v>
                </c:pt>
                <c:pt idx="2">
                  <c:v>1.4</c:v>
                </c:pt>
                <c:pt idx="3">
                  <c:v>3.9</c:v>
                </c:pt>
                <c:pt idx="4">
                  <c:v>5.3</c:v>
                </c:pt>
                <c:pt idx="5">
                  <c:v>3.6</c:v>
                </c:pt>
                <c:pt idx="6">
                  <c:v>6.2</c:v>
                </c:pt>
                <c:pt idx="7">
                  <c:v>6.8</c:v>
                </c:pt>
                <c:pt idx="8">
                  <c:v>5.0999999999999996</c:v>
                </c:pt>
                <c:pt idx="9">
                  <c:v>1.6</c:v>
                </c:pt>
                <c:pt idx="10">
                  <c:v>3.9</c:v>
                </c:pt>
                <c:pt idx="11">
                  <c:v>4.5</c:v>
                </c:pt>
                <c:pt idx="12">
                  <c:v>1.9</c:v>
                </c:pt>
                <c:pt idx="13">
                  <c:v>1.1000000000000001</c:v>
                </c:pt>
                <c:pt idx="14">
                  <c:v>2.2000000000000002</c:v>
                </c:pt>
              </c:numCache>
            </c:numRef>
          </c:val>
        </c:ser>
        <c:ser>
          <c:idx val="4"/>
          <c:order val="4"/>
          <c:tx>
            <c:strRef>
              <c:f>Munka2!$A$16</c:f>
              <c:strCache>
                <c:ptCount val="1"/>
                <c:pt idx="0">
                  <c:v>Slovakia</c:v>
                </c:pt>
              </c:strCache>
            </c:strRef>
          </c:tx>
          <c:cat>
            <c:strRef>
              <c:f>Munka2!$B$11:$P$11</c:f>
              <c:strCache>
                <c:ptCount val="1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</c:strCache>
            </c:strRef>
          </c:cat>
          <c:val>
            <c:numRef>
              <c:f>Munka2!$B$16:$P$16</c:f>
              <c:numCache>
                <c:formatCode>#,##0.0</c:formatCode>
                <c:ptCount val="15"/>
                <c:pt idx="0">
                  <c:v>1.4</c:v>
                </c:pt>
                <c:pt idx="1">
                  <c:v>3.5</c:v>
                </c:pt>
                <c:pt idx="2">
                  <c:v>4.5999999999999996</c:v>
                </c:pt>
                <c:pt idx="3">
                  <c:v>4.8</c:v>
                </c:pt>
                <c:pt idx="4">
                  <c:v>5.0999999999999996</c:v>
                </c:pt>
                <c:pt idx="5">
                  <c:v>6.7</c:v>
                </c:pt>
                <c:pt idx="6">
                  <c:v>8.3000000000000007</c:v>
                </c:pt>
                <c:pt idx="7">
                  <c:v>10.5</c:v>
                </c:pt>
                <c:pt idx="8">
                  <c:v>5.8</c:v>
                </c:pt>
                <c:pt idx="9">
                  <c:v>-4.9000000000000004</c:v>
                </c:pt>
                <c:pt idx="10">
                  <c:v>4.4000000000000004</c:v>
                </c:pt>
                <c:pt idx="11">
                  <c:v>3.2</c:v>
                </c:pt>
                <c:pt idx="12">
                  <c:v>2</c:v>
                </c:pt>
                <c:pt idx="13">
                  <c:v>1</c:v>
                </c:pt>
                <c:pt idx="14">
                  <c:v>2.8</c:v>
                </c:pt>
              </c:numCache>
            </c:numRef>
          </c:val>
        </c:ser>
        <c:marker val="1"/>
        <c:axId val="77701888"/>
        <c:axId val="77703424"/>
      </c:lineChart>
      <c:catAx>
        <c:axId val="77701888"/>
        <c:scaling>
          <c:orientation val="minMax"/>
        </c:scaling>
        <c:axPos val="b"/>
        <c:tickLblPos val="nextTo"/>
        <c:crossAx val="77703424"/>
        <c:crosses val="autoZero"/>
        <c:auto val="1"/>
        <c:lblAlgn val="ctr"/>
        <c:lblOffset val="100"/>
      </c:catAx>
      <c:valAx>
        <c:axId val="77703424"/>
        <c:scaling>
          <c:orientation val="minMax"/>
        </c:scaling>
        <c:axPos val="l"/>
        <c:majorGridlines/>
        <c:numFmt formatCode="#,##0.0" sourceLinked="1"/>
        <c:tickLblPos val="nextTo"/>
        <c:crossAx val="77701888"/>
        <c:crosses val="autoZero"/>
        <c:crossBetween val="between"/>
      </c:valAx>
    </c:plotArea>
    <c:legend>
      <c:legendPos val="r"/>
      <c:layout/>
    </c:legend>
    <c:plotVisOnly val="1"/>
  </c:chart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hu-HU"/>
  <c:clrMapOvr bg1="lt1" tx1="dk1" bg2="lt2" tx2="dk2" accent1="accent1" accent2="accent2" accent3="accent3" accent4="accent4" accent5="accent5" accent6="accent6" hlink="hlink" folHlink="folHlink"/>
  <c:chart>
    <c:plotArea>
      <c:layout/>
      <c:lineChart>
        <c:grouping val="standard"/>
        <c:ser>
          <c:idx val="0"/>
          <c:order val="0"/>
          <c:tx>
            <c:strRef>
              <c:f>Munka2!$A$51</c:f>
              <c:strCache>
                <c:ptCount val="1"/>
                <c:pt idx="0">
                  <c:v>Czech Republic</c:v>
                </c:pt>
              </c:strCache>
            </c:strRef>
          </c:tx>
          <c:cat>
            <c:strRef>
              <c:f>Munka2!$B$50:$P$50</c:f>
              <c:strCache>
                <c:ptCount val="1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</c:strCache>
            </c:strRef>
          </c:cat>
          <c:val>
            <c:numRef>
              <c:f>Munka2!$B$51:$P$51</c:f>
              <c:numCache>
                <c:formatCode>#,##0.0</c:formatCode>
                <c:ptCount val="15"/>
                <c:pt idx="0">
                  <c:v>4.487655057019154</c:v>
                </c:pt>
                <c:pt idx="1">
                  <c:v>4.487655057019154</c:v>
                </c:pt>
                <c:pt idx="2">
                  <c:v>4.487655057019154</c:v>
                </c:pt>
                <c:pt idx="3">
                  <c:v>4.487655057019154</c:v>
                </c:pt>
                <c:pt idx="4">
                  <c:v>4.487655057019154</c:v>
                </c:pt>
                <c:pt idx="5">
                  <c:v>4.487655057019154</c:v>
                </c:pt>
                <c:pt idx="6">
                  <c:v>4.487655057019154</c:v>
                </c:pt>
                <c:pt idx="7">
                  <c:v>4.487655057019154</c:v>
                </c:pt>
                <c:pt idx="8">
                  <c:v>4.487655057019154</c:v>
                </c:pt>
                <c:pt idx="9">
                  <c:v>0.38374218030884405</c:v>
                </c:pt>
                <c:pt idx="10">
                  <c:v>0.38374218030884405</c:v>
                </c:pt>
                <c:pt idx="11">
                  <c:v>0.38374218030884405</c:v>
                </c:pt>
                <c:pt idx="12">
                  <c:v>0.38374218030884405</c:v>
                </c:pt>
                <c:pt idx="13">
                  <c:v>0.38374218030884405</c:v>
                </c:pt>
                <c:pt idx="14">
                  <c:v>0.38374218030884405</c:v>
                </c:pt>
              </c:numCache>
            </c:numRef>
          </c:val>
        </c:ser>
        <c:ser>
          <c:idx val="1"/>
          <c:order val="1"/>
          <c:tx>
            <c:strRef>
              <c:f>Munka2!$A$52</c:f>
              <c:strCache>
                <c:ptCount val="1"/>
                <c:pt idx="0">
                  <c:v>Hungary</c:v>
                </c:pt>
              </c:strCache>
            </c:strRef>
          </c:tx>
          <c:cat>
            <c:strRef>
              <c:f>Munka2!$B$50:$P$50</c:f>
              <c:strCache>
                <c:ptCount val="1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</c:strCache>
            </c:strRef>
          </c:cat>
          <c:val>
            <c:numRef>
              <c:f>Munka2!$B$52:$P$52</c:f>
              <c:numCache>
                <c:formatCode>#,##0.0</c:formatCode>
                <c:ptCount val="15"/>
                <c:pt idx="0">
                  <c:v>3.3214313688063792</c:v>
                </c:pt>
                <c:pt idx="1">
                  <c:v>3.3214313688063792</c:v>
                </c:pt>
                <c:pt idx="2">
                  <c:v>3.3214313688063792</c:v>
                </c:pt>
                <c:pt idx="3">
                  <c:v>3.3214313688063792</c:v>
                </c:pt>
                <c:pt idx="4">
                  <c:v>3.3214313688063792</c:v>
                </c:pt>
                <c:pt idx="5">
                  <c:v>3.3214313688063792</c:v>
                </c:pt>
                <c:pt idx="6">
                  <c:v>3.3214313688063792</c:v>
                </c:pt>
                <c:pt idx="7">
                  <c:v>3.3214313688063792</c:v>
                </c:pt>
                <c:pt idx="8">
                  <c:v>3.3214313688063792</c:v>
                </c:pt>
                <c:pt idx="9">
                  <c:v>-0.48337652161176042</c:v>
                </c:pt>
                <c:pt idx="10">
                  <c:v>-0.48337652161176042</c:v>
                </c:pt>
                <c:pt idx="11">
                  <c:v>-0.48337652161176042</c:v>
                </c:pt>
                <c:pt idx="12">
                  <c:v>-0.48337652161176042</c:v>
                </c:pt>
                <c:pt idx="13">
                  <c:v>-0.48337652161176042</c:v>
                </c:pt>
                <c:pt idx="14">
                  <c:v>-0.48337652161176042</c:v>
                </c:pt>
              </c:numCache>
            </c:numRef>
          </c:val>
        </c:ser>
        <c:ser>
          <c:idx val="2"/>
          <c:order val="2"/>
          <c:tx>
            <c:strRef>
              <c:f>Munka2!$A$53</c:f>
              <c:strCache>
                <c:ptCount val="1"/>
                <c:pt idx="0">
                  <c:v>Poland</c:v>
                </c:pt>
              </c:strCache>
            </c:strRef>
          </c:tx>
          <c:cat>
            <c:strRef>
              <c:f>Munka2!$B$50:$P$50</c:f>
              <c:strCache>
                <c:ptCount val="1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</c:strCache>
            </c:strRef>
          </c:cat>
          <c:val>
            <c:numRef>
              <c:f>Munka2!$B$53:$P$53</c:f>
              <c:numCache>
                <c:formatCode>#,##0.0</c:formatCode>
                <c:ptCount val="15"/>
                <c:pt idx="0">
                  <c:v>4.1838850540401165</c:v>
                </c:pt>
                <c:pt idx="1">
                  <c:v>4.1838850540401165</c:v>
                </c:pt>
                <c:pt idx="2">
                  <c:v>4.1838850540401165</c:v>
                </c:pt>
                <c:pt idx="3">
                  <c:v>4.1838850540401165</c:v>
                </c:pt>
                <c:pt idx="4">
                  <c:v>4.1838850540401165</c:v>
                </c:pt>
                <c:pt idx="5">
                  <c:v>4.1838850540401165</c:v>
                </c:pt>
                <c:pt idx="6">
                  <c:v>4.1838850540401165</c:v>
                </c:pt>
                <c:pt idx="7">
                  <c:v>4.1838850540401165</c:v>
                </c:pt>
                <c:pt idx="8">
                  <c:v>4.1838850540401165</c:v>
                </c:pt>
                <c:pt idx="9">
                  <c:v>2.8897403037337135</c:v>
                </c:pt>
                <c:pt idx="10">
                  <c:v>2.8897403037337135</c:v>
                </c:pt>
                <c:pt idx="11">
                  <c:v>2.8897403037337135</c:v>
                </c:pt>
                <c:pt idx="12">
                  <c:v>2.8897403037337135</c:v>
                </c:pt>
                <c:pt idx="13">
                  <c:v>2.8897403037337135</c:v>
                </c:pt>
                <c:pt idx="14">
                  <c:v>2.8897403037337135</c:v>
                </c:pt>
              </c:numCache>
            </c:numRef>
          </c:val>
        </c:ser>
        <c:ser>
          <c:idx val="3"/>
          <c:order val="3"/>
          <c:tx>
            <c:strRef>
              <c:f>Munka2!$A$54</c:f>
              <c:strCache>
                <c:ptCount val="1"/>
                <c:pt idx="0">
                  <c:v>Slovakia</c:v>
                </c:pt>
              </c:strCache>
            </c:strRef>
          </c:tx>
          <c:cat>
            <c:strRef>
              <c:f>Munka2!$B$50:$P$50</c:f>
              <c:strCache>
                <c:ptCount val="1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</c:strCache>
            </c:strRef>
          </c:cat>
          <c:val>
            <c:numRef>
              <c:f>Munka2!$B$54:$P$54</c:f>
              <c:numCache>
                <c:formatCode>#,##0.0</c:formatCode>
                <c:ptCount val="15"/>
                <c:pt idx="0">
                  <c:v>5.6037701810226039</c:v>
                </c:pt>
                <c:pt idx="1">
                  <c:v>5.6037701810226039</c:v>
                </c:pt>
                <c:pt idx="2">
                  <c:v>5.6037701810226039</c:v>
                </c:pt>
                <c:pt idx="3">
                  <c:v>5.6037701810226039</c:v>
                </c:pt>
                <c:pt idx="4">
                  <c:v>5.6037701810226039</c:v>
                </c:pt>
                <c:pt idx="5">
                  <c:v>5.6037701810226039</c:v>
                </c:pt>
                <c:pt idx="6">
                  <c:v>5.6037701810226039</c:v>
                </c:pt>
                <c:pt idx="7">
                  <c:v>5.6037701810226039</c:v>
                </c:pt>
                <c:pt idx="8">
                  <c:v>5.6037701810226039</c:v>
                </c:pt>
                <c:pt idx="9">
                  <c:v>1.9919424294282246</c:v>
                </c:pt>
                <c:pt idx="10">
                  <c:v>1.9919424294282246</c:v>
                </c:pt>
                <c:pt idx="11">
                  <c:v>1.9919424294282246</c:v>
                </c:pt>
                <c:pt idx="12">
                  <c:v>1.9919424294282246</c:v>
                </c:pt>
                <c:pt idx="13">
                  <c:v>1.9919424294282246</c:v>
                </c:pt>
                <c:pt idx="14">
                  <c:v>1.9919424294282246</c:v>
                </c:pt>
              </c:numCache>
            </c:numRef>
          </c:val>
        </c:ser>
        <c:marker val="1"/>
        <c:axId val="81166336"/>
        <c:axId val="81167872"/>
      </c:lineChart>
      <c:catAx>
        <c:axId val="81166336"/>
        <c:scaling>
          <c:orientation val="minMax"/>
        </c:scaling>
        <c:axPos val="b"/>
        <c:tickLblPos val="nextTo"/>
        <c:crossAx val="81167872"/>
        <c:crosses val="autoZero"/>
        <c:auto val="1"/>
        <c:lblAlgn val="ctr"/>
        <c:lblOffset val="100"/>
      </c:catAx>
      <c:valAx>
        <c:axId val="81167872"/>
        <c:scaling>
          <c:orientation val="minMax"/>
        </c:scaling>
        <c:axPos val="l"/>
        <c:majorGridlines/>
        <c:numFmt formatCode="#,##0.0" sourceLinked="1"/>
        <c:tickLblPos val="nextTo"/>
        <c:crossAx val="81166336"/>
        <c:crosses val="autoZero"/>
        <c:crossBetween val="between"/>
      </c:valAx>
    </c:plotArea>
    <c:legend>
      <c:legendPos val="r"/>
      <c:layout/>
    </c:legend>
    <c:plotVisOnly val="1"/>
  </c:chart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hu-HU"/>
  <c:chart>
    <c:plotArea>
      <c:layout/>
      <c:scatterChart>
        <c:scatterStyle val="smoothMarker"/>
        <c:ser>
          <c:idx val="0"/>
          <c:order val="0"/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'dataset1 (U)'!$BF$82:$BU$82</c:f>
              <c:numCache>
                <c:formatCode>General</c:formatCode>
                <c:ptCount val="16"/>
                <c:pt idx="0">
                  <c:v>11200</c:v>
                </c:pt>
                <c:pt idx="1">
                  <c:v>12100</c:v>
                </c:pt>
                <c:pt idx="2">
                  <c:v>12300</c:v>
                </c:pt>
                <c:pt idx="3">
                  <c:v>12300</c:v>
                </c:pt>
                <c:pt idx="4">
                  <c:v>12800</c:v>
                </c:pt>
                <c:pt idx="5">
                  <c:v>13500</c:v>
                </c:pt>
                <c:pt idx="6">
                  <c:v>14500</c:v>
                </c:pt>
                <c:pt idx="7">
                  <c:v>15000</c:v>
                </c:pt>
                <c:pt idx="8">
                  <c:v>15900</c:v>
                </c:pt>
                <c:pt idx="9" formatCode="#,##0">
                  <c:v>16900</c:v>
                </c:pt>
                <c:pt idx="10" formatCode="#,##0">
                  <c:v>17800</c:v>
                </c:pt>
                <c:pt idx="11" formatCode="#,##0">
                  <c:v>18900</c:v>
                </c:pt>
                <c:pt idx="12" formatCode="#,##0">
                  <c:v>19900</c:v>
                </c:pt>
                <c:pt idx="13" formatCode="#,##0">
                  <c:v>20200</c:v>
                </c:pt>
                <c:pt idx="14" formatCode="#,##0">
                  <c:v>19300</c:v>
                </c:pt>
                <c:pt idx="15" formatCode="#,##0">
                  <c:v>19500</c:v>
                </c:pt>
              </c:numCache>
            </c:numRef>
          </c:xVal>
          <c:yVal>
            <c:numRef>
              <c:f>'dataset1 (U)'!$BF$83:$BU$83</c:f>
              <c:numCache>
                <c:formatCode>General</c:formatCode>
                <c:ptCount val="16"/>
                <c:pt idx="0">
                  <c:v>0.28362588178430631</c:v>
                </c:pt>
                <c:pt idx="1">
                  <c:v>0.28306563715960725</c:v>
                </c:pt>
                <c:pt idx="2">
                  <c:v>0.3130581356221343</c:v>
                </c:pt>
                <c:pt idx="3">
                  <c:v>0.35621395207758877</c:v>
                </c:pt>
                <c:pt idx="4">
                  <c:v>0.38104044110043955</c:v>
                </c:pt>
                <c:pt idx="5">
                  <c:v>0.398302454288047</c:v>
                </c:pt>
                <c:pt idx="6">
                  <c:v>0.4263326294831199</c:v>
                </c:pt>
                <c:pt idx="7">
                  <c:v>0.43637429714321829</c:v>
                </c:pt>
                <c:pt idx="8">
                  <c:v>0.43680053231316435</c:v>
                </c:pt>
                <c:pt idx="9">
                  <c:v>0.4206329054153598</c:v>
                </c:pt>
                <c:pt idx="10">
                  <c:v>0.43466191593387238</c:v>
                </c:pt>
                <c:pt idx="11">
                  <c:v>0.43855701457730412</c:v>
                </c:pt>
                <c:pt idx="12">
                  <c:v>0.45536420504208547</c:v>
                </c:pt>
                <c:pt idx="13">
                  <c:v>0.46470834552709483</c:v>
                </c:pt>
                <c:pt idx="14">
                  <c:v>0.45410855083916291</c:v>
                </c:pt>
                <c:pt idx="15">
                  <c:v>0.46469380579629216</c:v>
                </c:pt>
              </c:numCache>
            </c:numRef>
          </c:yVal>
          <c:smooth val="1"/>
        </c:ser>
        <c:ser>
          <c:idx val="1"/>
          <c:order val="1"/>
          <c:spPr>
            <a:ln w="12700">
              <a:solidFill>
                <a:schemeClr val="accent2">
                  <a:lumMod val="60000"/>
                  <a:lumOff val="40000"/>
                </a:schemeClr>
              </a:solidFill>
              <a:prstDash val="solid"/>
            </a:ln>
          </c:spPr>
          <c:marker>
            <c:symbol val="dash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00FF"/>
                </a:solidFill>
                <a:prstDash val="solid"/>
              </a:ln>
            </c:spPr>
          </c:marker>
          <c:xVal>
            <c:numRef>
              <c:f>'dataset1 (U)'!$BF$88:$BU$88</c:f>
              <c:numCache>
                <c:formatCode>General</c:formatCode>
                <c:ptCount val="16"/>
                <c:pt idx="0">
                  <c:v>7000</c:v>
                </c:pt>
                <c:pt idx="1">
                  <c:v>7600</c:v>
                </c:pt>
                <c:pt idx="2">
                  <c:v>8300</c:v>
                </c:pt>
                <c:pt idx="3">
                  <c:v>8800</c:v>
                </c:pt>
                <c:pt idx="4">
                  <c:v>9000</c:v>
                </c:pt>
                <c:pt idx="5">
                  <c:v>9500</c:v>
                </c:pt>
                <c:pt idx="6">
                  <c:v>10400</c:v>
                </c:pt>
                <c:pt idx="7">
                  <c:v>11100</c:v>
                </c:pt>
                <c:pt idx="8">
                  <c:v>11500</c:v>
                </c:pt>
                <c:pt idx="9" formatCode="#,##0">
                  <c:v>12300</c:v>
                </c:pt>
                <c:pt idx="10" formatCode="#,##0">
                  <c:v>13500</c:v>
                </c:pt>
                <c:pt idx="11" formatCode="#,##0">
                  <c:v>15000</c:v>
                </c:pt>
                <c:pt idx="12" formatCode="#,##0">
                  <c:v>16900</c:v>
                </c:pt>
                <c:pt idx="13" formatCode="#,##0">
                  <c:v>18200</c:v>
                </c:pt>
                <c:pt idx="14" formatCode="#,##0">
                  <c:v>17000</c:v>
                </c:pt>
                <c:pt idx="15" formatCode="#,##0">
                  <c:v>17900</c:v>
                </c:pt>
              </c:numCache>
            </c:numRef>
          </c:xVal>
          <c:yVal>
            <c:numRef>
              <c:f>'dataset1 (U)'!$BF$89:$BU$89</c:f>
              <c:numCache>
                <c:formatCode>General</c:formatCode>
                <c:ptCount val="16"/>
                <c:pt idx="0">
                  <c:v>0.5606018413644589</c:v>
                </c:pt>
                <c:pt idx="1">
                  <c:v>0.5418699798797787</c:v>
                </c:pt>
                <c:pt idx="2">
                  <c:v>0.55986412277005326</c:v>
                </c:pt>
                <c:pt idx="3">
                  <c:v>0.56076739480833149</c:v>
                </c:pt>
                <c:pt idx="4">
                  <c:v>0.5544956341600632</c:v>
                </c:pt>
                <c:pt idx="5">
                  <c:v>0.5699573210748371</c:v>
                </c:pt>
                <c:pt idx="6">
                  <c:v>0.57742815564288164</c:v>
                </c:pt>
                <c:pt idx="7">
                  <c:v>0.59846209651297344</c:v>
                </c:pt>
                <c:pt idx="8">
                  <c:v>0.5971862720630019</c:v>
                </c:pt>
                <c:pt idx="9">
                  <c:v>0.60326845418195407</c:v>
                </c:pt>
                <c:pt idx="10">
                  <c:v>0.67601623637137265</c:v>
                </c:pt>
                <c:pt idx="11">
                  <c:v>0.64348966369599125</c:v>
                </c:pt>
                <c:pt idx="12">
                  <c:v>0.65138925265735614</c:v>
                </c:pt>
                <c:pt idx="13">
                  <c:v>0.62514183555543568</c:v>
                </c:pt>
                <c:pt idx="14">
                  <c:v>0.68234905455662409</c:v>
                </c:pt>
                <c:pt idx="15">
                  <c:v>0.66772789113777098</c:v>
                </c:pt>
              </c:numCache>
            </c:numRef>
          </c:yVal>
          <c:smooth val="1"/>
        </c:ser>
        <c:ser>
          <c:idx val="3"/>
          <c:order val="2"/>
          <c:spPr>
            <a:ln w="12700">
              <a:solidFill>
                <a:srgbClr val="00B050"/>
              </a:solidFill>
              <a:prstDash val="solid"/>
            </a:ln>
          </c:spPr>
          <c:marker>
            <c:symbol val="triangle"/>
            <c:size val="6"/>
            <c:spPr>
              <a:solidFill>
                <a:srgbClr val="00B050"/>
              </a:solidFill>
              <a:ln>
                <a:solidFill>
                  <a:srgbClr val="00FFFF"/>
                </a:solidFill>
                <a:prstDash val="solid"/>
              </a:ln>
            </c:spPr>
          </c:marker>
          <c:xVal>
            <c:numRef>
              <c:f>'dataset1 (U)'!$BF$86:$BU$86</c:f>
              <c:numCache>
                <c:formatCode>General</c:formatCode>
                <c:ptCount val="16"/>
                <c:pt idx="0">
                  <c:v>6300</c:v>
                </c:pt>
                <c:pt idx="1">
                  <c:v>6900</c:v>
                </c:pt>
                <c:pt idx="2">
                  <c:v>7600</c:v>
                </c:pt>
                <c:pt idx="3">
                  <c:v>8100</c:v>
                </c:pt>
                <c:pt idx="4">
                  <c:v>8600</c:v>
                </c:pt>
                <c:pt idx="5">
                  <c:v>9200</c:v>
                </c:pt>
                <c:pt idx="6">
                  <c:v>9400</c:v>
                </c:pt>
                <c:pt idx="7">
                  <c:v>9900</c:v>
                </c:pt>
                <c:pt idx="8">
                  <c:v>10100</c:v>
                </c:pt>
                <c:pt idx="9" formatCode="#,##0">
                  <c:v>11000</c:v>
                </c:pt>
                <c:pt idx="10" formatCode="#,##0">
                  <c:v>11500</c:v>
                </c:pt>
                <c:pt idx="11" formatCode="#,##0">
                  <c:v>12300</c:v>
                </c:pt>
                <c:pt idx="12" formatCode="#,##0">
                  <c:v>13600</c:v>
                </c:pt>
                <c:pt idx="13" formatCode="#,##0">
                  <c:v>14100</c:v>
                </c:pt>
                <c:pt idx="14" formatCode="#,##0">
                  <c:v>14300</c:v>
                </c:pt>
                <c:pt idx="15" formatCode="#,##0">
                  <c:v>15300</c:v>
                </c:pt>
              </c:numCache>
            </c:numRef>
          </c:xVal>
          <c:yVal>
            <c:numRef>
              <c:f>'dataset1 (U)'!$BF$87:$BU$87</c:f>
              <c:numCache>
                <c:formatCode>General</c:formatCode>
                <c:ptCount val="16"/>
                <c:pt idx="0">
                  <c:v>0.15872185308344372</c:v>
                </c:pt>
                <c:pt idx="1">
                  <c:v>0.17858541971707947</c:v>
                </c:pt>
                <c:pt idx="2">
                  <c:v>0.18452814180091323</c:v>
                </c:pt>
                <c:pt idx="3">
                  <c:v>0.1987274707195649</c:v>
                </c:pt>
                <c:pt idx="4">
                  <c:v>0.22065925838901718</c:v>
                </c:pt>
                <c:pt idx="5">
                  <c:v>0.21500996634563754</c:v>
                </c:pt>
                <c:pt idx="6">
                  <c:v>0.22719719379635023</c:v>
                </c:pt>
                <c:pt idx="7">
                  <c:v>0.22306979438918453</c:v>
                </c:pt>
                <c:pt idx="8">
                  <c:v>0.22442224438753222</c:v>
                </c:pt>
                <c:pt idx="9">
                  <c:v>0.22160945325384371</c:v>
                </c:pt>
                <c:pt idx="10">
                  <c:v>0.23804249061652621</c:v>
                </c:pt>
                <c:pt idx="11">
                  <c:v>0.24206310829194649</c:v>
                </c:pt>
                <c:pt idx="12">
                  <c:v>0.24356855282428749</c:v>
                </c:pt>
                <c:pt idx="13">
                  <c:v>0.23691018278970746</c:v>
                </c:pt>
                <c:pt idx="14">
                  <c:v>0.24763375021518264</c:v>
                </c:pt>
                <c:pt idx="15">
                  <c:v>0.26025273659767317</c:v>
                </c:pt>
              </c:numCache>
            </c:numRef>
          </c:yVal>
          <c:smooth val="1"/>
        </c:ser>
        <c:ser>
          <c:idx val="5"/>
          <c:order val="3"/>
          <c:spPr>
            <a:ln w="12700">
              <a:solidFill>
                <a:srgbClr val="FF0000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FF0000"/>
              </a:solidFill>
              <a:ln>
                <a:solidFill>
                  <a:srgbClr val="800000"/>
                </a:solidFill>
                <a:prstDash val="solid"/>
              </a:ln>
            </c:spPr>
          </c:marker>
          <c:xVal>
            <c:numRef>
              <c:f>'dataset1 (U)'!$BF$84:$BU$84</c:f>
              <c:numCache>
                <c:formatCode>General</c:formatCode>
                <c:ptCount val="16"/>
                <c:pt idx="0">
                  <c:v>7500</c:v>
                </c:pt>
                <c:pt idx="1">
                  <c:v>7900</c:v>
                </c:pt>
                <c:pt idx="2">
                  <c:v>8500</c:v>
                </c:pt>
                <c:pt idx="3">
                  <c:v>9100</c:v>
                </c:pt>
                <c:pt idx="4">
                  <c:v>9600</c:v>
                </c:pt>
                <c:pt idx="5">
                  <c:v>10300</c:v>
                </c:pt>
                <c:pt idx="6">
                  <c:v>11500</c:v>
                </c:pt>
                <c:pt idx="7">
                  <c:v>12500</c:v>
                </c:pt>
                <c:pt idx="8">
                  <c:v>13000</c:v>
                </c:pt>
                <c:pt idx="9" formatCode="#,##0">
                  <c:v>13600</c:v>
                </c:pt>
                <c:pt idx="10" formatCode="#,##0">
                  <c:v>14200</c:v>
                </c:pt>
                <c:pt idx="11" formatCode="#,##0">
                  <c:v>14900</c:v>
                </c:pt>
                <c:pt idx="12" formatCode="#,##0">
                  <c:v>15400</c:v>
                </c:pt>
                <c:pt idx="13" formatCode="#,##0">
                  <c:v>16000</c:v>
                </c:pt>
                <c:pt idx="14" formatCode="#,##0">
                  <c:v>15200</c:v>
                </c:pt>
                <c:pt idx="15" formatCode="#,##0">
                  <c:v>15900</c:v>
                </c:pt>
              </c:numCache>
            </c:numRef>
          </c:xVal>
          <c:yVal>
            <c:numRef>
              <c:f>'dataset1 (U)'!$BF$85:$BU$85</c:f>
              <c:numCache>
                <c:formatCode>General</c:formatCode>
                <c:ptCount val="16"/>
                <c:pt idx="0">
                  <c:v>0.27402520091722354</c:v>
                </c:pt>
                <c:pt idx="1">
                  <c:v>0.2951732046531057</c:v>
                </c:pt>
                <c:pt idx="2">
                  <c:v>0.31422876578557946</c:v>
                </c:pt>
                <c:pt idx="3">
                  <c:v>0.31712281485418575</c:v>
                </c:pt>
                <c:pt idx="4">
                  <c:v>0.3435992660847354</c:v>
                </c:pt>
                <c:pt idx="5">
                  <c:v>0.35788645799889007</c:v>
                </c:pt>
                <c:pt idx="6">
                  <c:v>0.36338220612798505</c:v>
                </c:pt>
                <c:pt idx="7">
                  <c:v>0.39001061612768423</c:v>
                </c:pt>
                <c:pt idx="8">
                  <c:v>0.37547501230273606</c:v>
                </c:pt>
                <c:pt idx="9">
                  <c:v>0.37020532258017463</c:v>
                </c:pt>
                <c:pt idx="10">
                  <c:v>0.40117125859853975</c:v>
                </c:pt>
                <c:pt idx="11">
                  <c:v>0.42246153334041275</c:v>
                </c:pt>
                <c:pt idx="12">
                  <c:v>0.41808851386292262</c:v>
                </c:pt>
                <c:pt idx="13">
                  <c:v>0.41577176155819145</c:v>
                </c:pt>
                <c:pt idx="14">
                  <c:v>0.43399871180413796</c:v>
                </c:pt>
                <c:pt idx="15">
                  <c:v>0.42406155234504378</c:v>
                </c:pt>
              </c:numCache>
            </c:numRef>
          </c:yVal>
          <c:smooth val="1"/>
        </c:ser>
        <c:axId val="81414784"/>
        <c:axId val="81421056"/>
      </c:scatterChart>
      <c:valAx>
        <c:axId val="81414784"/>
        <c:scaling>
          <c:orientation val="minMax"/>
          <c:max val="22000"/>
          <c:min val="6000"/>
        </c:scaling>
        <c:axPos val="b"/>
        <c:numFmt formatCode="General" sourceLinked="1"/>
        <c:maj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hu-HU"/>
          </a:p>
        </c:txPr>
        <c:crossAx val="81421056"/>
        <c:crosses val="autoZero"/>
        <c:crossBetween val="midCat"/>
      </c:valAx>
      <c:valAx>
        <c:axId val="81421056"/>
        <c:scaling>
          <c:orientation val="minMax"/>
          <c:max val="0.8"/>
          <c:min val="0.1"/>
        </c:scaling>
        <c:axPos val="l"/>
        <c:numFmt formatCode="General" sourceLinked="1"/>
        <c:maj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hu-HU"/>
          </a:p>
        </c:txPr>
        <c:crossAx val="81414784"/>
        <c:crosses val="autoZero"/>
        <c:crossBetween val="midCat"/>
      </c:valAx>
      <c:spPr>
        <a:noFill/>
        <a:ln w="25400">
          <a:noFill/>
        </a:ln>
      </c:spPr>
    </c:plotArea>
    <c:legend>
      <c:legendPos val="b"/>
      <c:layout/>
      <c:spPr>
        <a:noFill/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hu-HU"/>
        </a:p>
      </c:txPr>
    </c:legend>
    <c:plotVisOnly val="1"/>
    <c:dispBlanksAs val="gap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hu-H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hu-HU"/>
  <c:chart>
    <c:plotArea>
      <c:layout>
        <c:manualLayout>
          <c:layoutTarget val="inner"/>
          <c:xMode val="edge"/>
          <c:yMode val="edge"/>
          <c:x val="0.12040828325123899"/>
          <c:y val="6.159442083623775E-2"/>
          <c:w val="0.76734770343162451"/>
          <c:h val="0.71860131613983136"/>
        </c:manualLayout>
      </c:layout>
      <c:barChart>
        <c:barDir val="col"/>
        <c:grouping val="clustered"/>
        <c:ser>
          <c:idx val="1"/>
          <c:order val="0"/>
          <c:tx>
            <c:v>Mean</c:v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cat>
            <c:numRef>
              <c:f>Munka1!$C$24:$R$24</c:f>
              <c:numCache>
                <c:formatCode>General</c:formatCode>
                <c:ptCount val="16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</c:numCache>
            </c:numRef>
          </c:cat>
          <c:val>
            <c:numRef>
              <c:f>Munka1!$C$26:$R$26</c:f>
              <c:numCache>
                <c:formatCode>General</c:formatCode>
                <c:ptCount val="16"/>
                <c:pt idx="0">
                  <c:v>7541.02</c:v>
                </c:pt>
                <c:pt idx="1">
                  <c:v>8103.3428571428567</c:v>
                </c:pt>
                <c:pt idx="2">
                  <c:v>8648.7971428571491</c:v>
                </c:pt>
                <c:pt idx="3">
                  <c:v>9084.4942857142869</c:v>
                </c:pt>
                <c:pt idx="4">
                  <c:v>9515.1142857142895</c:v>
                </c:pt>
                <c:pt idx="5">
                  <c:v>10143.751428571431</c:v>
                </c:pt>
                <c:pt idx="6">
                  <c:v>10686.308571428566</c:v>
                </c:pt>
                <c:pt idx="7">
                  <c:v>11271.182857142858</c:v>
                </c:pt>
                <c:pt idx="8">
                  <c:v>11718.414285714289</c:v>
                </c:pt>
                <c:pt idx="9">
                  <c:v>12530.120000000004</c:v>
                </c:pt>
                <c:pt idx="10">
                  <c:v>13229.822857142866</c:v>
                </c:pt>
                <c:pt idx="11">
                  <c:v>14102.857142857143</c:v>
                </c:pt>
                <c:pt idx="12">
                  <c:v>15331.428571428571</c:v>
                </c:pt>
                <c:pt idx="13">
                  <c:v>15848.571428571433</c:v>
                </c:pt>
                <c:pt idx="14">
                  <c:v>15380</c:v>
                </c:pt>
                <c:pt idx="15">
                  <c:v>16074.28571428571</c:v>
                </c:pt>
              </c:numCache>
            </c:numRef>
          </c:val>
        </c:ser>
        <c:axId val="81425920"/>
        <c:axId val="80343040"/>
      </c:barChart>
      <c:lineChart>
        <c:grouping val="standard"/>
        <c:ser>
          <c:idx val="0"/>
          <c:order val="1"/>
          <c:tx>
            <c:v>St. Deviation</c:v>
          </c:tx>
          <c:spPr>
            <a:ln w="25400">
              <a:solidFill>
                <a:srgbClr val="000080"/>
              </a:solidFill>
              <a:prstDash val="solid"/>
            </a:ln>
          </c:spPr>
          <c:marker>
            <c:symbol val="diamond"/>
            <c:size val="7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cat>
            <c:numRef>
              <c:f>Munka1!$C$24:$R$24</c:f>
              <c:numCache>
                <c:formatCode>General</c:formatCode>
                <c:ptCount val="16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</c:numCache>
            </c:numRef>
          </c:cat>
          <c:val>
            <c:numRef>
              <c:f>Munka1!$C$27:$R$27</c:f>
              <c:numCache>
                <c:formatCode>General</c:formatCode>
                <c:ptCount val="16"/>
                <c:pt idx="0">
                  <c:v>0.38942056993462071</c:v>
                </c:pt>
                <c:pt idx="1">
                  <c:v>0.39189055290690633</c:v>
                </c:pt>
                <c:pt idx="2">
                  <c:v>0.38663473474567195</c:v>
                </c:pt>
                <c:pt idx="3">
                  <c:v>0.38849330955864925</c:v>
                </c:pt>
                <c:pt idx="4">
                  <c:v>0.39386017380226618</c:v>
                </c:pt>
                <c:pt idx="5">
                  <c:v>0.39975876885786338</c:v>
                </c:pt>
                <c:pt idx="6">
                  <c:v>0.42827708093799927</c:v>
                </c:pt>
                <c:pt idx="7">
                  <c:v>0.4378395817305209</c:v>
                </c:pt>
                <c:pt idx="8">
                  <c:v>0.4432392349813431</c:v>
                </c:pt>
                <c:pt idx="9">
                  <c:v>0.4349136165416006</c:v>
                </c:pt>
                <c:pt idx="10">
                  <c:v>0.47120211892189284</c:v>
                </c:pt>
                <c:pt idx="11">
                  <c:v>0.47204730520096039</c:v>
                </c:pt>
                <c:pt idx="12">
                  <c:v>0.48681884396024366</c:v>
                </c:pt>
                <c:pt idx="13">
                  <c:v>0.48286584906740887</c:v>
                </c:pt>
                <c:pt idx="14">
                  <c:v>0.48234400297836361</c:v>
                </c:pt>
                <c:pt idx="15">
                  <c:v>0.47125747926551831</c:v>
                </c:pt>
              </c:numCache>
            </c:numRef>
          </c:val>
        </c:ser>
        <c:marker val="1"/>
        <c:axId val="80344960"/>
        <c:axId val="80346496"/>
      </c:lineChart>
      <c:catAx>
        <c:axId val="81425920"/>
        <c:scaling>
          <c:orientation val="minMax"/>
        </c:scaling>
        <c:axPos val="b"/>
        <c:numFmt formatCode="General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1" i="1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hu-HU"/>
          </a:p>
        </c:txPr>
        <c:crossAx val="80343040"/>
        <c:crosses val="autoZero"/>
        <c:lblAlgn val="ctr"/>
        <c:lblOffset val="100"/>
        <c:tickLblSkip val="1"/>
        <c:tickMarkSkip val="1"/>
      </c:catAx>
      <c:valAx>
        <c:axId val="80343040"/>
        <c:scaling>
          <c:orientation val="minMax"/>
          <c:min val="4000"/>
        </c:scaling>
        <c:axPos val="l"/>
        <c:title>
          <c:tx>
            <c:rich>
              <a:bodyPr/>
              <a:lstStyle/>
              <a:p>
                <a:pPr>
                  <a:defRPr sz="8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hu-HU"/>
                  <a:t>€ (PPP)</a:t>
                </a:r>
              </a:p>
            </c:rich>
          </c:tx>
          <c:layout>
            <c:manualLayout>
              <c:xMode val="edge"/>
              <c:yMode val="edge"/>
              <c:x val="1.0204091800952449E-2"/>
              <c:y val="0.32608811030949408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hu-HU"/>
          </a:p>
        </c:txPr>
        <c:crossAx val="81425920"/>
        <c:crosses val="autoZero"/>
        <c:crossBetween val="between"/>
      </c:valAx>
      <c:catAx>
        <c:axId val="80344960"/>
        <c:scaling>
          <c:orientation val="minMax"/>
        </c:scaling>
        <c:delete val="1"/>
        <c:axPos val="b"/>
        <c:numFmt formatCode="General" sourceLinked="1"/>
        <c:tickLblPos val="none"/>
        <c:crossAx val="80346496"/>
        <c:crosses val="autoZero"/>
        <c:lblAlgn val="ctr"/>
        <c:lblOffset val="100"/>
      </c:catAx>
      <c:valAx>
        <c:axId val="80346496"/>
        <c:scaling>
          <c:orientation val="minMax"/>
          <c:min val="0.30000000000000027"/>
        </c:scaling>
        <c:axPos val="r"/>
        <c:title>
          <c:tx>
            <c:rich>
              <a:bodyPr/>
              <a:lstStyle/>
              <a:p>
                <a:pPr>
                  <a:defRPr sz="8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hu-HU"/>
                  <a:t>%</a:t>
                </a:r>
              </a:p>
            </c:rich>
          </c:tx>
          <c:layout>
            <c:manualLayout>
              <c:xMode val="edge"/>
              <c:yMode val="edge"/>
              <c:x val="0.94898053748857869"/>
              <c:y val="0.36956652501742643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hu-HU"/>
          </a:p>
        </c:txPr>
        <c:crossAx val="80344960"/>
        <c:crosses val="max"/>
        <c:crossBetween val="between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29795948058781174"/>
          <c:y val="0.88768430028695422"/>
          <c:w val="0.41020449039828866"/>
          <c:h val="8.695682941586505E-2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hu-HU"/>
        </a:p>
      </c:txPr>
    </c:legend>
    <c:plotVisOnly val="1"/>
    <c:dispBlanksAs val="gap"/>
  </c:chart>
  <c:spPr>
    <a:noFill/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hu-H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CE0F8E-2868-470A-B23B-18117ED78A77}" type="datetimeFigureOut">
              <a:rPr lang="hu-HU" smtClean="0"/>
              <a:pPr/>
              <a:t>2013.11.22.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819E7B-5BA6-4C22-A01F-E8E3A35A3F51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 userDrawn="1"/>
        </p:nvSpPr>
        <p:spPr bwMode="auto">
          <a:xfrm>
            <a:off x="8316913" y="0"/>
            <a:ext cx="0" cy="6858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5" name="Line 8"/>
          <p:cNvSpPr>
            <a:spLocks noChangeShapeType="1"/>
          </p:cNvSpPr>
          <p:nvPr userDrawn="1"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graphicFrame>
        <p:nvGraphicFramePr>
          <p:cNvPr id="6" name="Object 9"/>
          <p:cNvGraphicFramePr>
            <a:graphicFrameLocks noChangeAspect="1"/>
          </p:cNvGraphicFramePr>
          <p:nvPr/>
        </p:nvGraphicFramePr>
        <p:xfrm>
          <a:off x="8329613" y="0"/>
          <a:ext cx="814387" cy="908050"/>
        </p:xfrm>
        <a:graphic>
          <a:graphicData uri="http://schemas.openxmlformats.org/presentationml/2006/ole">
            <p:oleObj spid="_x0000_s66561" name="Photo Editor fénykép" r:id="rId3" imgW="3820058" imgH="4258269" progId="">
              <p:embed/>
            </p:oleObj>
          </a:graphicData>
        </a:graphic>
      </p:graphicFrame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44450">
            <a:solidFill>
              <a:srgbClr val="9C1827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8316913" y="0"/>
            <a:ext cx="0" cy="6858000"/>
          </a:xfrm>
          <a:prstGeom prst="line">
            <a:avLst/>
          </a:prstGeom>
          <a:noFill/>
          <a:ln w="44450">
            <a:solidFill>
              <a:srgbClr val="9C1827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Line 12"/>
          <p:cNvSpPr>
            <a:spLocks noChangeShapeType="1"/>
          </p:cNvSpPr>
          <p:nvPr userDrawn="1"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19050">
            <a:solidFill>
              <a:srgbClr val="DEDECE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10" name="Line 13"/>
          <p:cNvSpPr>
            <a:spLocks noChangeShapeType="1"/>
          </p:cNvSpPr>
          <p:nvPr userDrawn="1"/>
        </p:nvSpPr>
        <p:spPr bwMode="auto">
          <a:xfrm>
            <a:off x="8316913" y="0"/>
            <a:ext cx="0" cy="6858000"/>
          </a:xfrm>
          <a:prstGeom prst="line">
            <a:avLst/>
          </a:prstGeom>
          <a:noFill/>
          <a:ln w="19050">
            <a:solidFill>
              <a:srgbClr val="DEDECE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11" name="Téglalap 12"/>
          <p:cNvSpPr/>
          <p:nvPr userDrawn="1"/>
        </p:nvSpPr>
        <p:spPr>
          <a:xfrm>
            <a:off x="0" y="0"/>
            <a:ext cx="828675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800" b="1" i="1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Regional effects</a:t>
            </a:r>
            <a:r>
              <a:rPr lang="hu-HU" sz="1800" b="1" i="1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US" sz="1800" b="1" i="1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of economic boom and recession</a:t>
            </a:r>
            <a:endParaRPr lang="hu-HU" sz="1800" b="1" i="1" dirty="0" smtClean="0">
              <a:solidFill>
                <a:srgbClr val="9C182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algn="ctr"/>
            <a:r>
              <a:rPr lang="en-US" sz="1800" b="1" i="1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in the </a:t>
            </a:r>
            <a:r>
              <a:rPr lang="en-US" sz="1800" b="1" i="1" dirty="0" err="1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Visegrad</a:t>
            </a:r>
            <a:r>
              <a:rPr lang="en-US" sz="1800" b="1" i="1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Countries</a:t>
            </a:r>
            <a:endParaRPr lang="hu-HU" sz="1800" b="1" i="1" dirty="0" smtClean="0">
              <a:solidFill>
                <a:srgbClr val="9C182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algn="ctr"/>
            <a:r>
              <a:rPr lang="hu-HU" sz="18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</a:t>
            </a:r>
            <a:r>
              <a:rPr lang="en-US" sz="1800" dirty="0" err="1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olarisation</a:t>
            </a:r>
            <a:r>
              <a:rPr lang="en-US" sz="18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! Why and</a:t>
            </a:r>
            <a:r>
              <a:rPr lang="hu-HU" sz="18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US" sz="18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to what extent is it a problem?</a:t>
            </a:r>
            <a:endParaRPr lang="hu-HU" dirty="0">
              <a:solidFill>
                <a:srgbClr val="9C182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12" name="Rectangle 18"/>
          <p:cNvSpPr>
            <a:spLocks noChangeArrowheads="1"/>
          </p:cNvSpPr>
          <p:nvPr userDrawn="1"/>
        </p:nvSpPr>
        <p:spPr bwMode="auto">
          <a:xfrm rot="5400000">
            <a:off x="5848351" y="3713747"/>
            <a:ext cx="59499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u-HU" sz="1600" i="1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KAPOSVÁR, MRTT Vándorgyűlés 22. 11. 2013</a:t>
            </a:r>
            <a:endParaRPr lang="en-GB" sz="1600" dirty="0">
              <a:solidFill>
                <a:srgbClr val="9C1827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1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94290-E212-4A51-BE25-25A414CB8F1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F0A3D-F18E-4E0F-BBF1-7C54239E854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61751C-824E-4B86-92F7-5DE44D16ECD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0034" y="857232"/>
            <a:ext cx="8229600" cy="1143000"/>
          </a:xfrm>
        </p:spPr>
        <p:txBody>
          <a:bodyPr/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96DDD-9964-40FB-BDEC-A78AE14B9A4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5E4A4-B4F0-44C6-A9A4-270BABA1604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DD5BD8-3950-4906-B7A8-93E95CD8674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1C01A-FB49-427D-8FDE-7B60DE03997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0CCBC-429F-47D4-A343-89B53C269A9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A359E-786C-4F87-8817-F20C336303C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858FB-156E-4A45-B261-0CCFD5F210E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69A5A-05AA-480F-AAE3-47DC589A19B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E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CEF30C5-449D-4B86-840A-2D80CF6ED3C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8316913" y="0"/>
            <a:ext cx="0" cy="6858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graphicFrame>
        <p:nvGraphicFramePr>
          <p:cNvPr id="1026" name="Object 9"/>
          <p:cNvGraphicFramePr>
            <a:graphicFrameLocks noChangeAspect="1"/>
          </p:cNvGraphicFramePr>
          <p:nvPr/>
        </p:nvGraphicFramePr>
        <p:xfrm>
          <a:off x="8329613" y="0"/>
          <a:ext cx="814387" cy="908050"/>
        </p:xfrm>
        <a:graphic>
          <a:graphicData uri="http://schemas.openxmlformats.org/presentationml/2006/ole">
            <p:oleObj spid="_x0000_s1026" name="Photo Editor fénykép" r:id="rId14" imgW="3820058" imgH="4258269" progId="">
              <p:embed/>
            </p:oleObj>
          </a:graphicData>
        </a:graphic>
      </p:graphicFrame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44450">
            <a:solidFill>
              <a:srgbClr val="9C1827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1035" name="Line 11"/>
          <p:cNvSpPr>
            <a:spLocks noChangeShapeType="1"/>
          </p:cNvSpPr>
          <p:nvPr userDrawn="1"/>
        </p:nvSpPr>
        <p:spPr bwMode="auto">
          <a:xfrm>
            <a:off x="8316913" y="0"/>
            <a:ext cx="0" cy="6858000"/>
          </a:xfrm>
          <a:prstGeom prst="line">
            <a:avLst/>
          </a:prstGeom>
          <a:noFill/>
          <a:ln w="44450">
            <a:solidFill>
              <a:srgbClr val="9C1827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1036" name="Line 12"/>
          <p:cNvSpPr>
            <a:spLocks noChangeShapeType="1"/>
          </p:cNvSpPr>
          <p:nvPr userDrawn="1"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19050">
            <a:solidFill>
              <a:srgbClr val="DEDECE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1037" name="Line 13"/>
          <p:cNvSpPr>
            <a:spLocks noChangeShapeType="1"/>
          </p:cNvSpPr>
          <p:nvPr userDrawn="1"/>
        </p:nvSpPr>
        <p:spPr bwMode="auto">
          <a:xfrm>
            <a:off x="8316913" y="0"/>
            <a:ext cx="0" cy="6858000"/>
          </a:xfrm>
          <a:prstGeom prst="line">
            <a:avLst/>
          </a:prstGeom>
          <a:noFill/>
          <a:ln w="19050">
            <a:solidFill>
              <a:srgbClr val="DEDECE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14" name="Téglalap 13"/>
          <p:cNvSpPr/>
          <p:nvPr userDrawn="1"/>
        </p:nvSpPr>
        <p:spPr>
          <a:xfrm>
            <a:off x="0" y="0"/>
            <a:ext cx="8286750" cy="915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800" b="1" i="1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Regional effects</a:t>
            </a:r>
            <a:r>
              <a:rPr lang="hu-HU" sz="1800" b="1" i="1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US" sz="1800" b="1" i="1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of economic boom and recession</a:t>
            </a:r>
            <a:endParaRPr lang="hu-HU" sz="1800" b="1" i="1" dirty="0" smtClean="0">
              <a:solidFill>
                <a:srgbClr val="9C182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algn="ctr"/>
            <a:r>
              <a:rPr lang="en-US" sz="1800" b="1" i="1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in the </a:t>
            </a:r>
            <a:r>
              <a:rPr lang="en-US" sz="1800" b="1" i="1" dirty="0" err="1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Visegrad</a:t>
            </a:r>
            <a:r>
              <a:rPr lang="en-US" sz="1800" b="1" i="1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Countries</a:t>
            </a:r>
            <a:endParaRPr lang="hu-HU" sz="1800" b="1" i="1" dirty="0" smtClean="0">
              <a:solidFill>
                <a:srgbClr val="9C182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algn="ctr"/>
            <a:r>
              <a:rPr lang="hu-HU" sz="18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</a:t>
            </a:r>
            <a:r>
              <a:rPr lang="en-US" sz="1800" dirty="0" err="1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olarisation</a:t>
            </a:r>
            <a:r>
              <a:rPr lang="en-US" sz="18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! Why and</a:t>
            </a:r>
            <a:r>
              <a:rPr lang="hu-HU" sz="18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US" sz="18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to what extent is it a problem?</a:t>
            </a:r>
            <a:endParaRPr lang="hu-HU" dirty="0">
              <a:solidFill>
                <a:srgbClr val="9C182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1041" name="Rectangle 17"/>
          <p:cNvSpPr>
            <a:spLocks noChangeArrowheads="1"/>
          </p:cNvSpPr>
          <p:nvPr userDrawn="1"/>
        </p:nvSpPr>
        <p:spPr bwMode="auto">
          <a:xfrm rot="5400000">
            <a:off x="5848351" y="3713747"/>
            <a:ext cx="59499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u-HU" sz="1600" i="1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KAPOSVÁR, MRTT Vándorgyűlés 22. 11. 2013</a:t>
            </a:r>
            <a:endParaRPr lang="en-GB" sz="1600" dirty="0">
              <a:solidFill>
                <a:srgbClr val="9C1827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kuttor.daniel@uni-miskolc.hu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5" Type="http://schemas.openxmlformats.org/officeDocument/2006/relationships/oleObject" Target="../embeddings/oleObject11.bin"/><Relationship Id="rId4" Type="http://schemas.openxmlformats.org/officeDocument/2006/relationships/hyperlink" Target="mailto:Zahorcsak.zsolt@uni-miskolc.h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7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E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Line 11"/>
          <p:cNvSpPr>
            <a:spLocks noChangeShapeType="1"/>
          </p:cNvSpPr>
          <p:nvPr/>
        </p:nvSpPr>
        <p:spPr bwMode="auto">
          <a:xfrm>
            <a:off x="8316913" y="0"/>
            <a:ext cx="0" cy="6858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7" name="Line 10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1557338"/>
            <a:ext cx="7416800" cy="1470025"/>
          </a:xfrm>
        </p:spPr>
        <p:txBody>
          <a:bodyPr/>
          <a:lstStyle/>
          <a:p>
            <a:pPr eaLnBrk="1" hangingPunct="1"/>
            <a:r>
              <a:rPr lang="en-US" sz="4000" b="1" i="1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Regional effects</a:t>
            </a:r>
            <a:br>
              <a:rPr lang="en-US" sz="4000" b="1" i="1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</a:br>
            <a:r>
              <a:rPr lang="en-US" sz="4000" b="1" i="1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of economic boom and recession in the </a:t>
            </a:r>
            <a:r>
              <a:rPr lang="en-US" sz="4000" b="1" i="1" dirty="0" err="1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Visegrad</a:t>
            </a:r>
            <a:r>
              <a:rPr lang="en-US" sz="4000" b="1" i="1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Countries </a:t>
            </a:r>
            <a:br>
              <a:rPr lang="en-US" sz="4000" b="1" i="1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</a:br>
            <a:r>
              <a:rPr lang="en-GB" sz="24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‘</a:t>
            </a:r>
            <a:r>
              <a:rPr lang="hu-HU" sz="24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</a:t>
            </a:r>
            <a:r>
              <a:rPr lang="en-US" sz="2400" dirty="0" err="1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olarisation</a:t>
            </a:r>
            <a:r>
              <a:rPr lang="en-US" sz="24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! Why and</a:t>
            </a:r>
            <a:r>
              <a:rPr lang="hu-HU" sz="24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US" sz="24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to what extent is it a problem?</a:t>
            </a:r>
            <a:r>
              <a:rPr lang="en-GB" sz="24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’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9488" y="3789040"/>
            <a:ext cx="6400800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sz="24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KUTTOR, </a:t>
            </a:r>
            <a:r>
              <a:rPr lang="en-GB" sz="2400" dirty="0" err="1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Dániel</a:t>
            </a:r>
            <a:r>
              <a:rPr lang="hu-HU" sz="24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&amp; ZAHORCSÁK, Zsolt</a:t>
            </a:r>
            <a:endParaRPr lang="en-GB" sz="2400" dirty="0" smtClean="0">
              <a:solidFill>
                <a:srgbClr val="9C182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GB" sz="900" dirty="0" smtClean="0">
              <a:solidFill>
                <a:srgbClr val="9C182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GB" sz="900" dirty="0" smtClean="0">
              <a:solidFill>
                <a:srgbClr val="9C182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sz="1800" b="1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University of Miskolc,</a:t>
            </a:r>
          </a:p>
          <a:p>
            <a:pPr eaLnBrk="1" hangingPunct="1">
              <a:lnSpc>
                <a:spcPct val="80000"/>
              </a:lnSpc>
            </a:pPr>
            <a:r>
              <a:rPr lang="en-GB" sz="1800" b="1" dirty="0" err="1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Depa</a:t>
            </a:r>
            <a:r>
              <a:rPr lang="hu-HU" sz="1800" b="1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</a:t>
            </a:r>
            <a:r>
              <a:rPr lang="en-GB" sz="1800" b="1" dirty="0" err="1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tment</a:t>
            </a:r>
            <a:r>
              <a:rPr lang="en-GB" sz="1800" b="1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of Regional Economics</a:t>
            </a:r>
          </a:p>
          <a:p>
            <a:pPr eaLnBrk="1" hangingPunct="1">
              <a:lnSpc>
                <a:spcPct val="80000"/>
              </a:lnSpc>
            </a:pPr>
            <a:r>
              <a:rPr lang="en-GB" sz="1800" b="1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Institute of World and Regional Economics</a:t>
            </a:r>
          </a:p>
          <a:p>
            <a:pPr eaLnBrk="1" hangingPunct="1">
              <a:lnSpc>
                <a:spcPct val="80000"/>
              </a:lnSpc>
            </a:pPr>
            <a:endParaRPr lang="en-GB" sz="1600" dirty="0" smtClean="0">
              <a:solidFill>
                <a:srgbClr val="9C182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sz="1800" i="1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hu-HU" sz="1800" i="1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2nd</a:t>
            </a:r>
            <a:r>
              <a:rPr lang="en-GB" sz="1800" i="1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November 201</a:t>
            </a:r>
            <a:r>
              <a:rPr lang="hu-HU" sz="1800" i="1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3</a:t>
            </a:r>
            <a:r>
              <a:rPr lang="en-GB" sz="1800" i="1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endParaRPr lang="hu-HU" sz="1800" i="1" dirty="0" smtClean="0">
              <a:solidFill>
                <a:srgbClr val="9C182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hu-HU" sz="1800" i="1" dirty="0" smtClean="0">
              <a:solidFill>
                <a:srgbClr val="9C182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u-HU" sz="2200" i="1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KAPOSVÁR, MRTT Vándorgyűlés</a:t>
            </a:r>
            <a:endParaRPr lang="en-GB" sz="2200" i="1" dirty="0" smtClean="0">
              <a:solidFill>
                <a:srgbClr val="9C182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3074" name="Object 5"/>
          <p:cNvGraphicFramePr>
            <a:graphicFrameLocks noChangeAspect="1"/>
          </p:cNvGraphicFramePr>
          <p:nvPr/>
        </p:nvGraphicFramePr>
        <p:xfrm>
          <a:off x="8329613" y="0"/>
          <a:ext cx="814387" cy="908050"/>
        </p:xfrm>
        <a:graphic>
          <a:graphicData uri="http://schemas.openxmlformats.org/presentationml/2006/ole">
            <p:oleObj spid="_x0000_s3074" name="Photo Editor fénykép" r:id="rId3" imgW="3820058" imgH="4258269" progId="">
              <p:embed/>
            </p:oleObj>
          </a:graphicData>
        </a:graphic>
      </p:graphicFrame>
      <p:sp>
        <p:nvSpPr>
          <p:cNvPr id="3080" name="Line 6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44450">
            <a:solidFill>
              <a:srgbClr val="9C182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1" name="Line 7"/>
          <p:cNvSpPr>
            <a:spLocks noChangeShapeType="1"/>
          </p:cNvSpPr>
          <p:nvPr/>
        </p:nvSpPr>
        <p:spPr bwMode="auto">
          <a:xfrm>
            <a:off x="8316913" y="0"/>
            <a:ext cx="0" cy="6858000"/>
          </a:xfrm>
          <a:prstGeom prst="line">
            <a:avLst/>
          </a:prstGeom>
          <a:noFill/>
          <a:ln w="44450">
            <a:solidFill>
              <a:srgbClr val="9C182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2" name="Line 8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19050">
            <a:solidFill>
              <a:srgbClr val="DEDECE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3" name="Line 9"/>
          <p:cNvSpPr>
            <a:spLocks noChangeShapeType="1"/>
          </p:cNvSpPr>
          <p:nvPr/>
        </p:nvSpPr>
        <p:spPr bwMode="auto">
          <a:xfrm>
            <a:off x="8316913" y="0"/>
            <a:ext cx="0" cy="6858000"/>
          </a:xfrm>
          <a:prstGeom prst="line">
            <a:avLst/>
          </a:prstGeom>
          <a:noFill/>
          <a:ln w="19050">
            <a:solidFill>
              <a:srgbClr val="DEDECE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Téglalap 12"/>
          <p:cNvSpPr/>
          <p:nvPr/>
        </p:nvSpPr>
        <p:spPr>
          <a:xfrm>
            <a:off x="0" y="44450"/>
            <a:ext cx="8243888" cy="785813"/>
          </a:xfrm>
          <a:prstGeom prst="rect">
            <a:avLst/>
          </a:prstGeom>
          <a:solidFill>
            <a:srgbClr val="DED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 sz="400" dirty="0">
              <a:solidFill>
                <a:srgbClr val="9C182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algn="ctr"/>
            <a:r>
              <a:rPr lang="en-US" sz="24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Central and</a:t>
            </a:r>
            <a:r>
              <a:rPr lang="hu-HU" sz="24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US" sz="24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South East Europe</a:t>
            </a:r>
            <a:endParaRPr lang="hu-HU" sz="2400" dirty="0" smtClean="0">
              <a:solidFill>
                <a:srgbClr val="9C182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algn="ctr"/>
            <a:r>
              <a:rPr lang="en-US" sz="24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and the New EU cohesion </a:t>
            </a:r>
            <a:r>
              <a:rPr lang="en-US" sz="2400" dirty="0" err="1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polic</a:t>
            </a:r>
            <a:r>
              <a:rPr lang="hu-HU" sz="24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y</a:t>
            </a:r>
            <a:endParaRPr lang="en-US" sz="2400" dirty="0" smtClean="0">
              <a:solidFill>
                <a:srgbClr val="9C182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8358188" y="1000125"/>
            <a:ext cx="785812" cy="5741243"/>
          </a:xfrm>
          <a:prstGeom prst="rect">
            <a:avLst/>
          </a:prstGeom>
          <a:solidFill>
            <a:srgbClr val="DED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0" y="1000125"/>
            <a:ext cx="8129588" cy="579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Reason of </a:t>
            </a:r>
            <a:r>
              <a:rPr lang="en-GB" sz="3200" dirty="0" err="1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polari</a:t>
            </a:r>
            <a:r>
              <a:rPr lang="hu-HU" sz="32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</a:t>
            </a:r>
            <a:r>
              <a:rPr lang="en-GB" sz="3200" dirty="0" err="1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ation</a:t>
            </a:r>
            <a:r>
              <a:rPr lang="hu-HU" sz="3200" dirty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:</a:t>
            </a:r>
            <a:r>
              <a:rPr lang="en-GB" sz="3200" dirty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size of regional markets</a:t>
            </a:r>
            <a:r>
              <a:rPr lang="hu-HU" sz="3200" dirty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!</a:t>
            </a:r>
            <a:endParaRPr lang="hu-HU" sz="3200" dirty="0"/>
          </a:p>
        </p:txBody>
      </p:sp>
      <p:pic>
        <p:nvPicPr>
          <p:cNvPr id="43010" name="Kép 7" descr="népsűrűség_hun2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" y="1703388"/>
            <a:ext cx="4202113" cy="515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Csoportba foglalás 11"/>
          <p:cNvGrpSpPr>
            <a:grpSpLocks/>
          </p:cNvGrpSpPr>
          <p:nvPr/>
        </p:nvGrpSpPr>
        <p:grpSpPr bwMode="auto">
          <a:xfrm>
            <a:off x="0" y="1703388"/>
            <a:ext cx="4286250" cy="5154612"/>
            <a:chOff x="0" y="1702800"/>
            <a:chExt cx="4286248" cy="5155200"/>
          </a:xfrm>
        </p:grpSpPr>
        <p:pic>
          <p:nvPicPr>
            <p:cNvPr id="43047" name="Kép 8" descr="népsűrűség_hun22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702800"/>
              <a:ext cx="4021131" cy="5155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églalap 10"/>
            <p:cNvSpPr/>
            <p:nvPr/>
          </p:nvSpPr>
          <p:spPr>
            <a:xfrm>
              <a:off x="3786186" y="5571978"/>
              <a:ext cx="500062" cy="12860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</p:grpSp>
      <p:graphicFrame>
        <p:nvGraphicFramePr>
          <p:cNvPr id="13" name="Táblázat 12"/>
          <p:cNvGraphicFramePr>
            <a:graphicFrameLocks noGrp="1"/>
          </p:cNvGraphicFramePr>
          <p:nvPr/>
        </p:nvGraphicFramePr>
        <p:xfrm>
          <a:off x="4286250" y="2714625"/>
          <a:ext cx="4000528" cy="2560320"/>
        </p:xfrm>
        <a:graphic>
          <a:graphicData uri="http://schemas.openxmlformats.org/drawingml/2006/table">
            <a:tbl>
              <a:tblPr/>
              <a:tblGrid>
                <a:gridCol w="1835293"/>
                <a:gridCol w="721745"/>
                <a:gridCol w="721745"/>
                <a:gridCol w="721745"/>
              </a:tblGrid>
              <a:tr h="674370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b="1" i="1" noProof="0" dirty="0" smtClean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Categories</a:t>
                      </a:r>
                      <a:endParaRPr lang="en-GB" sz="1100" b="1" noProof="0" dirty="0">
                        <a:solidFill>
                          <a:srgbClr val="9C1827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C6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b="1" i="1" noProof="0" dirty="0" smtClean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GDP annual growth, 2000-2007, %</a:t>
                      </a:r>
                      <a:endParaRPr lang="en-GB" sz="1100" b="1" noProof="0" dirty="0">
                        <a:solidFill>
                          <a:srgbClr val="9C1827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C6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b="1" i="1" noProof="0" dirty="0" err="1" smtClean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GDPpc</a:t>
                      </a:r>
                      <a:r>
                        <a:rPr lang="en-GB" sz="1200" b="1" i="1" noProof="0" dirty="0" smtClean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in percent of EU average (PP</a:t>
                      </a:r>
                      <a:r>
                        <a:rPr lang="hu-HU" sz="1200" b="1" i="1" noProof="0" dirty="0" smtClean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</a:t>
                      </a:r>
                      <a:r>
                        <a:rPr lang="en-GB" sz="1200" b="1" i="1" noProof="0" dirty="0" smtClean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, 1995) </a:t>
                      </a:r>
                      <a:endParaRPr lang="en-GB" sz="1100" b="1" noProof="0" dirty="0">
                        <a:solidFill>
                          <a:srgbClr val="9C1827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C6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b="1" i="1" noProof="0" dirty="0" err="1" smtClean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GDPpc</a:t>
                      </a:r>
                      <a:r>
                        <a:rPr lang="en-GB" sz="1200" b="1" i="1" noProof="0" dirty="0" smtClean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in percent of EU average (PP</a:t>
                      </a:r>
                      <a:r>
                        <a:rPr lang="hu-HU" sz="1200" b="1" i="1" noProof="0" dirty="0" smtClean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</a:t>
                      </a:r>
                      <a:r>
                        <a:rPr lang="en-GB" sz="1200" b="1" i="1" noProof="0" dirty="0" smtClean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, 20</a:t>
                      </a:r>
                      <a:r>
                        <a:rPr lang="hu-HU" sz="1200" b="1" i="1" noProof="0" dirty="0" smtClean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</a:t>
                      </a:r>
                      <a:r>
                        <a:rPr lang="en-GB" sz="1200" b="1" i="1" noProof="0" dirty="0" smtClean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0) </a:t>
                      </a:r>
                      <a:endParaRPr lang="en-GB" sz="1100" b="1" noProof="0" dirty="0">
                        <a:solidFill>
                          <a:srgbClr val="9C1827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C6B5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b="0" i="1" noProof="0" smtClean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Population density more than 150 persons/km</a:t>
                      </a:r>
                      <a:r>
                        <a:rPr lang="en-GB" sz="1200" b="0" i="1" baseline="30000" noProof="0" smtClean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</a:t>
                      </a:r>
                      <a:endParaRPr lang="en-GB" sz="1100" b="1" noProof="0">
                        <a:solidFill>
                          <a:srgbClr val="9C1827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5240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u-HU" sz="1200" b="0" dirty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4,25</a:t>
                      </a:r>
                      <a:endParaRPr lang="hu-HU" sz="1100" b="1" dirty="0">
                        <a:solidFill>
                          <a:srgbClr val="9C1827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5240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u-HU" sz="1200" b="0" dirty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75,92</a:t>
                      </a:r>
                      <a:endParaRPr lang="hu-HU" sz="1100" b="1" dirty="0">
                        <a:solidFill>
                          <a:srgbClr val="9C1827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5240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u-HU" sz="1200" b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97,00</a:t>
                      </a:r>
                      <a:endParaRPr lang="hu-HU" sz="1100" b="1">
                        <a:solidFill>
                          <a:srgbClr val="9C1827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b="0" i="1" noProof="0" smtClean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Population density more than 120 persons/km</a:t>
                      </a:r>
                      <a:r>
                        <a:rPr lang="en-GB" sz="1200" b="0" i="1" baseline="30000" noProof="0" smtClean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</a:t>
                      </a:r>
                      <a:endParaRPr lang="en-GB" sz="1100" b="1" noProof="0">
                        <a:solidFill>
                          <a:srgbClr val="9C1827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5240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u-HU" sz="1200" b="0" dirty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3,48</a:t>
                      </a:r>
                      <a:endParaRPr lang="hu-HU" sz="1100" b="1" dirty="0">
                        <a:solidFill>
                          <a:srgbClr val="9C1827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5240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u-HU" sz="1200" b="0" dirty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53,03</a:t>
                      </a:r>
                      <a:endParaRPr lang="hu-HU" sz="1100" b="1" dirty="0">
                        <a:solidFill>
                          <a:srgbClr val="9C1827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5240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u-HU" sz="1200" b="0" dirty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61,93</a:t>
                      </a:r>
                      <a:endParaRPr lang="hu-HU" sz="1100" b="1" dirty="0">
                        <a:solidFill>
                          <a:srgbClr val="9C1827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b="0" i="1" noProof="0" smtClean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Population density more than 90 persons/km</a:t>
                      </a:r>
                      <a:r>
                        <a:rPr lang="en-GB" sz="1200" b="0" i="1" baseline="30000" noProof="0" smtClean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</a:t>
                      </a:r>
                      <a:endParaRPr lang="en-GB" sz="1100" b="1" noProof="0">
                        <a:solidFill>
                          <a:srgbClr val="9C1827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5240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u-HU" sz="1200" b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3,57</a:t>
                      </a:r>
                      <a:endParaRPr lang="hu-HU" sz="1100" b="1">
                        <a:solidFill>
                          <a:srgbClr val="9C1827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5240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u-HU" sz="1200" b="0" dirty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46,45</a:t>
                      </a:r>
                      <a:endParaRPr lang="hu-HU" sz="1100" b="1" dirty="0">
                        <a:solidFill>
                          <a:srgbClr val="9C1827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5240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u-HU" sz="1200" b="0" dirty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51,61</a:t>
                      </a:r>
                      <a:endParaRPr lang="hu-HU" sz="1100" b="1" dirty="0">
                        <a:solidFill>
                          <a:srgbClr val="9C1827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b="0" i="1" noProof="0" dirty="0" smtClean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Population density less than 90 persons/km</a:t>
                      </a:r>
                      <a:r>
                        <a:rPr lang="en-GB" sz="1200" b="0" i="1" baseline="30000" noProof="0" dirty="0" smtClean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</a:t>
                      </a:r>
                      <a:endParaRPr lang="en-GB" sz="1100" b="1" noProof="0" dirty="0">
                        <a:solidFill>
                          <a:srgbClr val="9C1827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5240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u-HU" sz="1200" b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3,01</a:t>
                      </a:r>
                      <a:endParaRPr lang="hu-HU" sz="1100" b="1">
                        <a:solidFill>
                          <a:srgbClr val="9C1827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5240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u-HU" sz="1200" b="0" dirty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43,01</a:t>
                      </a:r>
                      <a:endParaRPr lang="hu-HU" sz="1100" b="1" dirty="0">
                        <a:solidFill>
                          <a:srgbClr val="9C1827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5240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u-HU" sz="1200" b="0" dirty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46,97</a:t>
                      </a:r>
                      <a:endParaRPr lang="hu-HU" sz="1100" b="1" dirty="0">
                        <a:solidFill>
                          <a:srgbClr val="9C1827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Jobbra nyíl 13"/>
          <p:cNvSpPr/>
          <p:nvPr/>
        </p:nvSpPr>
        <p:spPr>
          <a:xfrm>
            <a:off x="7143750" y="3862189"/>
            <a:ext cx="857250" cy="142875"/>
          </a:xfrm>
          <a:prstGeom prst="rightArrow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42000">
                <a:srgbClr val="636363"/>
              </a:gs>
              <a:gs pos="53000">
                <a:srgbClr val="CFCFCF"/>
              </a:gs>
              <a:gs pos="66000">
                <a:srgbClr val="CFCFCF"/>
              </a:gs>
              <a:gs pos="75999">
                <a:srgbClr val="1F1F1F"/>
              </a:gs>
              <a:gs pos="78999">
                <a:srgbClr val="FFFFFF"/>
              </a:gs>
              <a:gs pos="100000">
                <a:srgbClr val="7F7F7F"/>
              </a:gs>
            </a:gsLst>
            <a:lin ang="16200000" scaled="0"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6" name="Jobbra nyíl 15"/>
          <p:cNvSpPr/>
          <p:nvPr/>
        </p:nvSpPr>
        <p:spPr>
          <a:xfrm>
            <a:off x="7143750" y="4942309"/>
            <a:ext cx="857250" cy="142875"/>
          </a:xfrm>
          <a:prstGeom prst="rightArrow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42000">
                <a:srgbClr val="636363"/>
              </a:gs>
              <a:gs pos="53000">
                <a:srgbClr val="CFCFCF"/>
              </a:gs>
              <a:gs pos="66000">
                <a:srgbClr val="CFCFCF"/>
              </a:gs>
              <a:gs pos="75999">
                <a:srgbClr val="1F1F1F"/>
              </a:gs>
              <a:gs pos="78999">
                <a:srgbClr val="FFFFFF"/>
              </a:gs>
              <a:gs pos="100000">
                <a:srgbClr val="7F7F7F"/>
              </a:gs>
            </a:gsLst>
            <a:lin ang="16200000" scaled="0"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pic>
        <p:nvPicPr>
          <p:cNvPr id="84993" name="Picture 1" descr="G:\ábrák\népsűrűség_eng2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00808"/>
            <a:ext cx="4242587" cy="5157192"/>
          </a:xfrm>
          <a:prstGeom prst="rect">
            <a:avLst/>
          </a:prstGeom>
          <a:noFill/>
        </p:spPr>
      </p:pic>
      <p:sp>
        <p:nvSpPr>
          <p:cNvPr id="12" name="Téglalap 11"/>
          <p:cNvSpPr/>
          <p:nvPr/>
        </p:nvSpPr>
        <p:spPr>
          <a:xfrm>
            <a:off x="4923001" y="6211669"/>
            <a:ext cx="3406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Source:</a:t>
            </a:r>
            <a:endParaRPr lang="hu-HU" dirty="0" smtClean="0">
              <a:solidFill>
                <a:srgbClr val="9C182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algn="r"/>
            <a:r>
              <a:rPr lang="hu-HU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E</a:t>
            </a:r>
            <a:r>
              <a:rPr lang="en-GB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U</a:t>
            </a:r>
            <a:r>
              <a:rPr lang="hu-HU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RO</a:t>
            </a:r>
            <a:r>
              <a:rPr lang="en-GB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STAT data, own compilation </a:t>
            </a:r>
            <a:r>
              <a:rPr lang="hu-HU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.</a:t>
            </a:r>
            <a:endParaRPr lang="en-GB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49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1000125"/>
            <a:ext cx="7585075" cy="579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Reason of </a:t>
            </a:r>
            <a:r>
              <a:rPr lang="en-GB" sz="3200" dirty="0" err="1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polari</a:t>
            </a:r>
            <a:r>
              <a:rPr lang="hu-HU" sz="32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</a:t>
            </a:r>
            <a:r>
              <a:rPr lang="en-GB" sz="3200" dirty="0" err="1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ation</a:t>
            </a:r>
            <a:r>
              <a:rPr lang="hu-HU" sz="3200" dirty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:</a:t>
            </a:r>
            <a:r>
              <a:rPr lang="en-GB" sz="3200" dirty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economic structures</a:t>
            </a:r>
            <a:r>
              <a:rPr lang="hu-HU" sz="3200" dirty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!</a:t>
            </a:r>
          </a:p>
        </p:txBody>
      </p:sp>
      <p:graphicFrame>
        <p:nvGraphicFramePr>
          <p:cNvPr id="6" name="Táblázat 5"/>
          <p:cNvGraphicFramePr>
            <a:graphicFrameLocks noGrp="1"/>
          </p:cNvGraphicFramePr>
          <p:nvPr/>
        </p:nvGraphicFramePr>
        <p:xfrm>
          <a:off x="4286250" y="2697163"/>
          <a:ext cx="4000530" cy="2346960"/>
        </p:xfrm>
        <a:graphic>
          <a:graphicData uri="http://schemas.openxmlformats.org/drawingml/2006/table">
            <a:tbl>
              <a:tblPr/>
              <a:tblGrid>
                <a:gridCol w="1977184"/>
                <a:gridCol w="674298"/>
                <a:gridCol w="674298"/>
                <a:gridCol w="674750"/>
              </a:tblGrid>
              <a:tr h="750570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b="1" i="1" noProof="0" dirty="0" smtClean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Categories</a:t>
                      </a:r>
                      <a:endParaRPr lang="en-GB" sz="1100" b="1" noProof="0" dirty="0">
                        <a:solidFill>
                          <a:srgbClr val="9C1827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C6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b="1" i="1" noProof="0" dirty="0" smtClean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GDP annual growth, 2000-2007, %</a:t>
                      </a:r>
                      <a:endParaRPr lang="en-GB" sz="1100" b="1" noProof="0" dirty="0">
                        <a:solidFill>
                          <a:srgbClr val="9C1827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C6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b="1" i="1" noProof="0" dirty="0" err="1" smtClean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GDPpc</a:t>
                      </a:r>
                      <a:r>
                        <a:rPr lang="en-GB" sz="1200" b="1" i="1" noProof="0" dirty="0" smtClean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in percent of EU average (PP</a:t>
                      </a:r>
                      <a:r>
                        <a:rPr lang="hu-HU" sz="1200" b="1" i="1" noProof="0" dirty="0" smtClean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</a:t>
                      </a:r>
                      <a:r>
                        <a:rPr lang="en-GB" sz="1200" b="1" i="1" noProof="0" dirty="0" smtClean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, 1995) </a:t>
                      </a:r>
                      <a:endParaRPr lang="en-GB" sz="1100" b="1" noProof="0" dirty="0">
                        <a:solidFill>
                          <a:srgbClr val="9C1827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C6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b="1" i="1" noProof="0" dirty="0" err="1" smtClean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GDPpc</a:t>
                      </a:r>
                      <a:r>
                        <a:rPr lang="en-GB" sz="1200" b="1" i="1" noProof="0" dirty="0" smtClean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in percent of EU average (PP</a:t>
                      </a:r>
                      <a:r>
                        <a:rPr lang="hu-HU" sz="1200" b="1" i="1" noProof="0" dirty="0" smtClean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</a:t>
                      </a:r>
                      <a:r>
                        <a:rPr lang="en-GB" sz="1200" b="1" i="1" noProof="0" dirty="0" smtClean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, 20</a:t>
                      </a:r>
                      <a:r>
                        <a:rPr lang="hu-HU" sz="1200" b="1" i="1" noProof="0" dirty="0" smtClean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</a:t>
                      </a:r>
                      <a:r>
                        <a:rPr lang="en-GB" sz="1200" b="1" i="1" noProof="0" dirty="0" smtClean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0) </a:t>
                      </a:r>
                      <a:endParaRPr lang="en-GB" sz="1100" b="1" noProof="0" dirty="0">
                        <a:solidFill>
                          <a:srgbClr val="9C1827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C6B5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GB" sz="1200" b="0" i="1" noProof="0" smtClean="0">
                        <a:solidFill>
                          <a:srgbClr val="9C1827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b="0" i="1" noProof="0" smtClean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Significant primary sector</a:t>
                      </a:r>
                      <a:endParaRPr lang="en-GB" sz="1100" b="1" noProof="0">
                        <a:solidFill>
                          <a:srgbClr val="9C1827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5240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u-HU" sz="1200" b="0" dirty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3,17</a:t>
                      </a:r>
                      <a:endParaRPr lang="hu-HU" sz="1100" b="1" dirty="0">
                        <a:solidFill>
                          <a:srgbClr val="9C1827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5240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u-HU" sz="1200" b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39,41</a:t>
                      </a:r>
                      <a:endParaRPr lang="hu-HU" sz="1100" b="1">
                        <a:solidFill>
                          <a:srgbClr val="9C1827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5240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u-HU" sz="1200" b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45,95</a:t>
                      </a:r>
                      <a:endParaRPr lang="hu-HU" sz="1100" b="1">
                        <a:solidFill>
                          <a:srgbClr val="9C1827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GB" sz="1200" b="0" i="1" noProof="0" smtClean="0">
                        <a:solidFill>
                          <a:srgbClr val="9C1827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b="0" i="1" noProof="0" smtClean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Significant secondary sector</a:t>
                      </a:r>
                      <a:endParaRPr lang="en-GB" sz="1100" b="1" noProof="0">
                        <a:solidFill>
                          <a:srgbClr val="9C1827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5240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u-HU" sz="1200" b="0" dirty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3,60</a:t>
                      </a:r>
                      <a:endParaRPr lang="hu-HU" sz="1100" b="1" dirty="0">
                        <a:solidFill>
                          <a:srgbClr val="9C1827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5240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u-HU" sz="1200" b="0" dirty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52,51</a:t>
                      </a:r>
                      <a:endParaRPr lang="hu-HU" sz="1100" b="1" dirty="0">
                        <a:solidFill>
                          <a:srgbClr val="9C1827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5240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u-HU" sz="1200" b="0" dirty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57,96</a:t>
                      </a:r>
                      <a:endParaRPr lang="hu-HU" sz="1100" b="1" dirty="0">
                        <a:solidFill>
                          <a:srgbClr val="9C1827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GB" sz="1200" b="0" i="1" noProof="0" dirty="0" smtClean="0">
                        <a:solidFill>
                          <a:srgbClr val="9C1827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b="0" i="1" noProof="0" dirty="0" smtClean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Significant tertiary  sector</a:t>
                      </a:r>
                      <a:endParaRPr lang="en-GB" sz="1100" b="1" noProof="0" dirty="0">
                        <a:solidFill>
                          <a:srgbClr val="9C1827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5240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u-HU" sz="1200" b="0" dirty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4,09</a:t>
                      </a:r>
                      <a:endParaRPr lang="hu-HU" sz="1100" b="1" dirty="0">
                        <a:solidFill>
                          <a:srgbClr val="9C1827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5240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u-HU" sz="1200" b="0" dirty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65,28</a:t>
                      </a:r>
                      <a:endParaRPr lang="hu-HU" sz="1100" b="1" dirty="0">
                        <a:solidFill>
                          <a:srgbClr val="9C1827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5240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u-HU" sz="1200" b="0" dirty="0">
                          <a:solidFill>
                            <a:srgbClr val="9C1827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85,58</a:t>
                      </a:r>
                      <a:endParaRPr lang="hu-HU" sz="1100" b="1" dirty="0">
                        <a:solidFill>
                          <a:srgbClr val="9C1827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Jobbra nyíl 6"/>
          <p:cNvSpPr/>
          <p:nvPr/>
        </p:nvSpPr>
        <p:spPr>
          <a:xfrm>
            <a:off x="7143750" y="3861048"/>
            <a:ext cx="857250" cy="142875"/>
          </a:xfrm>
          <a:prstGeom prst="rightArrow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42000">
                <a:srgbClr val="636363"/>
              </a:gs>
              <a:gs pos="53000">
                <a:srgbClr val="CFCFCF"/>
              </a:gs>
              <a:gs pos="66000">
                <a:srgbClr val="CFCFCF"/>
              </a:gs>
              <a:gs pos="75999">
                <a:srgbClr val="1F1F1F"/>
              </a:gs>
              <a:gs pos="78999">
                <a:srgbClr val="FFFFFF"/>
              </a:gs>
              <a:gs pos="100000">
                <a:srgbClr val="7F7F7F"/>
              </a:gs>
            </a:gsLst>
            <a:lin ang="16200000" scaled="0"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8" name="Jobbra nyíl 7"/>
          <p:cNvSpPr/>
          <p:nvPr/>
        </p:nvSpPr>
        <p:spPr>
          <a:xfrm>
            <a:off x="7143750" y="4714875"/>
            <a:ext cx="857250" cy="142875"/>
          </a:xfrm>
          <a:prstGeom prst="rightArrow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42000">
                <a:srgbClr val="636363"/>
              </a:gs>
              <a:gs pos="53000">
                <a:srgbClr val="CFCFCF"/>
              </a:gs>
              <a:gs pos="66000">
                <a:srgbClr val="CFCFCF"/>
              </a:gs>
              <a:gs pos="75999">
                <a:srgbClr val="1F1F1F"/>
              </a:gs>
              <a:gs pos="78999">
                <a:srgbClr val="FFFFFF"/>
              </a:gs>
              <a:gs pos="100000">
                <a:srgbClr val="7F7F7F"/>
              </a:gs>
            </a:gsLst>
            <a:lin ang="16200000" scaled="0"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pic>
        <p:nvPicPr>
          <p:cNvPr id="83969" name="Picture 1" descr="G:\ábrák\szektor2_eng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1686013"/>
            <a:ext cx="4067944" cy="5171987"/>
          </a:xfrm>
          <a:prstGeom prst="rect">
            <a:avLst/>
          </a:prstGeom>
          <a:noFill/>
        </p:spPr>
      </p:pic>
      <p:sp>
        <p:nvSpPr>
          <p:cNvPr id="9" name="Téglalap 8"/>
          <p:cNvSpPr/>
          <p:nvPr/>
        </p:nvSpPr>
        <p:spPr>
          <a:xfrm>
            <a:off x="4923001" y="6211669"/>
            <a:ext cx="3406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Source:</a:t>
            </a:r>
            <a:endParaRPr lang="hu-HU" dirty="0" smtClean="0">
              <a:solidFill>
                <a:srgbClr val="9C182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algn="r"/>
            <a:r>
              <a:rPr lang="hu-HU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E</a:t>
            </a:r>
            <a:r>
              <a:rPr lang="en-GB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U</a:t>
            </a:r>
            <a:r>
              <a:rPr lang="hu-HU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RO</a:t>
            </a:r>
            <a:r>
              <a:rPr lang="en-GB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STAT data, own compilation </a:t>
            </a:r>
            <a:r>
              <a:rPr lang="hu-HU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.</a:t>
            </a:r>
            <a:endParaRPr lang="en-GB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F:\lecture_UoG\V4_explanation_comp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17625"/>
            <a:ext cx="6156176" cy="4840375"/>
          </a:xfrm>
          <a:prstGeom prst="rect">
            <a:avLst/>
          </a:prstGeom>
          <a:noFill/>
        </p:spPr>
      </p:pic>
      <p:pic>
        <p:nvPicPr>
          <p:cNvPr id="96259" name="Picture 3" descr="F:\lecture_UoG\V4_explanation_comp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17625"/>
            <a:ext cx="6156176" cy="4840375"/>
          </a:xfrm>
          <a:prstGeom prst="rect">
            <a:avLst/>
          </a:prstGeom>
          <a:noFill/>
        </p:spPr>
      </p:pic>
      <p:pic>
        <p:nvPicPr>
          <p:cNvPr id="96257" name="Picture 1" descr="F:\lecture_UoG\V4_explanation_comp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33" y="2033612"/>
            <a:ext cx="6135843" cy="4824388"/>
          </a:xfrm>
          <a:prstGeom prst="rect">
            <a:avLst/>
          </a:prstGeom>
          <a:noFill/>
        </p:spPr>
      </p:pic>
      <p:sp>
        <p:nvSpPr>
          <p:cNvPr id="7" name="Téglalap 6"/>
          <p:cNvSpPr/>
          <p:nvPr/>
        </p:nvSpPr>
        <p:spPr>
          <a:xfrm>
            <a:off x="-52416" y="911622"/>
            <a:ext cx="84737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000" dirty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Reason of </a:t>
            </a:r>
            <a:r>
              <a:rPr lang="en-GB" sz="3000" dirty="0" err="1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polari</a:t>
            </a:r>
            <a:r>
              <a:rPr lang="hu-HU" sz="30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</a:t>
            </a:r>
            <a:r>
              <a:rPr lang="en-GB" sz="3000" dirty="0" err="1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ation</a:t>
            </a:r>
            <a:r>
              <a:rPr lang="en-GB" sz="30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: </a:t>
            </a:r>
          </a:p>
          <a:p>
            <a:pPr algn="ctr"/>
            <a:r>
              <a:rPr lang="en-GB" sz="30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Considerable spatial concentration of growth factors!</a:t>
            </a:r>
            <a:endParaRPr lang="en-GB" sz="3000" dirty="0">
              <a:solidFill>
                <a:srgbClr val="9C182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62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96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-52416" y="911622"/>
            <a:ext cx="84737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000" dirty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Reason of </a:t>
            </a:r>
            <a:r>
              <a:rPr lang="en-GB" sz="3000" dirty="0" err="1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polari</a:t>
            </a:r>
            <a:r>
              <a:rPr lang="hu-HU" sz="30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</a:t>
            </a:r>
            <a:r>
              <a:rPr lang="en-GB" sz="3000" dirty="0" err="1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ation</a:t>
            </a:r>
            <a:r>
              <a:rPr lang="en-GB" sz="30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: </a:t>
            </a:r>
          </a:p>
          <a:p>
            <a:pPr algn="ctr"/>
            <a:r>
              <a:rPr lang="en-GB" sz="30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Considerable spatial concentration of growth factors!</a:t>
            </a:r>
            <a:endParaRPr lang="en-GB" sz="3000" dirty="0">
              <a:solidFill>
                <a:srgbClr val="9C182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07504" y="2123564"/>
            <a:ext cx="4248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9C1827"/>
                </a:solidFill>
                <a:latin typeface="Calibri" pitchFamily="34" charset="0"/>
              </a:rPr>
              <a:t>Geographical distribution of </a:t>
            </a:r>
            <a:r>
              <a:rPr lang="hu-HU" b="1" dirty="0" err="1" smtClean="0">
                <a:solidFill>
                  <a:srgbClr val="9C1827"/>
                </a:solidFill>
                <a:latin typeface="Calibri" pitchFamily="34" charset="0"/>
              </a:rPr>
              <a:t>population</a:t>
            </a:r>
            <a:endParaRPr lang="en-GB" b="1" dirty="0"/>
          </a:p>
        </p:txBody>
      </p:sp>
      <p:graphicFrame>
        <p:nvGraphicFramePr>
          <p:cNvPr id="6" name="Táblázat 5"/>
          <p:cNvGraphicFramePr>
            <a:graphicFrameLocks noGrp="1"/>
          </p:cNvGraphicFramePr>
          <p:nvPr/>
        </p:nvGraphicFramePr>
        <p:xfrm>
          <a:off x="1115616" y="2564904"/>
          <a:ext cx="2260600" cy="3979545"/>
        </p:xfrm>
        <a:graphic>
          <a:graphicData uri="http://schemas.openxmlformats.org/drawingml/2006/table">
            <a:tbl>
              <a:tblPr/>
              <a:tblGrid>
                <a:gridCol w="1651000"/>
                <a:gridCol w="609600"/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1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Name</a:t>
                      </a:r>
                      <a:r>
                        <a:rPr lang="hu-HU" sz="11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of </a:t>
                      </a:r>
                      <a:r>
                        <a:rPr lang="hu-HU" sz="1100" b="1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the</a:t>
                      </a:r>
                      <a:r>
                        <a:rPr lang="hu-HU" sz="11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hu-HU" sz="1100" b="1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regions</a:t>
                      </a:r>
                      <a:r>
                        <a:rPr lang="hu-HU" sz="11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Percent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cz01 </a:t>
                      </a:r>
                      <a:r>
                        <a:rPr lang="hu-HU" sz="11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Praha</a:t>
                      </a:r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11,53%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cz02 Strední Cechy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11,30%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Rest of Czech Republic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1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77,18%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CZ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hu10 Közép-Magyarország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28,34%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Rest of Hungary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1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71,66%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HU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pl12 Mazowieckie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13,52%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pl22 Slaskie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12,28%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pl41 Wielkopolskie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8,84%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pl51 Dolnoslaskie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7,57%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Rest of Poland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1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57,80%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PL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sk01 Bratislavský kraj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11,20%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sk02 Západné Slovensko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34,57%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Rest of Slovakia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1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54,23%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SK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Picture 4" descr="F:\lecture_UoG\V4_explanation_comp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212976"/>
            <a:ext cx="3289847" cy="2586686"/>
          </a:xfrm>
          <a:prstGeom prst="rect">
            <a:avLst/>
          </a:prstGeom>
          <a:noFill/>
        </p:spPr>
      </p:pic>
      <p:sp>
        <p:nvSpPr>
          <p:cNvPr id="8" name="Téglalap 7"/>
          <p:cNvSpPr/>
          <p:nvPr/>
        </p:nvSpPr>
        <p:spPr>
          <a:xfrm>
            <a:off x="4010940" y="6444044"/>
            <a:ext cx="4161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Source:</a:t>
            </a:r>
            <a:r>
              <a:rPr lang="hu-HU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E</a:t>
            </a:r>
            <a:r>
              <a:rPr lang="en-GB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U</a:t>
            </a:r>
            <a:r>
              <a:rPr lang="hu-HU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RO</a:t>
            </a:r>
            <a:r>
              <a:rPr lang="en-GB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STAT data, own compilation </a:t>
            </a:r>
            <a:r>
              <a:rPr lang="hu-HU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107504" y="2123564"/>
            <a:ext cx="4248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9C1827"/>
                </a:solidFill>
                <a:latin typeface="Calibri" pitchFamily="34" charset="0"/>
              </a:rPr>
              <a:t>Geographical distribution of settled FDI </a:t>
            </a:r>
            <a:endParaRPr lang="en-GB" b="1" dirty="0"/>
          </a:p>
        </p:txBody>
      </p:sp>
      <p:graphicFrame>
        <p:nvGraphicFramePr>
          <p:cNvPr id="6" name="Táblázat 5"/>
          <p:cNvGraphicFramePr>
            <a:graphicFrameLocks noGrp="1"/>
          </p:cNvGraphicFramePr>
          <p:nvPr/>
        </p:nvGraphicFramePr>
        <p:xfrm>
          <a:off x="1115616" y="2564904"/>
          <a:ext cx="2260600" cy="3979545"/>
        </p:xfrm>
        <a:graphic>
          <a:graphicData uri="http://schemas.openxmlformats.org/drawingml/2006/table">
            <a:tbl>
              <a:tblPr/>
              <a:tblGrid>
                <a:gridCol w="1651000"/>
                <a:gridCol w="609600"/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Name of the regions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Percent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cz01 Praha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49,30%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cz02 Strední Cechy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10,70%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Rest of Czech Republic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CZ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hu10 Közép-Magyarország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67,70%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Rest of Hungary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32,30%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HU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pl12 Mazowieckie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24,30%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pl22 Slaskie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13,50%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pl41 Wielkopolskie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11,60%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pl51 Dolnoslaskie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8,40%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Rest of Poland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42,20%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PL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sk01 Bratislavský kraj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63,20%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sk02 Západné Slovensko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10,30%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Rest of Slovakia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26,50%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SK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Picture 4" descr="F:\lecture_UoG\V4_explanation_comp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212976"/>
            <a:ext cx="3289847" cy="2586686"/>
          </a:xfrm>
          <a:prstGeom prst="rect">
            <a:avLst/>
          </a:prstGeom>
          <a:noFill/>
        </p:spPr>
      </p:pic>
      <p:sp>
        <p:nvSpPr>
          <p:cNvPr id="8" name="Téglalap 7"/>
          <p:cNvSpPr/>
          <p:nvPr/>
        </p:nvSpPr>
        <p:spPr>
          <a:xfrm>
            <a:off x="4010940" y="6444044"/>
            <a:ext cx="4161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Source:</a:t>
            </a:r>
            <a:r>
              <a:rPr lang="hu-HU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E</a:t>
            </a:r>
            <a:r>
              <a:rPr lang="en-GB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U</a:t>
            </a:r>
            <a:r>
              <a:rPr lang="hu-HU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RO</a:t>
            </a:r>
            <a:r>
              <a:rPr lang="en-GB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STAT data, own compilation </a:t>
            </a:r>
            <a:r>
              <a:rPr lang="hu-HU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.</a:t>
            </a:r>
            <a:endParaRPr lang="en-GB" dirty="0"/>
          </a:p>
        </p:txBody>
      </p:sp>
      <p:graphicFrame>
        <p:nvGraphicFramePr>
          <p:cNvPr id="9" name="Táblázat 8"/>
          <p:cNvGraphicFramePr>
            <a:graphicFrameLocks noGrp="1"/>
          </p:cNvGraphicFramePr>
          <p:nvPr/>
        </p:nvGraphicFramePr>
        <p:xfrm>
          <a:off x="179512" y="2564904"/>
          <a:ext cx="609600" cy="3979545"/>
        </p:xfrm>
        <a:graphic>
          <a:graphicData uri="http://schemas.openxmlformats.org/drawingml/2006/table">
            <a:tbl>
              <a:tblPr/>
              <a:tblGrid>
                <a:gridCol w="609600"/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Percent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11,53%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11,30%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1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77,18%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28,34%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1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71,66%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13,52%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12,28%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8,84%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7,57%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1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57,80%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11,20%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34,57%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1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54,23%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Téglalap 9"/>
          <p:cNvSpPr/>
          <p:nvPr/>
        </p:nvSpPr>
        <p:spPr>
          <a:xfrm>
            <a:off x="-52416" y="911622"/>
            <a:ext cx="84737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00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Reason </a:t>
            </a:r>
            <a:r>
              <a:rPr lang="en-GB" sz="300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of </a:t>
            </a:r>
            <a:r>
              <a:rPr lang="en-GB" sz="300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polari</a:t>
            </a:r>
            <a:r>
              <a:rPr lang="en-GB" sz="300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</a:t>
            </a:r>
            <a:r>
              <a:rPr lang="en-GB" sz="300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ation</a:t>
            </a:r>
            <a:r>
              <a:rPr lang="en-GB" sz="300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: </a:t>
            </a:r>
          </a:p>
          <a:p>
            <a:pPr algn="ctr"/>
            <a:r>
              <a:rPr lang="en-GB" sz="300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Considerable spatial concentration of growth factors!</a:t>
            </a:r>
            <a:endParaRPr lang="en-GB" sz="3000">
              <a:solidFill>
                <a:srgbClr val="9C182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107504" y="2492896"/>
            <a:ext cx="720080" cy="4104456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107504" y="2123564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9C1827"/>
                </a:solidFill>
                <a:latin typeface="Calibri" pitchFamily="34" charset="0"/>
              </a:rPr>
              <a:t>Limits of creation of knowledge economy:</a:t>
            </a:r>
          </a:p>
          <a:p>
            <a:pPr algn="ctr"/>
            <a:r>
              <a:rPr lang="en-GB" b="1" i="1" dirty="0" smtClean="0">
                <a:solidFill>
                  <a:srgbClr val="9C1827"/>
                </a:solidFill>
                <a:latin typeface="Calibri" pitchFamily="34" charset="0"/>
              </a:rPr>
              <a:t>Population with tertiary education! </a:t>
            </a:r>
            <a:endParaRPr lang="en-GB" b="1" i="1" dirty="0"/>
          </a:p>
        </p:txBody>
      </p:sp>
      <p:sp>
        <p:nvSpPr>
          <p:cNvPr id="5" name="Téglalap 4"/>
          <p:cNvSpPr/>
          <p:nvPr/>
        </p:nvSpPr>
        <p:spPr>
          <a:xfrm>
            <a:off x="-52416" y="911622"/>
            <a:ext cx="84737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000" dirty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Reason of </a:t>
            </a:r>
            <a:r>
              <a:rPr lang="en-GB" sz="3000" dirty="0" err="1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polari</a:t>
            </a:r>
            <a:r>
              <a:rPr lang="hu-HU" sz="30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</a:t>
            </a:r>
            <a:r>
              <a:rPr lang="en-GB" sz="3000" dirty="0" err="1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ation</a:t>
            </a:r>
            <a:r>
              <a:rPr lang="en-GB" sz="30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: </a:t>
            </a:r>
          </a:p>
          <a:p>
            <a:pPr algn="ctr"/>
            <a:r>
              <a:rPr lang="en-GB" sz="30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Considerable spatial concentration of growth factors!</a:t>
            </a:r>
            <a:endParaRPr lang="en-GB" sz="3000" dirty="0">
              <a:solidFill>
                <a:srgbClr val="9C182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6" name="Táblázat 5"/>
          <p:cNvGraphicFramePr>
            <a:graphicFrameLocks noGrp="1"/>
          </p:cNvGraphicFramePr>
          <p:nvPr/>
        </p:nvGraphicFramePr>
        <p:xfrm>
          <a:off x="971600" y="2708920"/>
          <a:ext cx="2870200" cy="3979545"/>
        </p:xfrm>
        <a:graphic>
          <a:graphicData uri="http://schemas.openxmlformats.org/drawingml/2006/table">
            <a:tbl>
              <a:tblPr/>
              <a:tblGrid>
                <a:gridCol w="1651000"/>
                <a:gridCol w="609600"/>
                <a:gridCol w="609600"/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Name of the regions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Value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Percent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cz01 Praha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239,9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25,13%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cz02 Strední Cechy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8,77%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Rest of Czech Republic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630,9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66,10%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CZ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954,5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hu10 Közép-Magyarország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508,1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45,25%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Rest of Hungary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614,8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54,75%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HU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1122,9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pl12 Mazowieckie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837,8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pl22 Slaskie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11,70%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pl41 Wielkopolskie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331,9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7,92%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pl51 Dolnoslaskie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333,2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7,95%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Rest of Poland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2195,8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52,42%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PL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4188,7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sk01 Bratislavský kraj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118,2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23,51%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sk02 Západné Slovensko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148,6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29,55%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Rest of Slovakia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46,94%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SK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502,8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Picture 4" descr="F:\lecture_UoG\V4_explanation_comp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212976"/>
            <a:ext cx="3289847" cy="2586686"/>
          </a:xfrm>
          <a:prstGeom prst="rect">
            <a:avLst/>
          </a:prstGeom>
          <a:noFill/>
        </p:spPr>
      </p:pic>
      <p:sp>
        <p:nvSpPr>
          <p:cNvPr id="9" name="Téglalap 8"/>
          <p:cNvSpPr/>
          <p:nvPr/>
        </p:nvSpPr>
        <p:spPr>
          <a:xfrm>
            <a:off x="4010940" y="6444044"/>
            <a:ext cx="4161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Source:</a:t>
            </a:r>
            <a:r>
              <a:rPr lang="hu-HU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E</a:t>
            </a:r>
            <a:r>
              <a:rPr lang="en-GB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U</a:t>
            </a:r>
            <a:r>
              <a:rPr lang="hu-HU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RO</a:t>
            </a:r>
            <a:r>
              <a:rPr lang="en-GB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STAT data, own compilation </a:t>
            </a:r>
            <a:r>
              <a:rPr lang="hu-HU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.</a:t>
            </a:r>
            <a:endParaRPr lang="en-GB" dirty="0"/>
          </a:p>
        </p:txBody>
      </p:sp>
      <p:sp>
        <p:nvSpPr>
          <p:cNvPr id="8" name="Lefelé nyíl 7"/>
          <p:cNvSpPr/>
          <p:nvPr/>
        </p:nvSpPr>
        <p:spPr>
          <a:xfrm>
            <a:off x="3995936" y="2996952"/>
            <a:ext cx="432048" cy="50405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Lefelé nyíl 9"/>
          <p:cNvSpPr/>
          <p:nvPr/>
        </p:nvSpPr>
        <p:spPr>
          <a:xfrm rot="10800000">
            <a:off x="3995936" y="3861048"/>
            <a:ext cx="432048" cy="50405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Lefelé nyíl 10"/>
          <p:cNvSpPr/>
          <p:nvPr/>
        </p:nvSpPr>
        <p:spPr>
          <a:xfrm rot="10800000">
            <a:off x="3995937" y="4941167"/>
            <a:ext cx="432048" cy="50405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Lefelé nyíl 11"/>
          <p:cNvSpPr/>
          <p:nvPr/>
        </p:nvSpPr>
        <p:spPr>
          <a:xfrm>
            <a:off x="3995936" y="6021288"/>
            <a:ext cx="432048" cy="50405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aphicFrame>
        <p:nvGraphicFramePr>
          <p:cNvPr id="13" name="Táblázat 12"/>
          <p:cNvGraphicFramePr>
            <a:graphicFrameLocks noGrp="1"/>
          </p:cNvGraphicFramePr>
          <p:nvPr/>
        </p:nvGraphicFramePr>
        <p:xfrm>
          <a:off x="179512" y="2708920"/>
          <a:ext cx="609600" cy="3979545"/>
        </p:xfrm>
        <a:graphic>
          <a:graphicData uri="http://schemas.openxmlformats.org/drawingml/2006/table">
            <a:tbl>
              <a:tblPr/>
              <a:tblGrid>
                <a:gridCol w="609600"/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Percent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11,53%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11,30%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1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77,18%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28,34%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1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71,66%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13,52%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12,28%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8,84%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7,57%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1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57,80%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11,20%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34,57%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1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54,23%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Téglalap 13"/>
          <p:cNvSpPr/>
          <p:nvPr/>
        </p:nvSpPr>
        <p:spPr>
          <a:xfrm>
            <a:off x="107504" y="2636912"/>
            <a:ext cx="720080" cy="4104456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-52416" y="911622"/>
            <a:ext cx="84737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000" dirty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Reason of </a:t>
            </a:r>
            <a:r>
              <a:rPr lang="en-GB" sz="3000" dirty="0" err="1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polari</a:t>
            </a:r>
            <a:r>
              <a:rPr lang="hu-HU" sz="30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</a:t>
            </a:r>
            <a:r>
              <a:rPr lang="en-GB" sz="3000" dirty="0" err="1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ation</a:t>
            </a:r>
            <a:r>
              <a:rPr lang="en-GB" sz="30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: </a:t>
            </a:r>
          </a:p>
          <a:p>
            <a:pPr algn="ctr"/>
            <a:r>
              <a:rPr lang="en-GB" sz="30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Considerable spatial concentration of growth factors!</a:t>
            </a:r>
            <a:endParaRPr lang="en-GB" sz="3000" dirty="0">
              <a:solidFill>
                <a:srgbClr val="9C182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07504" y="1916832"/>
            <a:ext cx="42484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9C1827"/>
                </a:solidFill>
                <a:latin typeface="Calibri" pitchFamily="34" charset="0"/>
              </a:rPr>
              <a:t>Limits of creation of knowledge economy:</a:t>
            </a:r>
          </a:p>
          <a:p>
            <a:pPr algn="ctr"/>
            <a:r>
              <a:rPr lang="en-GB" b="1" i="1" dirty="0" smtClean="0">
                <a:solidFill>
                  <a:srgbClr val="9C1827"/>
                </a:solidFill>
                <a:latin typeface="Calibri" pitchFamily="34" charset="0"/>
              </a:rPr>
              <a:t>HRST (Human resource in Science and Technology)! </a:t>
            </a:r>
            <a:endParaRPr lang="en-GB" b="1" i="1" dirty="0"/>
          </a:p>
        </p:txBody>
      </p:sp>
      <p:graphicFrame>
        <p:nvGraphicFramePr>
          <p:cNvPr id="5" name="Táblázat 4"/>
          <p:cNvGraphicFramePr>
            <a:graphicFrameLocks noGrp="1"/>
          </p:cNvGraphicFramePr>
          <p:nvPr/>
        </p:nvGraphicFramePr>
        <p:xfrm>
          <a:off x="981720" y="2780928"/>
          <a:ext cx="2870200" cy="3979545"/>
        </p:xfrm>
        <a:graphic>
          <a:graphicData uri="http://schemas.openxmlformats.org/drawingml/2006/table">
            <a:tbl>
              <a:tblPr/>
              <a:tblGrid>
                <a:gridCol w="1651000"/>
                <a:gridCol w="609600"/>
                <a:gridCol w="609600"/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Name of the regions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Value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Percent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cz01 Praha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397,4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20,75%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cz02 Strední Cechy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10,29%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Rest of Czech Republic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1321,1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68,96%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CZ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1915,7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hu10 Közép-Magyarország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674,0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42,83%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Rest of Hungary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899,5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57,17%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HU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1573,4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pl12 Mazowieckie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1082,3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19,06%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pl22 Slaskie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702,6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12,37%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pl41 Wielkopolskie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446,3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7,86%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pl51 Dolnoslaskie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467,8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8,24%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Rest of Poland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2979,2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52,47%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PL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5678,1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sk01 Bratislavský kraj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179,3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20,27%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sk02 Západné Slovensko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288,8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32,65%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Rest of Slovakia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416,5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47,08%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SK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884,6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Picture 4" descr="F:\lecture_UoG\V4_explanation_comp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212976"/>
            <a:ext cx="3289847" cy="2586686"/>
          </a:xfrm>
          <a:prstGeom prst="rect">
            <a:avLst/>
          </a:prstGeom>
          <a:noFill/>
        </p:spPr>
      </p:pic>
      <p:sp>
        <p:nvSpPr>
          <p:cNvPr id="7" name="Téglalap 6"/>
          <p:cNvSpPr/>
          <p:nvPr/>
        </p:nvSpPr>
        <p:spPr>
          <a:xfrm>
            <a:off x="4010940" y="6444044"/>
            <a:ext cx="4161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Source:</a:t>
            </a:r>
            <a:r>
              <a:rPr lang="hu-HU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E</a:t>
            </a:r>
            <a:r>
              <a:rPr lang="en-GB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U</a:t>
            </a:r>
            <a:r>
              <a:rPr lang="hu-HU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RO</a:t>
            </a:r>
            <a:r>
              <a:rPr lang="en-GB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STAT data, own compilation </a:t>
            </a:r>
            <a:r>
              <a:rPr lang="hu-HU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.</a:t>
            </a:r>
            <a:endParaRPr lang="en-GB" dirty="0"/>
          </a:p>
        </p:txBody>
      </p:sp>
      <p:sp>
        <p:nvSpPr>
          <p:cNvPr id="9" name="Lefelé nyíl 8"/>
          <p:cNvSpPr/>
          <p:nvPr/>
        </p:nvSpPr>
        <p:spPr>
          <a:xfrm rot="10800000">
            <a:off x="3923929" y="3933056"/>
            <a:ext cx="432048" cy="50405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Lefelé nyíl 9"/>
          <p:cNvSpPr/>
          <p:nvPr/>
        </p:nvSpPr>
        <p:spPr>
          <a:xfrm rot="10800000">
            <a:off x="3923930" y="5013175"/>
            <a:ext cx="432048" cy="50405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Lefelé nyíl 10"/>
          <p:cNvSpPr/>
          <p:nvPr/>
        </p:nvSpPr>
        <p:spPr>
          <a:xfrm>
            <a:off x="3923929" y="6093296"/>
            <a:ext cx="432048" cy="50405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Lefelé nyíl 11"/>
          <p:cNvSpPr/>
          <p:nvPr/>
        </p:nvSpPr>
        <p:spPr>
          <a:xfrm rot="10800000">
            <a:off x="3923929" y="3068960"/>
            <a:ext cx="432048" cy="50405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aphicFrame>
        <p:nvGraphicFramePr>
          <p:cNvPr id="13" name="Táblázat 12"/>
          <p:cNvGraphicFramePr>
            <a:graphicFrameLocks noGrp="1"/>
          </p:cNvGraphicFramePr>
          <p:nvPr/>
        </p:nvGraphicFramePr>
        <p:xfrm>
          <a:off x="179512" y="2761823"/>
          <a:ext cx="609600" cy="3979545"/>
        </p:xfrm>
        <a:graphic>
          <a:graphicData uri="http://schemas.openxmlformats.org/drawingml/2006/table">
            <a:tbl>
              <a:tblPr/>
              <a:tblGrid>
                <a:gridCol w="609600"/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Percent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11,53%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11,30%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1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77,18%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28,34%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1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71,66%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13,52%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12,28%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8,84%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7,57%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1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57,80%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11,20%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34,57%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1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54,23%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Téglalap 13"/>
          <p:cNvSpPr/>
          <p:nvPr/>
        </p:nvSpPr>
        <p:spPr>
          <a:xfrm>
            <a:off x="107504" y="2708920"/>
            <a:ext cx="720080" cy="4104456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lecture_UoG\V4_explanation_comp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212976"/>
            <a:ext cx="3289847" cy="2586686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-52416" y="911622"/>
            <a:ext cx="84737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000" dirty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Reason of </a:t>
            </a:r>
            <a:r>
              <a:rPr lang="en-GB" sz="3000" dirty="0" err="1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polari</a:t>
            </a:r>
            <a:r>
              <a:rPr lang="hu-HU" sz="30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</a:t>
            </a:r>
            <a:r>
              <a:rPr lang="en-GB" sz="3000" dirty="0" err="1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ation</a:t>
            </a:r>
            <a:r>
              <a:rPr lang="en-GB" sz="30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: </a:t>
            </a:r>
          </a:p>
          <a:p>
            <a:pPr algn="ctr"/>
            <a:r>
              <a:rPr lang="en-GB" sz="30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Considerable spatial concentration of growth factors!</a:t>
            </a:r>
            <a:endParaRPr lang="en-GB" sz="3000" dirty="0">
              <a:solidFill>
                <a:srgbClr val="9C182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07504" y="2123564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smtClean="0">
                <a:solidFill>
                  <a:srgbClr val="9C1827"/>
                </a:solidFill>
                <a:latin typeface="Calibri" pitchFamily="34" charset="0"/>
              </a:rPr>
              <a:t>Limits of creation of knowledge economy:</a:t>
            </a:r>
          </a:p>
          <a:p>
            <a:pPr algn="ctr"/>
            <a:r>
              <a:rPr lang="en-GB" b="1" i="1" smtClean="0">
                <a:solidFill>
                  <a:srgbClr val="9C1827"/>
                </a:solidFill>
                <a:latin typeface="Calibri" pitchFamily="34" charset="0"/>
              </a:rPr>
              <a:t>GERD (Gross Expenditure on R&amp;D)! </a:t>
            </a:r>
            <a:endParaRPr lang="en-GB" b="1" i="1"/>
          </a:p>
        </p:txBody>
      </p:sp>
      <p:graphicFrame>
        <p:nvGraphicFramePr>
          <p:cNvPr id="5" name="Táblázat 4"/>
          <p:cNvGraphicFramePr>
            <a:graphicFrameLocks noGrp="1"/>
          </p:cNvGraphicFramePr>
          <p:nvPr/>
        </p:nvGraphicFramePr>
        <p:xfrm>
          <a:off x="971600" y="2780928"/>
          <a:ext cx="2870200" cy="3979545"/>
        </p:xfrm>
        <a:graphic>
          <a:graphicData uri="http://schemas.openxmlformats.org/drawingml/2006/table">
            <a:tbl>
              <a:tblPr/>
              <a:tblGrid>
                <a:gridCol w="1651000"/>
                <a:gridCol w="609600"/>
                <a:gridCol w="609600"/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Name of the regions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Value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Percent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cz01 Praha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531,7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37,53%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cz02 Strední Cechy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287,5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20,29%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Rest of Czech Republic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597,8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42,19%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CZ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1416,9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hu10 Közép-Magyarország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559,5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69,35%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Rest of Hungary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247,3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30,65%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HU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806,8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pl12 Mazowieckie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577,4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41,67%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pl22 Slaskie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109,0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7,87%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pl41 Wielkopolskie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108,3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7,81%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pl51 Dolnoslaskie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6,22%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Rest of Poland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504,9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36,44%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PL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1385,7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sk01 Bratislavský kraj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92,5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47,58%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sk02 Západné Slovensko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29,27%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Rest of Slovakia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23,15%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SK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194,4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églalap 5"/>
          <p:cNvSpPr/>
          <p:nvPr/>
        </p:nvSpPr>
        <p:spPr>
          <a:xfrm>
            <a:off x="4010940" y="6444044"/>
            <a:ext cx="4161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Source:</a:t>
            </a:r>
            <a:r>
              <a:rPr lang="hu-HU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E</a:t>
            </a:r>
            <a:r>
              <a:rPr lang="en-GB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U</a:t>
            </a:r>
            <a:r>
              <a:rPr lang="hu-HU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RO</a:t>
            </a:r>
            <a:r>
              <a:rPr lang="en-GB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STAT data, own compilation </a:t>
            </a:r>
            <a:r>
              <a:rPr lang="hu-HU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.</a:t>
            </a:r>
            <a:endParaRPr lang="en-GB" dirty="0"/>
          </a:p>
        </p:txBody>
      </p:sp>
      <p:sp>
        <p:nvSpPr>
          <p:cNvPr id="7" name="Lefelé nyíl 6"/>
          <p:cNvSpPr/>
          <p:nvPr/>
        </p:nvSpPr>
        <p:spPr>
          <a:xfrm>
            <a:off x="3995936" y="2996952"/>
            <a:ext cx="432048" cy="50405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Lefelé nyíl 7"/>
          <p:cNvSpPr/>
          <p:nvPr/>
        </p:nvSpPr>
        <p:spPr>
          <a:xfrm rot="10800000">
            <a:off x="3995936" y="3861048"/>
            <a:ext cx="432048" cy="50405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Lefelé nyíl 8"/>
          <p:cNvSpPr/>
          <p:nvPr/>
        </p:nvSpPr>
        <p:spPr>
          <a:xfrm rot="10800000">
            <a:off x="3995937" y="6021287"/>
            <a:ext cx="432048" cy="50405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Lefelé nyíl 9"/>
          <p:cNvSpPr/>
          <p:nvPr/>
        </p:nvSpPr>
        <p:spPr>
          <a:xfrm>
            <a:off x="3995936" y="4941168"/>
            <a:ext cx="432048" cy="50405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aphicFrame>
        <p:nvGraphicFramePr>
          <p:cNvPr id="11" name="Táblázat 10"/>
          <p:cNvGraphicFramePr>
            <a:graphicFrameLocks noGrp="1"/>
          </p:cNvGraphicFramePr>
          <p:nvPr/>
        </p:nvGraphicFramePr>
        <p:xfrm>
          <a:off x="179512" y="2761823"/>
          <a:ext cx="609600" cy="3979545"/>
        </p:xfrm>
        <a:graphic>
          <a:graphicData uri="http://schemas.openxmlformats.org/drawingml/2006/table">
            <a:tbl>
              <a:tblPr/>
              <a:tblGrid>
                <a:gridCol w="609600"/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Percent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11,53%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11,30%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1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77,18%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28,34%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1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71,66%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13,52%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12,28%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8,84%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7,57%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1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57,80%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11,20%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34,57%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1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54,23%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églalap 11"/>
          <p:cNvSpPr/>
          <p:nvPr/>
        </p:nvSpPr>
        <p:spPr>
          <a:xfrm>
            <a:off x="107504" y="2708920"/>
            <a:ext cx="720080" cy="4104456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lecture_UoG\V4_explanation_comp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212976"/>
            <a:ext cx="3289847" cy="2586686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-52416" y="911622"/>
            <a:ext cx="84737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000" dirty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Reason of </a:t>
            </a:r>
            <a:r>
              <a:rPr lang="en-GB" sz="3000" dirty="0" err="1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polari</a:t>
            </a:r>
            <a:r>
              <a:rPr lang="hu-HU" sz="30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</a:t>
            </a:r>
            <a:r>
              <a:rPr lang="en-GB" sz="3000" dirty="0" err="1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ation</a:t>
            </a:r>
            <a:r>
              <a:rPr lang="en-GB" sz="30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: </a:t>
            </a:r>
          </a:p>
          <a:p>
            <a:pPr algn="ctr"/>
            <a:r>
              <a:rPr lang="en-GB" sz="30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Considerable spatial concentration of growth factors!</a:t>
            </a:r>
            <a:endParaRPr lang="en-GB" sz="3000" dirty="0">
              <a:solidFill>
                <a:srgbClr val="9C182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07504" y="2123564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9C1827"/>
                </a:solidFill>
                <a:latin typeface="Calibri" pitchFamily="34" charset="0"/>
              </a:rPr>
              <a:t>Driver of the prospective growth:</a:t>
            </a:r>
          </a:p>
          <a:p>
            <a:pPr algn="ctr"/>
            <a:r>
              <a:rPr lang="en-GB" b="1" i="1" dirty="0" smtClean="0">
                <a:solidFill>
                  <a:srgbClr val="9C1827"/>
                </a:solidFill>
                <a:latin typeface="Calibri" pitchFamily="34" charset="0"/>
              </a:rPr>
              <a:t>GFCF (Gross Fixed Capital </a:t>
            </a:r>
            <a:r>
              <a:rPr lang="hu-HU" b="1" i="1" dirty="0" smtClean="0">
                <a:solidFill>
                  <a:srgbClr val="9C1827"/>
                </a:solidFill>
                <a:latin typeface="Calibri" pitchFamily="34" charset="0"/>
              </a:rPr>
              <a:t>F</a:t>
            </a:r>
            <a:r>
              <a:rPr lang="en-GB" b="1" i="1" dirty="0" err="1" smtClean="0">
                <a:solidFill>
                  <a:srgbClr val="9C1827"/>
                </a:solidFill>
                <a:latin typeface="Calibri" pitchFamily="34" charset="0"/>
              </a:rPr>
              <a:t>ormation</a:t>
            </a:r>
            <a:r>
              <a:rPr lang="en-GB" b="1" i="1" dirty="0" smtClean="0">
                <a:solidFill>
                  <a:srgbClr val="9C1827"/>
                </a:solidFill>
                <a:latin typeface="Calibri" pitchFamily="34" charset="0"/>
              </a:rPr>
              <a:t>)! </a:t>
            </a:r>
            <a:endParaRPr lang="en-GB" b="1" i="1" dirty="0"/>
          </a:p>
        </p:txBody>
      </p:sp>
      <p:sp>
        <p:nvSpPr>
          <p:cNvPr id="6" name="Téglalap 5"/>
          <p:cNvSpPr/>
          <p:nvPr/>
        </p:nvSpPr>
        <p:spPr>
          <a:xfrm>
            <a:off x="4010940" y="6444044"/>
            <a:ext cx="4161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Source:</a:t>
            </a:r>
            <a:r>
              <a:rPr lang="hu-HU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E</a:t>
            </a:r>
            <a:r>
              <a:rPr lang="en-GB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U</a:t>
            </a:r>
            <a:r>
              <a:rPr lang="hu-HU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RO</a:t>
            </a:r>
            <a:r>
              <a:rPr lang="en-GB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STAT data, own compilation </a:t>
            </a:r>
            <a:r>
              <a:rPr lang="hu-HU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.</a:t>
            </a:r>
            <a:endParaRPr lang="en-GB" dirty="0"/>
          </a:p>
        </p:txBody>
      </p:sp>
      <p:graphicFrame>
        <p:nvGraphicFramePr>
          <p:cNvPr id="7" name="Táblázat 6"/>
          <p:cNvGraphicFramePr>
            <a:graphicFrameLocks noGrp="1"/>
          </p:cNvGraphicFramePr>
          <p:nvPr/>
        </p:nvGraphicFramePr>
        <p:xfrm>
          <a:off x="981720" y="2780928"/>
          <a:ext cx="2870200" cy="3979545"/>
        </p:xfrm>
        <a:graphic>
          <a:graphicData uri="http://schemas.openxmlformats.org/drawingml/2006/table">
            <a:tbl>
              <a:tblPr/>
              <a:tblGrid>
                <a:gridCol w="1651000"/>
                <a:gridCol w="609600"/>
                <a:gridCol w="609600"/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1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Name</a:t>
                      </a:r>
                      <a:r>
                        <a:rPr lang="hu-HU" sz="11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of </a:t>
                      </a:r>
                      <a:r>
                        <a:rPr lang="hu-HU" sz="1100" b="1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the</a:t>
                      </a:r>
                      <a:r>
                        <a:rPr lang="hu-HU" sz="11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hu-HU" sz="1100" b="1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regions</a:t>
                      </a:r>
                      <a:r>
                        <a:rPr lang="hu-HU" sz="11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Value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Percent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cz01 Praha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10475,0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28,40%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cz02 Strední Cechy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3329,9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9,03%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Rest of Czech Republic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23077,0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62,57%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CZ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36881,9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hu10 Közép-Magyarország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6877,4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38,92%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Rest of Hungary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10791,5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61,08%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HU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17668,9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pl12 Mazowieckie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14193,8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20,16%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pl22 Slaskie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8206,4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11,65%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pl41 Wielkopolskie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6309,6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8,96%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pl51 Dolnoslaskie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5634,0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Rest of Poland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36079,4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51,23%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PL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70423,2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sk01 Bratislavský kraj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4776,9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34,49%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sk02 Západné Slovensko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3853,6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27,82%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Rest of Slovakia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5220,2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37,69%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SK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13850,7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Lefelé nyíl 7"/>
          <p:cNvSpPr/>
          <p:nvPr/>
        </p:nvSpPr>
        <p:spPr>
          <a:xfrm>
            <a:off x="3995936" y="4005064"/>
            <a:ext cx="432048" cy="50405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Lefelé nyíl 8"/>
          <p:cNvSpPr/>
          <p:nvPr/>
        </p:nvSpPr>
        <p:spPr>
          <a:xfrm rot="10800000">
            <a:off x="3995936" y="2996952"/>
            <a:ext cx="432048" cy="50405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Lefelé nyíl 9"/>
          <p:cNvSpPr/>
          <p:nvPr/>
        </p:nvSpPr>
        <p:spPr>
          <a:xfrm rot="10800000">
            <a:off x="3995937" y="6021287"/>
            <a:ext cx="432048" cy="50405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Lefelé nyíl 10"/>
          <p:cNvSpPr/>
          <p:nvPr/>
        </p:nvSpPr>
        <p:spPr>
          <a:xfrm>
            <a:off x="3995936" y="4941168"/>
            <a:ext cx="432048" cy="50405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aphicFrame>
        <p:nvGraphicFramePr>
          <p:cNvPr id="12" name="Táblázat 11"/>
          <p:cNvGraphicFramePr>
            <a:graphicFrameLocks noGrp="1"/>
          </p:cNvGraphicFramePr>
          <p:nvPr/>
        </p:nvGraphicFramePr>
        <p:xfrm>
          <a:off x="179512" y="2761823"/>
          <a:ext cx="609600" cy="3979545"/>
        </p:xfrm>
        <a:graphic>
          <a:graphicData uri="http://schemas.openxmlformats.org/drawingml/2006/table">
            <a:tbl>
              <a:tblPr/>
              <a:tblGrid>
                <a:gridCol w="609600"/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Percent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11,53%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11,30%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1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77,18%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28,34%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1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71,66%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13,52%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12,28%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8,84%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7,57%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1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57,80%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11,20%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34,57%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0" i="1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54,23%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hu-HU" sz="110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Téglalap 12"/>
          <p:cNvSpPr/>
          <p:nvPr/>
        </p:nvSpPr>
        <p:spPr>
          <a:xfrm>
            <a:off x="107504" y="2708920"/>
            <a:ext cx="720080" cy="4104456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060848"/>
            <a:ext cx="3133076" cy="4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églalap 4"/>
          <p:cNvSpPr/>
          <p:nvPr/>
        </p:nvSpPr>
        <p:spPr>
          <a:xfrm>
            <a:off x="683568" y="980728"/>
            <a:ext cx="64411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3200" kern="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rPr>
              <a:t>Is t</a:t>
            </a:r>
            <a:r>
              <a:rPr lang="en-US" sz="3200" kern="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rPr>
              <a:t>here nothing new under the </a:t>
            </a:r>
            <a:r>
              <a:rPr lang="hu-HU" sz="3200" kern="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rPr>
              <a:t>S</a:t>
            </a:r>
            <a:r>
              <a:rPr lang="en-US" sz="3200" kern="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rPr>
              <a:t>un</a:t>
            </a:r>
            <a:r>
              <a:rPr lang="hu-HU" sz="3200" kern="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rPr>
              <a:t>?</a:t>
            </a:r>
          </a:p>
        </p:txBody>
      </p:sp>
      <p:sp>
        <p:nvSpPr>
          <p:cNvPr id="6" name="Téglalap 5"/>
          <p:cNvSpPr/>
          <p:nvPr/>
        </p:nvSpPr>
        <p:spPr>
          <a:xfrm>
            <a:off x="251520" y="6457890"/>
            <a:ext cx="42484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i="1" smtClean="0">
                <a:solidFill>
                  <a:srgbClr val="9C1827"/>
                </a:solidFill>
                <a:latin typeface="Calibri" pitchFamily="34" charset="0"/>
              </a:rPr>
              <a:t>Source: Grzegorz Gorzelak, 1996 </a:t>
            </a:r>
            <a:endParaRPr lang="en-GB" sz="2000" i="1"/>
          </a:p>
        </p:txBody>
      </p:sp>
      <p:sp>
        <p:nvSpPr>
          <p:cNvPr id="7" name="Téglalap 6"/>
          <p:cNvSpPr/>
          <p:nvPr/>
        </p:nvSpPr>
        <p:spPr>
          <a:xfrm>
            <a:off x="3923928" y="2348880"/>
            <a:ext cx="42484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i="1" dirty="0" smtClean="0">
                <a:solidFill>
                  <a:srgbClr val="9C1827"/>
                </a:solidFill>
                <a:latin typeface="Calibri" pitchFamily="34" charset="0"/>
              </a:rPr>
              <a:t>‘Industrial  core or triangle’ from 19th century</a:t>
            </a:r>
          </a:p>
          <a:p>
            <a:pPr algn="ctr"/>
            <a:r>
              <a:rPr lang="en-GB" sz="2000" i="1" dirty="0" smtClean="0">
                <a:solidFill>
                  <a:srgbClr val="9C1827"/>
                </a:solidFill>
                <a:latin typeface="Calibri" pitchFamily="34" charset="0"/>
              </a:rPr>
              <a:t>(Budapest – Cracow/Katowice - Leipzig)</a:t>
            </a:r>
            <a:endParaRPr lang="en-GB" sz="2000" i="1" dirty="0" smtClean="0"/>
          </a:p>
          <a:p>
            <a:pPr algn="ctr"/>
            <a:endParaRPr lang="hu-HU" sz="2000" i="1" dirty="0" smtClean="0">
              <a:solidFill>
                <a:srgbClr val="9C1827"/>
              </a:solidFill>
              <a:latin typeface="Calibri" pitchFamily="34" charset="0"/>
            </a:endParaRPr>
          </a:p>
          <a:p>
            <a:pPr algn="ctr"/>
            <a:r>
              <a:rPr lang="en-GB" sz="2000" i="1" dirty="0" smtClean="0">
                <a:solidFill>
                  <a:srgbClr val="9C1827"/>
                </a:solidFill>
                <a:latin typeface="Calibri" pitchFamily="34" charset="0"/>
              </a:rPr>
              <a:t>‘East European Boomerang’ from the mid-20 century</a:t>
            </a:r>
          </a:p>
          <a:p>
            <a:pPr algn="ctr"/>
            <a:r>
              <a:rPr lang="en-GB" sz="2000" i="1" dirty="0" smtClean="0">
                <a:solidFill>
                  <a:srgbClr val="9C1827"/>
                </a:solidFill>
                <a:latin typeface="Calibri" pitchFamily="34" charset="0"/>
              </a:rPr>
              <a:t>(Budapest – Prague - Gdansk)</a:t>
            </a:r>
          </a:p>
          <a:p>
            <a:pPr algn="ctr"/>
            <a:endParaRPr lang="en-GB" sz="2000" i="1" dirty="0" smtClean="0">
              <a:solidFill>
                <a:srgbClr val="9C1827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3" name="Text Box 4"/>
          <p:cNvSpPr txBox="1">
            <a:spLocks noChangeArrowheads="1"/>
          </p:cNvSpPr>
          <p:nvPr/>
        </p:nvSpPr>
        <p:spPr bwMode="auto">
          <a:xfrm>
            <a:off x="0" y="1970137"/>
            <a:ext cx="8459788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6225">
              <a:spcBef>
                <a:spcPct val="50000"/>
              </a:spcBef>
              <a:buFont typeface="Wingdings" pitchFamily="2" charset="2"/>
              <a:buChar char="q"/>
            </a:pPr>
            <a:r>
              <a:rPr lang="en-GB" sz="2400" b="1" i="1" smtClean="0">
                <a:solidFill>
                  <a:srgbClr val="9C1827"/>
                </a:solidFill>
                <a:latin typeface="Calibri" pitchFamily="34" charset="0"/>
              </a:rPr>
              <a:t> Introduction</a:t>
            </a:r>
            <a:endParaRPr lang="en-GB" sz="2400" b="1" i="1">
              <a:solidFill>
                <a:srgbClr val="9C1827"/>
              </a:solidFill>
              <a:latin typeface="Calibri" pitchFamily="34" charset="0"/>
            </a:endParaRPr>
          </a:p>
          <a:p>
            <a:pPr marL="276225">
              <a:spcBef>
                <a:spcPct val="50000"/>
              </a:spcBef>
              <a:buFont typeface="Wingdings" pitchFamily="2" charset="2"/>
              <a:buChar char="q"/>
            </a:pPr>
            <a:r>
              <a:rPr lang="en-GB" sz="2400" b="1" i="1" smtClean="0">
                <a:solidFill>
                  <a:srgbClr val="9C1827"/>
                </a:solidFill>
                <a:latin typeface="Calibri" pitchFamily="34" charset="0"/>
              </a:rPr>
              <a:t>Macro</a:t>
            </a:r>
            <a:r>
              <a:rPr lang="en-GB" sz="2400" b="1" i="1" smtClean="0">
                <a:solidFill>
                  <a:srgbClr val="9C1827"/>
                </a:solidFill>
                <a:latin typeface="Calibri" pitchFamily="34" charset="0"/>
              </a:rPr>
              <a:t> trends in V4 and main </a:t>
            </a:r>
            <a:r>
              <a:rPr lang="en-GB" sz="2400" b="1" i="1" smtClean="0">
                <a:solidFill>
                  <a:srgbClr val="9C1827"/>
                </a:solidFill>
                <a:latin typeface="Calibri" pitchFamily="34" charset="0"/>
              </a:rPr>
              <a:t>drivers</a:t>
            </a:r>
            <a:endParaRPr lang="en-GB" sz="2400" b="1" i="1">
              <a:solidFill>
                <a:srgbClr val="9C1827"/>
              </a:solidFill>
              <a:latin typeface="Calibri" pitchFamily="34" charset="0"/>
            </a:endParaRPr>
          </a:p>
          <a:p>
            <a:pPr marL="276225">
              <a:spcBef>
                <a:spcPct val="50000"/>
              </a:spcBef>
              <a:buFont typeface="Wingdings" pitchFamily="2" charset="2"/>
              <a:buChar char="q"/>
            </a:pPr>
            <a:r>
              <a:rPr lang="en-GB" sz="2400" b="1" i="1" smtClean="0">
                <a:solidFill>
                  <a:srgbClr val="9C1827"/>
                </a:solidFill>
                <a:latin typeface="Calibri" pitchFamily="34" charset="0"/>
              </a:rPr>
              <a:t> </a:t>
            </a:r>
            <a:r>
              <a:rPr lang="en-GB" sz="2400" b="1" i="1" smtClean="0">
                <a:solidFill>
                  <a:srgbClr val="9C1827"/>
                </a:solidFill>
                <a:latin typeface="Calibri" pitchFamily="34" charset="0"/>
              </a:rPr>
              <a:t>Concept</a:t>
            </a:r>
            <a:r>
              <a:rPr lang="en-GB" sz="2400" b="1" i="1" smtClean="0">
                <a:solidFill>
                  <a:srgbClr val="9C1827"/>
                </a:solidFill>
                <a:latin typeface="Calibri" pitchFamily="34" charset="0"/>
              </a:rPr>
              <a:t> of interaction between macro and mezzo </a:t>
            </a:r>
            <a:r>
              <a:rPr lang="en-GB" sz="2400" b="1" i="1" smtClean="0">
                <a:solidFill>
                  <a:srgbClr val="9C1827"/>
                </a:solidFill>
                <a:latin typeface="Calibri" pitchFamily="34" charset="0"/>
              </a:rPr>
              <a:t>levels</a:t>
            </a:r>
            <a:endParaRPr lang="en-GB" sz="2400" b="1" i="1" smtClean="0">
              <a:solidFill>
                <a:srgbClr val="9C1827"/>
              </a:solidFill>
              <a:latin typeface="Calibri" pitchFamily="34" charset="0"/>
            </a:endParaRPr>
          </a:p>
          <a:p>
            <a:pPr marL="733425" lvl="1">
              <a:spcBef>
                <a:spcPct val="50000"/>
              </a:spcBef>
              <a:buFont typeface="Wingdings" pitchFamily="2" charset="2"/>
              <a:buChar char="q"/>
            </a:pPr>
            <a:r>
              <a:rPr lang="en-GB" sz="2000" b="1" i="1" smtClean="0">
                <a:solidFill>
                  <a:srgbClr val="9C1827"/>
                </a:solidFill>
                <a:latin typeface="Calibri" pitchFamily="34" charset="0"/>
              </a:rPr>
              <a:t>Test</a:t>
            </a:r>
            <a:endParaRPr lang="en-GB" sz="2000" b="1" i="1">
              <a:solidFill>
                <a:srgbClr val="9C1827"/>
              </a:solidFill>
              <a:latin typeface="Calibri" pitchFamily="34" charset="0"/>
            </a:endParaRPr>
          </a:p>
          <a:p>
            <a:pPr marL="276225">
              <a:spcBef>
                <a:spcPct val="50000"/>
              </a:spcBef>
              <a:buFont typeface="Wingdings" pitchFamily="2" charset="2"/>
              <a:buChar char="q"/>
            </a:pPr>
            <a:r>
              <a:rPr lang="en-GB" sz="2000">
                <a:solidFill>
                  <a:srgbClr val="9C1827"/>
                </a:solidFill>
                <a:latin typeface="Calibri" pitchFamily="34" charset="0"/>
              </a:rPr>
              <a:t> </a:t>
            </a:r>
            <a:r>
              <a:rPr lang="en-GB" sz="2400" b="1" i="1" smtClean="0">
                <a:solidFill>
                  <a:srgbClr val="9C1827"/>
                </a:solidFill>
                <a:latin typeface="Calibri" pitchFamily="34" charset="0"/>
              </a:rPr>
              <a:t>Descreptive</a:t>
            </a:r>
            <a:r>
              <a:rPr lang="en-GB" sz="2400" b="1" i="1" smtClean="0">
                <a:solidFill>
                  <a:srgbClr val="9C1827"/>
                </a:solidFill>
                <a:latin typeface="Calibri" pitchFamily="34" charset="0"/>
              </a:rPr>
              <a:t> statistics on </a:t>
            </a:r>
            <a:r>
              <a:rPr lang="en-GB" sz="2400" b="1" i="1" smtClean="0">
                <a:solidFill>
                  <a:srgbClr val="9C1827"/>
                </a:solidFill>
                <a:latin typeface="Calibri" pitchFamily="34" charset="0"/>
              </a:rPr>
              <a:t>polarisation </a:t>
            </a:r>
            <a:endParaRPr lang="en-GB" sz="2400" b="1" i="1" smtClean="0">
              <a:solidFill>
                <a:srgbClr val="9C1827"/>
              </a:solidFill>
              <a:latin typeface="Calibri" pitchFamily="34" charset="0"/>
            </a:endParaRPr>
          </a:p>
          <a:p>
            <a:pPr marL="276225">
              <a:spcBef>
                <a:spcPct val="50000"/>
              </a:spcBef>
              <a:buFont typeface="Wingdings" pitchFamily="2" charset="2"/>
              <a:buChar char="q"/>
            </a:pPr>
            <a:r>
              <a:rPr lang="en-GB" sz="2400" b="1" i="1" smtClean="0">
                <a:solidFill>
                  <a:srgbClr val="9C1827"/>
                </a:solidFill>
                <a:latin typeface="Calibri" pitchFamily="34" charset="0"/>
              </a:rPr>
              <a:t>Introduction</a:t>
            </a:r>
            <a:r>
              <a:rPr lang="en-GB" sz="2400" b="1" i="1" smtClean="0">
                <a:solidFill>
                  <a:srgbClr val="9C1827"/>
                </a:solidFill>
                <a:latin typeface="Calibri" pitchFamily="34" charset="0"/>
              </a:rPr>
              <a:t> of role of urban </a:t>
            </a:r>
            <a:r>
              <a:rPr lang="en-GB" sz="2400" b="1" i="1" smtClean="0">
                <a:solidFill>
                  <a:srgbClr val="9C1827"/>
                </a:solidFill>
                <a:latin typeface="Calibri" pitchFamily="34" charset="0"/>
              </a:rPr>
              <a:t>areas</a:t>
            </a:r>
            <a:endParaRPr lang="en-GB" sz="2400" b="1" i="1" smtClean="0">
              <a:solidFill>
                <a:srgbClr val="9C1827"/>
              </a:solidFill>
              <a:latin typeface="Calibri" pitchFamily="34" charset="0"/>
            </a:endParaRPr>
          </a:p>
          <a:p>
            <a:pPr marL="276225">
              <a:spcBef>
                <a:spcPct val="50000"/>
              </a:spcBef>
              <a:buFont typeface="Wingdings" pitchFamily="2" charset="2"/>
              <a:buChar char="q"/>
            </a:pPr>
            <a:r>
              <a:rPr lang="en-GB" sz="2400" b="1" i="1" smtClean="0">
                <a:solidFill>
                  <a:srgbClr val="9C1827"/>
                </a:solidFill>
                <a:latin typeface="Calibri" pitchFamily="34" charset="0"/>
              </a:rPr>
              <a:t>Conclusion</a:t>
            </a:r>
            <a:endParaRPr lang="en-GB" sz="2400" b="1" i="1">
              <a:solidFill>
                <a:srgbClr val="9C1827"/>
              </a:solidFill>
              <a:latin typeface="Calibri" pitchFamily="34" charset="0"/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3348038" y="1125538"/>
            <a:ext cx="1681162" cy="641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Content</a:t>
            </a:r>
            <a:endParaRPr lang="hu-HU" sz="3600">
              <a:solidFill>
                <a:srgbClr val="9C182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églalap 14"/>
          <p:cNvSpPr/>
          <p:nvPr/>
        </p:nvSpPr>
        <p:spPr>
          <a:xfrm>
            <a:off x="0" y="764704"/>
            <a:ext cx="34964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3200" kern="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rPr>
              <a:t>Concluding remarks</a:t>
            </a:r>
            <a:endParaRPr lang="en-GB" sz="3200" dirty="0"/>
          </a:p>
        </p:txBody>
      </p:sp>
      <p:sp>
        <p:nvSpPr>
          <p:cNvPr id="147457" name="Rectangle 1"/>
          <p:cNvSpPr>
            <a:spLocks noChangeArrowheads="1"/>
          </p:cNvSpPr>
          <p:nvPr/>
        </p:nvSpPr>
        <p:spPr bwMode="auto">
          <a:xfrm>
            <a:off x="0" y="1323275"/>
            <a:ext cx="8172400" cy="542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buFontTx/>
              <a:buChar char="•"/>
              <a:tabLst>
                <a:tab pos="914400" algn="l"/>
              </a:tabLst>
            </a:pPr>
            <a:r>
              <a:rPr lang="en-GB" dirty="0" smtClean="0">
                <a:solidFill>
                  <a:srgbClr val="9C1827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Significant polarisation (due to the export oriented economic structure, high geo-concentration of industrial activities and knowledge economy).</a:t>
            </a:r>
          </a:p>
          <a:p>
            <a:pPr algn="just">
              <a:tabLst>
                <a:tab pos="914400" algn="l"/>
              </a:tabLst>
            </a:pPr>
            <a:endParaRPr lang="en-GB" sz="1050" dirty="0" smtClean="0">
              <a:solidFill>
                <a:srgbClr val="9C1827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•"/>
              <a:tabLst>
                <a:tab pos="914400" algn="l"/>
              </a:tabLst>
            </a:pPr>
            <a:r>
              <a:rPr lang="en-GB" dirty="0" smtClean="0">
                <a:solidFill>
                  <a:srgbClr val="9C1827"/>
                </a:solidFill>
                <a:latin typeface="Calibri" pitchFamily="34" charset="0"/>
                <a:cs typeface="Arial" pitchFamily="34" charset="0"/>
              </a:rPr>
              <a:t> Growing development gaps </a:t>
            </a:r>
            <a:r>
              <a:rPr lang="hu-HU" dirty="0" err="1" smtClean="0">
                <a:solidFill>
                  <a:srgbClr val="9C1827"/>
                </a:solidFill>
                <a:latin typeface="Calibri" pitchFamily="34" charset="0"/>
                <a:cs typeface="Arial" pitchFamily="34" charset="0"/>
              </a:rPr>
              <a:t>with</a:t>
            </a:r>
            <a:r>
              <a:rPr lang="en-GB" dirty="0" smtClean="0">
                <a:solidFill>
                  <a:srgbClr val="9C1827"/>
                </a:solidFill>
                <a:latin typeface="Calibri" pitchFamily="34" charset="0"/>
                <a:cs typeface="Arial" pitchFamily="34" charset="0"/>
              </a:rPr>
              <a:t> many aspects:</a:t>
            </a:r>
          </a:p>
          <a:p>
            <a:pPr lvl="1" algn="just" eaLnBrk="0" hangingPunct="0">
              <a:buFont typeface="Wingdings" pitchFamily="2" charset="2"/>
              <a:buChar char=""/>
              <a:tabLst>
                <a:tab pos="914400" algn="l"/>
              </a:tabLst>
            </a:pPr>
            <a:r>
              <a:rPr lang="en-GB" dirty="0" smtClean="0">
                <a:solidFill>
                  <a:srgbClr val="9C1827"/>
                </a:solidFill>
                <a:latin typeface="Calibri" pitchFamily="34" charset="0"/>
                <a:cs typeface="Arial" pitchFamily="34" charset="0"/>
              </a:rPr>
              <a:t> Inter- and intraregional;</a:t>
            </a:r>
          </a:p>
          <a:p>
            <a:pPr lvl="1" algn="just" eaLnBrk="0" hangingPunct="0">
              <a:buFont typeface="Wingdings" pitchFamily="2" charset="2"/>
              <a:buChar char=""/>
              <a:tabLst>
                <a:tab pos="914400" algn="l"/>
              </a:tabLst>
            </a:pPr>
            <a:r>
              <a:rPr lang="en-GB" dirty="0" smtClean="0">
                <a:solidFill>
                  <a:srgbClr val="9C1827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GB" dirty="0" err="1" smtClean="0">
                <a:solidFill>
                  <a:srgbClr val="9C1827"/>
                </a:solidFill>
                <a:latin typeface="Calibri" pitchFamily="34" charset="0"/>
                <a:cs typeface="Arial" pitchFamily="34" charset="0"/>
              </a:rPr>
              <a:t>Sectoral</a:t>
            </a:r>
            <a:r>
              <a:rPr lang="en-GB" dirty="0" smtClean="0">
                <a:solidFill>
                  <a:srgbClr val="9C1827"/>
                </a:solidFill>
                <a:latin typeface="Calibri" pitchFamily="34" charset="0"/>
                <a:cs typeface="Arial" pitchFamily="34" charset="0"/>
              </a:rPr>
              <a:t> (primary-secondary-tertiary), key role of manufacturing;</a:t>
            </a:r>
          </a:p>
          <a:p>
            <a:pPr lvl="1" algn="just" eaLnBrk="0" hangingPunct="0">
              <a:buFont typeface="Wingdings" pitchFamily="2" charset="2"/>
              <a:buChar char=""/>
              <a:tabLst>
                <a:tab pos="914400" algn="l"/>
              </a:tabLst>
            </a:pPr>
            <a:r>
              <a:rPr lang="en-GB" dirty="0" smtClean="0">
                <a:solidFill>
                  <a:srgbClr val="9C1827"/>
                </a:solidFill>
                <a:latin typeface="Calibri" pitchFamily="34" charset="0"/>
                <a:cs typeface="Arial" pitchFamily="34" charset="0"/>
              </a:rPr>
              <a:t> Urban-rural (growth poles),</a:t>
            </a:r>
          </a:p>
          <a:p>
            <a:pPr lvl="1" algn="just" eaLnBrk="0" hangingPunct="0">
              <a:buFont typeface="Wingdings" pitchFamily="2" charset="2"/>
              <a:buChar char=""/>
              <a:tabLst>
                <a:tab pos="914400" algn="l"/>
              </a:tabLst>
            </a:pPr>
            <a:r>
              <a:rPr lang="en-GB" dirty="0" smtClean="0">
                <a:solidFill>
                  <a:srgbClr val="9C1827"/>
                </a:solidFill>
                <a:latin typeface="Calibri" pitchFamily="34" charset="0"/>
                <a:cs typeface="Arial" pitchFamily="34" charset="0"/>
              </a:rPr>
              <a:t> Core-periphery (cases of border regions),</a:t>
            </a:r>
          </a:p>
          <a:p>
            <a:pPr lvl="1" algn="just" eaLnBrk="0" hangingPunct="0">
              <a:buFont typeface="Wingdings" pitchFamily="2" charset="2"/>
              <a:buChar char=""/>
              <a:tabLst>
                <a:tab pos="914400" algn="l"/>
              </a:tabLst>
            </a:pPr>
            <a:r>
              <a:rPr lang="en-GB" dirty="0" smtClean="0">
                <a:solidFill>
                  <a:srgbClr val="9C1827"/>
                </a:solidFill>
                <a:latin typeface="Calibri" pitchFamily="34" charset="0"/>
                <a:cs typeface="Arial" pitchFamily="34" charset="0"/>
              </a:rPr>
              <a:t> Western-Eastern incline (especially in SK and HU, and not really in Poland),</a:t>
            </a:r>
          </a:p>
          <a:p>
            <a:pPr lvl="1" algn="just" eaLnBrk="0" hangingPunct="0">
              <a:buFont typeface="Wingdings" pitchFamily="2" charset="2"/>
              <a:buChar char=""/>
              <a:tabLst>
                <a:tab pos="914400" algn="l"/>
              </a:tabLst>
            </a:pPr>
            <a:r>
              <a:rPr lang="en-GB" dirty="0" smtClean="0">
                <a:solidFill>
                  <a:srgbClr val="9C1827"/>
                </a:solidFill>
                <a:latin typeface="Calibri" pitchFamily="34" charset="0"/>
                <a:cs typeface="Arial" pitchFamily="34" charset="0"/>
              </a:rPr>
              <a:t> Concentration of economic activities (agglomerations).</a:t>
            </a:r>
          </a:p>
          <a:p>
            <a:pPr algn="just">
              <a:tabLst>
                <a:tab pos="914400" algn="l"/>
              </a:tabLst>
            </a:pPr>
            <a:endParaRPr lang="en-GB" sz="1000" dirty="0" smtClean="0">
              <a:solidFill>
                <a:srgbClr val="9C1827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•"/>
              <a:tabLst>
                <a:tab pos="914400" algn="l"/>
              </a:tabLst>
            </a:pPr>
            <a:r>
              <a:rPr lang="hu-HU" dirty="0" smtClean="0">
                <a:solidFill>
                  <a:srgbClr val="9C1827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GB" dirty="0" smtClean="0">
                <a:solidFill>
                  <a:srgbClr val="9C1827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Both endogenous and exogenous factors contributed to this differentiation!</a:t>
            </a:r>
          </a:p>
          <a:p>
            <a:pPr algn="just">
              <a:tabLst>
                <a:tab pos="914400" algn="l"/>
              </a:tabLst>
            </a:pPr>
            <a:endParaRPr lang="en-GB" sz="1000" dirty="0" smtClean="0">
              <a:solidFill>
                <a:srgbClr val="9C1827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14400" algn="l"/>
              </a:tabLst>
            </a:pPr>
            <a:r>
              <a:rPr kumimoji="0" lang="hu-HU" b="0" i="0" u="none" strike="noStrike" cap="none" normalizeH="0" baseline="0" dirty="0" smtClean="0">
                <a:ln>
                  <a:noFill/>
                </a:ln>
                <a:solidFill>
                  <a:srgbClr val="9C1827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GB" b="0" i="0" u="none" strike="noStrike" cap="none" normalizeH="0" baseline="0" dirty="0" smtClean="0">
                <a:ln>
                  <a:noFill/>
                </a:ln>
                <a:solidFill>
                  <a:srgbClr val="9C1827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Positive consequence of the polarisation: a few developed, competitive cities, regions in East Central Europe exist</a:t>
            </a:r>
            <a:r>
              <a:rPr kumimoji="0" lang="en-GB" b="0" i="0" u="none" strike="noStrike" cap="none" normalizeH="0" dirty="0" smtClean="0">
                <a:ln>
                  <a:noFill/>
                </a:ln>
                <a:solidFill>
                  <a:srgbClr val="9C1827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(Bratislava and Prague among the TOP </a:t>
            </a:r>
            <a:r>
              <a:rPr kumimoji="0" lang="hu-HU" b="0" i="0" u="none" strike="noStrike" cap="none" normalizeH="0" dirty="0" smtClean="0">
                <a:ln>
                  <a:noFill/>
                </a:ln>
                <a:solidFill>
                  <a:srgbClr val="9C1827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en-GB" b="0" i="0" u="none" strike="noStrike" cap="none" normalizeH="0" dirty="0" smtClean="0">
                <a:ln>
                  <a:noFill/>
                </a:ln>
                <a:solidFill>
                  <a:srgbClr val="9C1827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0 regions of EU in 20</a:t>
            </a:r>
            <a:r>
              <a:rPr kumimoji="0" lang="hu-HU" b="0" i="0" u="none" strike="noStrike" cap="none" normalizeH="0" dirty="0" smtClean="0">
                <a:ln>
                  <a:noFill/>
                </a:ln>
                <a:solidFill>
                  <a:srgbClr val="9C1827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10 </a:t>
            </a:r>
            <a:r>
              <a:rPr kumimoji="0" lang="hu-HU" b="0" i="0" u="none" strike="noStrike" cap="none" normalizeH="0" dirty="0" err="1" smtClean="0">
                <a:ln>
                  <a:noFill/>
                </a:ln>
                <a:solidFill>
                  <a:srgbClr val="9C1827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by</a:t>
            </a:r>
            <a:r>
              <a:rPr kumimoji="0" lang="hu-HU" b="0" i="0" u="none" strike="noStrike" cap="none" normalizeH="0" dirty="0" smtClean="0">
                <a:ln>
                  <a:noFill/>
                </a:ln>
                <a:solidFill>
                  <a:srgbClr val="9C1827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u-HU" b="0" i="0" u="none" strike="noStrike" cap="none" normalizeH="0" dirty="0" err="1" smtClean="0">
                <a:ln>
                  <a:noFill/>
                </a:ln>
                <a:solidFill>
                  <a:srgbClr val="9C1827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GDPpc</a:t>
            </a:r>
            <a:r>
              <a:rPr kumimoji="0" lang="en-GB" b="0" i="0" u="none" strike="noStrike" cap="none" normalizeH="0" dirty="0" smtClean="0">
                <a:ln>
                  <a:noFill/>
                </a:ln>
                <a:solidFill>
                  <a:srgbClr val="9C1827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; Budapest and </a:t>
            </a:r>
            <a:r>
              <a:rPr kumimoji="0" lang="en-GB" b="0" i="0" u="none" strike="noStrike" cap="none" normalizeH="0" dirty="0" err="1" smtClean="0">
                <a:ln>
                  <a:noFill/>
                </a:ln>
                <a:solidFill>
                  <a:srgbClr val="9C1827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Warsawa</a:t>
            </a:r>
            <a:r>
              <a:rPr kumimoji="0" lang="en-GB" b="0" i="0" u="none" strike="noStrike" cap="none" normalizeH="0" dirty="0" smtClean="0">
                <a:ln>
                  <a:noFill/>
                </a:ln>
                <a:solidFill>
                  <a:srgbClr val="9C1827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are close to the EU average). Growth poles!</a:t>
            </a:r>
          </a:p>
          <a:p>
            <a:pPr algn="just">
              <a:tabLst>
                <a:tab pos="914400" algn="l"/>
              </a:tabLst>
            </a:pPr>
            <a:endParaRPr lang="en-GB" sz="1000" dirty="0" smtClean="0">
              <a:solidFill>
                <a:srgbClr val="9C1827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•"/>
              <a:tabLst>
                <a:tab pos="914400" algn="l"/>
              </a:tabLst>
            </a:pPr>
            <a:r>
              <a:rPr kumimoji="0" lang="en-GB" b="0" i="0" u="none" strike="noStrike" cap="none" normalizeH="0" dirty="0" smtClean="0">
                <a:ln>
                  <a:noFill/>
                </a:ln>
                <a:solidFill>
                  <a:srgbClr val="9C1827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On the other hand a high number of regions is in inferior</a:t>
            </a:r>
            <a:r>
              <a:rPr lang="en-GB" dirty="0" smtClean="0">
                <a:solidFill>
                  <a:srgbClr val="9C1827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exposed situation. </a:t>
            </a:r>
            <a:r>
              <a:rPr lang="en-GB" b="1" i="1" u="sng" dirty="0" smtClean="0">
                <a:solidFill>
                  <a:srgbClr val="9C1827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An active, structure-oriented </a:t>
            </a:r>
            <a:r>
              <a:rPr lang="en-GB" b="1" i="1" u="sng" dirty="0" err="1" smtClean="0">
                <a:solidFill>
                  <a:srgbClr val="9C1827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sectoral</a:t>
            </a:r>
            <a:r>
              <a:rPr lang="en-GB" b="1" i="1" u="sng" dirty="0" smtClean="0">
                <a:solidFill>
                  <a:srgbClr val="9C1827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and regional policies are needed to foster them in a sustainable way!</a:t>
            </a: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églalap 14"/>
          <p:cNvSpPr/>
          <p:nvPr/>
        </p:nvSpPr>
        <p:spPr>
          <a:xfrm>
            <a:off x="0" y="908720"/>
            <a:ext cx="34964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3200" kern="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rPr>
              <a:t>Concluding remarks</a:t>
            </a:r>
            <a:endParaRPr lang="en-GB" sz="3200" dirty="0"/>
          </a:p>
        </p:txBody>
      </p:sp>
      <p:sp>
        <p:nvSpPr>
          <p:cNvPr id="147457" name="Rectangle 1"/>
          <p:cNvSpPr>
            <a:spLocks noChangeArrowheads="1"/>
          </p:cNvSpPr>
          <p:nvPr/>
        </p:nvSpPr>
        <p:spPr bwMode="auto">
          <a:xfrm>
            <a:off x="0" y="1436578"/>
            <a:ext cx="8172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buFontTx/>
              <a:buChar char="•"/>
              <a:tabLst>
                <a:tab pos="914400" algn="l"/>
              </a:tabLst>
            </a:pPr>
            <a:r>
              <a:rPr lang="en-GB" sz="2000" dirty="0" smtClean="0">
                <a:solidFill>
                  <a:srgbClr val="9C1827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The main effects of the current crisis:</a:t>
            </a:r>
          </a:p>
          <a:p>
            <a:pPr algn="just">
              <a:buFontTx/>
              <a:buChar char="•"/>
              <a:tabLst>
                <a:tab pos="914400" algn="l"/>
              </a:tabLst>
            </a:pPr>
            <a:endParaRPr lang="en-GB" sz="2000" dirty="0" smtClean="0">
              <a:solidFill>
                <a:srgbClr val="9C1827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1" algn="just" eaLnBrk="0" hangingPunct="0">
              <a:buFont typeface="Wingdings" pitchFamily="2" charset="2"/>
              <a:buChar char=""/>
              <a:tabLst>
                <a:tab pos="914400" algn="l"/>
              </a:tabLst>
            </a:pPr>
            <a:r>
              <a:rPr lang="en-GB" sz="2000" dirty="0" smtClean="0">
                <a:solidFill>
                  <a:srgbClr val="9C1827"/>
                </a:solidFill>
                <a:latin typeface="Calibri" pitchFamily="34" charset="0"/>
                <a:cs typeface="Arial" pitchFamily="34" charset="0"/>
              </a:rPr>
              <a:t> First to be stated that not homogenous on V4 countries’ economy (PL &gt;&lt; SK, CZ &gt;&lt; HU), depending on the financial status of the country and the market size.</a:t>
            </a:r>
          </a:p>
          <a:p>
            <a:pPr lvl="1" algn="just" eaLnBrk="0" hangingPunct="0">
              <a:buFont typeface="Wingdings" pitchFamily="2" charset="2"/>
              <a:buChar char=""/>
              <a:tabLst>
                <a:tab pos="914400" algn="l"/>
              </a:tabLst>
            </a:pPr>
            <a:endParaRPr lang="en-GB" sz="2000" dirty="0" smtClean="0">
              <a:solidFill>
                <a:srgbClr val="9C1827"/>
              </a:solidFill>
              <a:latin typeface="Calibri" pitchFamily="34" charset="0"/>
              <a:cs typeface="Arial" pitchFamily="34" charset="0"/>
            </a:endParaRPr>
          </a:p>
          <a:p>
            <a:pPr lvl="1" algn="just" eaLnBrk="0" hangingPunct="0">
              <a:buFont typeface="Wingdings" pitchFamily="2" charset="2"/>
              <a:buChar char=""/>
              <a:tabLst>
                <a:tab pos="914400" algn="l"/>
              </a:tabLst>
            </a:pPr>
            <a:r>
              <a:rPr lang="en-GB" sz="2000" dirty="0" smtClean="0">
                <a:solidFill>
                  <a:srgbClr val="9C1827"/>
                </a:solidFill>
                <a:latin typeface="Calibri" pitchFamily="34" charset="0"/>
                <a:cs typeface="Arial" pitchFamily="34" charset="0"/>
              </a:rPr>
              <a:t> The main negative mechanisms </a:t>
            </a:r>
            <a:r>
              <a:rPr lang="en-GB" sz="2000" dirty="0" err="1" smtClean="0">
                <a:solidFill>
                  <a:srgbClr val="9C1827"/>
                </a:solidFill>
                <a:latin typeface="Calibri" pitchFamily="34" charset="0"/>
                <a:cs typeface="Arial" pitchFamily="34" charset="0"/>
              </a:rPr>
              <a:t>vulnerating</a:t>
            </a:r>
            <a:r>
              <a:rPr lang="en-GB" sz="2000" dirty="0" smtClean="0">
                <a:solidFill>
                  <a:srgbClr val="9C1827"/>
                </a:solidFill>
                <a:latin typeface="Calibri" pitchFamily="34" charset="0"/>
                <a:cs typeface="Arial" pitchFamily="34" charset="0"/>
              </a:rPr>
              <a:t> the economies are the falling volumes of export and direct investment (reduced consumption both local and foreign; reduced budget for fixed capital formation).</a:t>
            </a:r>
          </a:p>
          <a:p>
            <a:pPr lvl="1" algn="just" eaLnBrk="0" hangingPunct="0">
              <a:buFont typeface="Wingdings" pitchFamily="2" charset="2"/>
              <a:buChar char=""/>
              <a:tabLst>
                <a:tab pos="914400" algn="l"/>
              </a:tabLst>
            </a:pPr>
            <a:endParaRPr lang="en-GB" sz="2000" dirty="0" smtClean="0">
              <a:solidFill>
                <a:srgbClr val="9C1827"/>
              </a:solidFill>
              <a:latin typeface="Calibri" pitchFamily="34" charset="0"/>
              <a:cs typeface="Arial" pitchFamily="34" charset="0"/>
            </a:endParaRPr>
          </a:p>
          <a:p>
            <a:pPr lvl="1" algn="just" eaLnBrk="0" hangingPunct="0">
              <a:buFont typeface="Wingdings" pitchFamily="2" charset="2"/>
              <a:buChar char=""/>
              <a:tabLst>
                <a:tab pos="914400" algn="l"/>
              </a:tabLst>
            </a:pPr>
            <a:r>
              <a:rPr lang="en-GB" sz="2000" dirty="0" smtClean="0">
                <a:solidFill>
                  <a:srgbClr val="9C1827"/>
                </a:solidFill>
                <a:latin typeface="Calibri" pitchFamily="34" charset="0"/>
                <a:cs typeface="Arial" pitchFamily="34" charset="0"/>
              </a:rPr>
              <a:t> The improvements (decreasing development gaps) are just apparent and illusive. Mainly thanks  to the slowed down growth of cores and NOT the accelerated growth of peripheries.</a:t>
            </a:r>
          </a:p>
          <a:p>
            <a:pPr lvl="1" algn="just" eaLnBrk="0" hangingPunct="0">
              <a:buFont typeface="Wingdings" pitchFamily="2" charset="2"/>
              <a:buChar char=""/>
              <a:tabLst>
                <a:tab pos="914400" algn="l"/>
              </a:tabLst>
            </a:pPr>
            <a:endParaRPr lang="en-GB" sz="2000" dirty="0" smtClean="0">
              <a:solidFill>
                <a:srgbClr val="9C1827"/>
              </a:solidFill>
              <a:latin typeface="Calibri" pitchFamily="34" charset="0"/>
              <a:cs typeface="Arial" pitchFamily="34" charset="0"/>
            </a:endParaRPr>
          </a:p>
          <a:p>
            <a:pPr lvl="1" algn="just" eaLnBrk="0" hangingPunct="0">
              <a:buFont typeface="Wingdings" pitchFamily="2" charset="2"/>
              <a:buChar char=""/>
              <a:tabLst>
                <a:tab pos="914400" algn="l"/>
              </a:tabLst>
            </a:pPr>
            <a:r>
              <a:rPr lang="en-GB" sz="2000" dirty="0" smtClean="0">
                <a:solidFill>
                  <a:srgbClr val="9C1827"/>
                </a:solidFill>
                <a:latin typeface="Calibri" pitchFamily="34" charset="0"/>
                <a:cs typeface="Arial" pitchFamily="34" charset="0"/>
              </a:rPr>
              <a:t> EU regional policy (with national contributions) is  chance for a accelerate the catching up process</a:t>
            </a:r>
            <a:r>
              <a:rPr lang="hu-HU" sz="2000" dirty="0" smtClean="0">
                <a:solidFill>
                  <a:srgbClr val="9C1827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hu-HU" sz="2000" dirty="0" err="1" smtClean="0">
                <a:solidFill>
                  <a:srgbClr val="9C1827"/>
                </a:solidFill>
                <a:latin typeface="Calibri" pitchFamily="34" charset="0"/>
                <a:cs typeface="Arial" pitchFamily="34" charset="0"/>
              </a:rPr>
              <a:t>in</a:t>
            </a:r>
            <a:r>
              <a:rPr lang="hu-HU" sz="2000" dirty="0" smtClean="0">
                <a:solidFill>
                  <a:srgbClr val="9C1827"/>
                </a:solidFill>
                <a:latin typeface="Calibri" pitchFamily="34" charset="0"/>
                <a:cs typeface="Arial" pitchFamily="34" charset="0"/>
              </a:rPr>
              <a:t> ECE</a:t>
            </a:r>
            <a:r>
              <a:rPr lang="en-GB" sz="2000" dirty="0" smtClean="0">
                <a:solidFill>
                  <a:srgbClr val="9C1827"/>
                </a:solidFill>
                <a:latin typeface="Calibri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Line 11"/>
          <p:cNvSpPr>
            <a:spLocks noChangeShapeType="1"/>
          </p:cNvSpPr>
          <p:nvPr/>
        </p:nvSpPr>
        <p:spPr bwMode="auto">
          <a:xfrm>
            <a:off x="8316913" y="0"/>
            <a:ext cx="0" cy="6858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27" name="Line 10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52228" name="Object 2"/>
          <p:cNvGraphicFramePr>
            <a:graphicFrameLocks noChangeAspect="1"/>
          </p:cNvGraphicFramePr>
          <p:nvPr/>
        </p:nvGraphicFramePr>
        <p:xfrm>
          <a:off x="8329613" y="0"/>
          <a:ext cx="814387" cy="908050"/>
        </p:xfrm>
        <a:graphic>
          <a:graphicData uri="http://schemas.openxmlformats.org/presentationml/2006/ole">
            <p:oleObj spid="_x0000_s52228" name="Photo Editor fénykép" r:id="rId3" imgW="3820058" imgH="4258269" progId="">
              <p:embed/>
            </p:oleObj>
          </a:graphicData>
        </a:graphic>
      </p:graphicFrame>
      <p:sp>
        <p:nvSpPr>
          <p:cNvPr id="52229" name="Line 6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44450">
            <a:solidFill>
              <a:srgbClr val="9C182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30" name="Line 7"/>
          <p:cNvSpPr>
            <a:spLocks noChangeShapeType="1"/>
          </p:cNvSpPr>
          <p:nvPr/>
        </p:nvSpPr>
        <p:spPr bwMode="auto">
          <a:xfrm>
            <a:off x="8316913" y="0"/>
            <a:ext cx="0" cy="6858000"/>
          </a:xfrm>
          <a:prstGeom prst="line">
            <a:avLst/>
          </a:prstGeom>
          <a:noFill/>
          <a:ln w="44450">
            <a:solidFill>
              <a:srgbClr val="9C182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31" name="Line 8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19050">
            <a:solidFill>
              <a:srgbClr val="DEDECE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32" name="Line 9"/>
          <p:cNvSpPr>
            <a:spLocks noChangeShapeType="1"/>
          </p:cNvSpPr>
          <p:nvPr/>
        </p:nvSpPr>
        <p:spPr bwMode="auto">
          <a:xfrm>
            <a:off x="8316913" y="0"/>
            <a:ext cx="0" cy="6858000"/>
          </a:xfrm>
          <a:prstGeom prst="line">
            <a:avLst/>
          </a:prstGeom>
          <a:noFill/>
          <a:ln w="19050">
            <a:solidFill>
              <a:srgbClr val="DEDECE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Téglalap 11"/>
          <p:cNvSpPr/>
          <p:nvPr/>
        </p:nvSpPr>
        <p:spPr>
          <a:xfrm>
            <a:off x="0" y="1073845"/>
            <a:ext cx="7487884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</a:t>
            </a:r>
            <a:r>
              <a:rPr lang="en-GB" sz="3200" dirty="0" err="1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oncept</a:t>
            </a:r>
            <a:r>
              <a:rPr lang="en-GB" sz="32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32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on</a:t>
            </a:r>
          </a:p>
          <a:p>
            <a:r>
              <a:rPr lang="en-GB" sz="32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economic growth and spatial differentiation</a:t>
            </a:r>
          </a:p>
          <a:p>
            <a:endParaRPr lang="en-GB" sz="1400" i="1" dirty="0">
              <a:solidFill>
                <a:srgbClr val="9C182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en-GB" sz="2800" i="1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2800" i="1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Trade </a:t>
            </a:r>
            <a:r>
              <a:rPr lang="en-GB" sz="2800" i="1" dirty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off between interregional inequalities and</a:t>
            </a:r>
          </a:p>
          <a:p>
            <a:pPr>
              <a:buFont typeface="Arial" charset="0"/>
              <a:buNone/>
            </a:pPr>
            <a:r>
              <a:rPr lang="en-GB" sz="2800" i="1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agglomeration</a:t>
            </a:r>
          </a:p>
          <a:p>
            <a:pPr>
              <a:buFont typeface="Arial" charset="0"/>
              <a:buNone/>
            </a:pPr>
            <a:endParaRPr lang="en-GB" sz="2800" i="1" dirty="0">
              <a:solidFill>
                <a:srgbClr val="9C182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pic>
        <p:nvPicPr>
          <p:cNvPr id="52235" name="Picture 11" descr="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3284984"/>
            <a:ext cx="4662487" cy="2944812"/>
          </a:xfrm>
          <a:prstGeom prst="rect">
            <a:avLst/>
          </a:prstGeom>
          <a:noFill/>
        </p:spPr>
      </p:pic>
      <p:sp>
        <p:nvSpPr>
          <p:cNvPr id="11" name="Téglalap 10"/>
          <p:cNvSpPr/>
          <p:nvPr/>
        </p:nvSpPr>
        <p:spPr>
          <a:xfrm>
            <a:off x="2555776" y="6381328"/>
            <a:ext cx="3519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D. Meyer and J. </a:t>
            </a:r>
            <a:r>
              <a:rPr lang="en-GB" i="1" dirty="0" err="1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Lackenbauer</a:t>
            </a:r>
            <a:r>
              <a:rPr lang="en-GB" i="1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(2006)</a:t>
            </a:r>
            <a:endParaRPr lang="hu-HU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Line 11"/>
          <p:cNvSpPr>
            <a:spLocks noChangeShapeType="1"/>
          </p:cNvSpPr>
          <p:nvPr/>
        </p:nvSpPr>
        <p:spPr bwMode="auto">
          <a:xfrm>
            <a:off x="8316913" y="0"/>
            <a:ext cx="0" cy="6858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6" name="Line 10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1700808"/>
            <a:ext cx="74168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/>
            </a:r>
            <a:br>
              <a:rPr lang="en-GB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</a:br>
            <a:r>
              <a:rPr lang="en-GB" sz="2800" b="1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Thank you for your attention!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9488" y="3532783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i="1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Contact </a:t>
            </a:r>
            <a:r>
              <a:rPr lang="hu-HU" sz="2400" i="1" dirty="0" err="1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us</a:t>
            </a:r>
            <a:r>
              <a:rPr lang="en-GB" sz="2400" i="1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:</a:t>
            </a:r>
          </a:p>
          <a:p>
            <a:pPr eaLnBrk="1" hangingPunct="1">
              <a:defRPr/>
            </a:pPr>
            <a:r>
              <a:rPr lang="en-GB" sz="2400" i="1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hlinkClick r:id="rId3"/>
              </a:rPr>
              <a:t>kuttor.daniel@uni-miskolc.hu</a:t>
            </a:r>
            <a:endParaRPr lang="hu-HU" sz="2400" i="1" dirty="0" smtClean="0">
              <a:solidFill>
                <a:srgbClr val="9C182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eaLnBrk="1" hangingPunct="1">
              <a:defRPr/>
            </a:pPr>
            <a:r>
              <a:rPr lang="hu-HU" sz="2400" i="1" dirty="0" err="1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hlinkClick r:id="rId4"/>
              </a:rPr>
              <a:t>zahorcsak.zsolt</a:t>
            </a:r>
            <a:r>
              <a:rPr lang="hu-HU" sz="2400" i="1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hlinkClick r:id="rId4"/>
              </a:rPr>
              <a:t>@</a:t>
            </a:r>
            <a:r>
              <a:rPr lang="hu-HU" sz="2400" i="1" dirty="0" err="1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hlinkClick r:id="rId4"/>
              </a:rPr>
              <a:t>uni-miskolc.hu</a:t>
            </a:r>
            <a:r>
              <a:rPr lang="hu-HU" sz="2400" i="1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endParaRPr lang="en-GB" sz="2400" i="1" dirty="0" smtClean="0">
              <a:solidFill>
                <a:srgbClr val="9C182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eaLnBrk="1" hangingPunct="1">
              <a:defRPr/>
            </a:pPr>
            <a:endParaRPr lang="hu-HU" sz="1200" i="1" dirty="0" smtClean="0">
              <a:solidFill>
                <a:srgbClr val="9C182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eaLnBrk="1" hangingPunct="1">
              <a:defRPr/>
            </a:pPr>
            <a:r>
              <a:rPr lang="en-GB" sz="2400" i="1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Visit </a:t>
            </a:r>
            <a:r>
              <a:rPr lang="hu-HU" sz="2400" i="1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</a:t>
            </a:r>
            <a:r>
              <a:rPr lang="en-GB" sz="2400" i="1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e Institute:</a:t>
            </a:r>
          </a:p>
          <a:p>
            <a:pPr eaLnBrk="1" hangingPunct="1">
              <a:defRPr/>
            </a:pPr>
            <a:r>
              <a:rPr lang="en-GB" sz="2400" i="1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gtk.uni-miskolc.hu/</a:t>
            </a:r>
            <a:r>
              <a:rPr lang="hu-HU" sz="2400" i="1" dirty="0" err="1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iwre</a:t>
            </a:r>
            <a:endParaRPr lang="en-GB" sz="2400" i="1" dirty="0" smtClean="0">
              <a:solidFill>
                <a:srgbClr val="9C182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8329613" y="0"/>
          <a:ext cx="814387" cy="908050"/>
        </p:xfrm>
        <a:graphic>
          <a:graphicData uri="http://schemas.openxmlformats.org/presentationml/2006/ole">
            <p:oleObj spid="_x0000_s8194" name="Photo Editor fénykép" r:id="rId5" imgW="3820058" imgH="4258269" progId="">
              <p:embed/>
            </p:oleObj>
          </a:graphicData>
        </a:graphic>
      </p:graphicFrame>
      <p:sp>
        <p:nvSpPr>
          <p:cNvPr id="8199" name="Line 6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44450">
            <a:solidFill>
              <a:srgbClr val="9C182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0" name="Line 7"/>
          <p:cNvSpPr>
            <a:spLocks noChangeShapeType="1"/>
          </p:cNvSpPr>
          <p:nvPr/>
        </p:nvSpPr>
        <p:spPr bwMode="auto">
          <a:xfrm>
            <a:off x="8316913" y="0"/>
            <a:ext cx="0" cy="6858000"/>
          </a:xfrm>
          <a:prstGeom prst="line">
            <a:avLst/>
          </a:prstGeom>
          <a:noFill/>
          <a:ln w="44450">
            <a:solidFill>
              <a:srgbClr val="9C182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1" name="Line 8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19050">
            <a:solidFill>
              <a:srgbClr val="DEDECE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2" name="Line 9"/>
          <p:cNvSpPr>
            <a:spLocks noChangeShapeType="1"/>
          </p:cNvSpPr>
          <p:nvPr/>
        </p:nvSpPr>
        <p:spPr bwMode="auto">
          <a:xfrm>
            <a:off x="8316913" y="0"/>
            <a:ext cx="0" cy="6858000"/>
          </a:xfrm>
          <a:prstGeom prst="line">
            <a:avLst/>
          </a:prstGeom>
          <a:noFill/>
          <a:ln w="19050">
            <a:solidFill>
              <a:srgbClr val="DEDECE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Téglalap 10"/>
          <p:cNvSpPr/>
          <p:nvPr/>
        </p:nvSpPr>
        <p:spPr>
          <a:xfrm>
            <a:off x="395536" y="0"/>
            <a:ext cx="7704855" cy="836712"/>
          </a:xfrm>
          <a:prstGeom prst="rect">
            <a:avLst/>
          </a:prstGeom>
          <a:solidFill>
            <a:srgbClr val="DED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2" name="Téglalap 11"/>
          <p:cNvSpPr/>
          <p:nvPr/>
        </p:nvSpPr>
        <p:spPr>
          <a:xfrm>
            <a:off x="8358188" y="1000125"/>
            <a:ext cx="785812" cy="5741243"/>
          </a:xfrm>
          <a:prstGeom prst="rect">
            <a:avLst/>
          </a:prstGeom>
          <a:solidFill>
            <a:srgbClr val="DED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églalap 14"/>
          <p:cNvSpPr>
            <a:spLocks noChangeArrowheads="1"/>
          </p:cNvSpPr>
          <p:nvPr/>
        </p:nvSpPr>
        <p:spPr bwMode="auto">
          <a:xfrm>
            <a:off x="0" y="1125538"/>
            <a:ext cx="824388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600" i="1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Different trajectories</a:t>
            </a:r>
            <a:r>
              <a:rPr lang="hu-HU" sz="2600" i="1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; i.e.</a:t>
            </a:r>
            <a:r>
              <a:rPr lang="en-GB" sz="2600" i="1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the periods of boom and recession</a:t>
            </a:r>
            <a:endParaRPr lang="en-GB" sz="2600" i="1" dirty="0">
              <a:solidFill>
                <a:srgbClr val="9C182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179512" y="2060848"/>
          <a:ext cx="4608512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244" name="Téglalap 4"/>
          <p:cNvSpPr>
            <a:spLocks noChangeArrowheads="1"/>
          </p:cNvSpPr>
          <p:nvPr/>
        </p:nvSpPr>
        <p:spPr bwMode="auto">
          <a:xfrm>
            <a:off x="5076056" y="2060575"/>
            <a:ext cx="27423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mtClean="0">
                <a:solidFill>
                  <a:srgbClr val="9C1827"/>
                </a:solidFill>
                <a:latin typeface="Calibri" pitchFamily="34" charset="0"/>
              </a:rPr>
              <a:t>GDP annual growth rates %</a:t>
            </a:r>
            <a:endParaRPr lang="hu-HU">
              <a:solidFill>
                <a:srgbClr val="9C1827"/>
              </a:solidFill>
              <a:latin typeface="Calibri" pitchFamily="34" charset="0"/>
            </a:endParaRPr>
          </a:p>
        </p:txBody>
      </p:sp>
      <p:graphicFrame>
        <p:nvGraphicFramePr>
          <p:cNvPr id="7" name="Diagram 6"/>
          <p:cNvGraphicFramePr/>
          <p:nvPr/>
        </p:nvGraphicFramePr>
        <p:xfrm>
          <a:off x="3707904" y="4114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246" name="Téglalap 5"/>
          <p:cNvSpPr>
            <a:spLocks noChangeArrowheads="1"/>
          </p:cNvSpPr>
          <p:nvPr/>
        </p:nvSpPr>
        <p:spPr bwMode="auto">
          <a:xfrm>
            <a:off x="468313" y="5103813"/>
            <a:ext cx="45720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rgbClr val="9C1827"/>
                </a:solidFill>
                <a:latin typeface="Calibri" pitchFamily="34" charset="0"/>
              </a:rPr>
              <a:t>GDP </a:t>
            </a:r>
            <a:r>
              <a:rPr lang="hu-HU" smtClean="0">
                <a:solidFill>
                  <a:srgbClr val="9C1827"/>
                </a:solidFill>
                <a:latin typeface="Calibri" pitchFamily="34" charset="0"/>
              </a:rPr>
              <a:t>added 2000 &gt;&gt; 2014</a:t>
            </a:r>
            <a:endParaRPr lang="hu-HU">
              <a:solidFill>
                <a:srgbClr val="9C1827"/>
              </a:solidFill>
              <a:latin typeface="Calibri" pitchFamily="34" charset="0"/>
            </a:endParaRPr>
          </a:p>
          <a:p>
            <a:r>
              <a:rPr lang="hu-HU" b="1" i="1" smtClean="0">
                <a:solidFill>
                  <a:srgbClr val="9C1827"/>
                </a:solidFill>
                <a:latin typeface="Calibri" pitchFamily="34" charset="0"/>
              </a:rPr>
              <a:t>European Union:	x+19,2 %</a:t>
            </a:r>
          </a:p>
          <a:p>
            <a:r>
              <a:rPr lang="hu-HU" b="1" i="1" smtClean="0">
                <a:solidFill>
                  <a:srgbClr val="9C1827"/>
                </a:solidFill>
                <a:latin typeface="Calibri" pitchFamily="34" charset="0"/>
              </a:rPr>
              <a:t>Czech Republic:	 </a:t>
            </a:r>
            <a:r>
              <a:rPr lang="hu-HU" b="1" i="1">
                <a:solidFill>
                  <a:srgbClr val="9C1827"/>
                </a:solidFill>
                <a:latin typeface="Calibri" pitchFamily="34" charset="0"/>
              </a:rPr>
              <a:t>x+ </a:t>
            </a:r>
            <a:r>
              <a:rPr lang="hu-HU" b="1" i="1" smtClean="0">
                <a:solidFill>
                  <a:srgbClr val="9C1827"/>
                </a:solidFill>
                <a:latin typeface="Calibri" pitchFamily="34" charset="0"/>
              </a:rPr>
              <a:t>38,7 %</a:t>
            </a:r>
          </a:p>
          <a:p>
            <a:r>
              <a:rPr lang="hu-HU" b="1" i="1" smtClean="0">
                <a:solidFill>
                  <a:srgbClr val="9C1827"/>
                </a:solidFill>
                <a:latin typeface="Calibri" pitchFamily="34" charset="0"/>
              </a:rPr>
              <a:t>Hungary:	 </a:t>
            </a:r>
            <a:r>
              <a:rPr lang="hu-HU" b="1" i="1">
                <a:solidFill>
                  <a:srgbClr val="9C1827"/>
                </a:solidFill>
                <a:latin typeface="Calibri" pitchFamily="34" charset="0"/>
              </a:rPr>
              <a:t>x+ </a:t>
            </a:r>
            <a:r>
              <a:rPr lang="hu-HU" b="1" i="1" smtClean="0">
                <a:solidFill>
                  <a:srgbClr val="9C1827"/>
                </a:solidFill>
                <a:latin typeface="Calibri" pitchFamily="34" charset="0"/>
              </a:rPr>
              <a:t>24,6 %</a:t>
            </a:r>
          </a:p>
          <a:p>
            <a:r>
              <a:rPr lang="hu-HU" b="1" i="1" smtClean="0">
                <a:solidFill>
                  <a:srgbClr val="9C1827"/>
                </a:solidFill>
                <a:latin typeface="Calibri" pitchFamily="34" charset="0"/>
              </a:rPr>
              <a:t>Poland:	 </a:t>
            </a:r>
            <a:r>
              <a:rPr lang="hu-HU" b="1" i="1">
                <a:solidFill>
                  <a:srgbClr val="9C1827"/>
                </a:solidFill>
                <a:latin typeface="Calibri" pitchFamily="34" charset="0"/>
              </a:rPr>
              <a:t>x+ </a:t>
            </a:r>
            <a:r>
              <a:rPr lang="hu-HU" b="1" i="1" smtClean="0">
                <a:solidFill>
                  <a:srgbClr val="9C1827"/>
                </a:solidFill>
                <a:latin typeface="Calibri" pitchFamily="34" charset="0"/>
              </a:rPr>
              <a:t>50,8 %</a:t>
            </a:r>
          </a:p>
          <a:p>
            <a:r>
              <a:rPr lang="hu-HU" b="1" i="1" smtClean="0">
                <a:solidFill>
                  <a:srgbClr val="9C1827"/>
                </a:solidFill>
                <a:latin typeface="Calibri" pitchFamily="34" charset="0"/>
              </a:rPr>
              <a:t>Slovakia:	 </a:t>
            </a:r>
            <a:r>
              <a:rPr lang="hu-HU" b="1" i="1">
                <a:solidFill>
                  <a:srgbClr val="9C1827"/>
                </a:solidFill>
                <a:latin typeface="Calibri" pitchFamily="34" charset="0"/>
              </a:rPr>
              <a:t>x+ </a:t>
            </a:r>
            <a:r>
              <a:rPr lang="hu-HU" b="1" i="1" smtClean="0">
                <a:solidFill>
                  <a:srgbClr val="9C1827"/>
                </a:solidFill>
                <a:latin typeface="Calibri" pitchFamily="34" charset="0"/>
              </a:rPr>
              <a:t>56,4 </a:t>
            </a:r>
            <a:r>
              <a:rPr lang="hu-HU" b="1" i="1">
                <a:solidFill>
                  <a:srgbClr val="9C1827"/>
                </a:solidFill>
                <a:latin typeface="Calibri" pitchFamily="34" charset="0"/>
              </a:rPr>
              <a:t>%</a:t>
            </a:r>
            <a:endParaRPr lang="hu-HU">
              <a:solidFill>
                <a:srgbClr val="9C1827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Line 11"/>
          <p:cNvSpPr>
            <a:spLocks noChangeShapeType="1"/>
          </p:cNvSpPr>
          <p:nvPr/>
        </p:nvSpPr>
        <p:spPr bwMode="auto">
          <a:xfrm>
            <a:off x="8316913" y="0"/>
            <a:ext cx="0" cy="6858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7" name="Line 10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8329613" y="0"/>
          <a:ext cx="814387" cy="908050"/>
        </p:xfrm>
        <a:graphic>
          <a:graphicData uri="http://schemas.openxmlformats.org/presentationml/2006/ole">
            <p:oleObj spid="_x0000_s92162" name="Photo Editor fénykép" r:id="rId3" imgW="3820058" imgH="4258269" progId="">
              <p:embed/>
            </p:oleObj>
          </a:graphicData>
        </a:graphic>
      </p:graphicFrame>
      <p:sp>
        <p:nvSpPr>
          <p:cNvPr id="5128" name="Line 6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44450">
            <a:solidFill>
              <a:srgbClr val="9C182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9" name="Line 7"/>
          <p:cNvSpPr>
            <a:spLocks noChangeShapeType="1"/>
          </p:cNvSpPr>
          <p:nvPr/>
        </p:nvSpPr>
        <p:spPr bwMode="auto">
          <a:xfrm>
            <a:off x="8316913" y="0"/>
            <a:ext cx="0" cy="6858000"/>
          </a:xfrm>
          <a:prstGeom prst="line">
            <a:avLst/>
          </a:prstGeom>
          <a:noFill/>
          <a:ln w="44450">
            <a:solidFill>
              <a:srgbClr val="9C182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0" name="Line 8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19050">
            <a:solidFill>
              <a:srgbClr val="DEDECE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1" name="Line 9"/>
          <p:cNvSpPr>
            <a:spLocks noChangeShapeType="1"/>
          </p:cNvSpPr>
          <p:nvPr/>
        </p:nvSpPr>
        <p:spPr bwMode="auto">
          <a:xfrm>
            <a:off x="8316913" y="0"/>
            <a:ext cx="0" cy="6858000"/>
          </a:xfrm>
          <a:prstGeom prst="line">
            <a:avLst/>
          </a:prstGeom>
          <a:noFill/>
          <a:ln w="19050">
            <a:solidFill>
              <a:srgbClr val="DEDECE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Téglalap 11"/>
          <p:cNvSpPr/>
          <p:nvPr/>
        </p:nvSpPr>
        <p:spPr>
          <a:xfrm>
            <a:off x="0" y="1052736"/>
            <a:ext cx="76683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err="1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Wh</a:t>
            </a:r>
            <a:r>
              <a:rPr lang="hu-HU" sz="3200" dirty="0" err="1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at</a:t>
            </a:r>
            <a:r>
              <a:rPr lang="hu-HU" sz="32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hu-HU" sz="3200" dirty="0" err="1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have</a:t>
            </a:r>
            <a:r>
              <a:rPr lang="hu-HU" sz="32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hu-HU" sz="3200" dirty="0" err="1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been</a:t>
            </a:r>
            <a:r>
              <a:rPr lang="hu-HU" sz="32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hu-HU" sz="3200" dirty="0" err="1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</a:t>
            </a:r>
            <a:r>
              <a:rPr lang="hu-HU" sz="32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hu-HU" sz="3200" dirty="0" err="1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drivers</a:t>
            </a:r>
            <a:r>
              <a:rPr lang="en-GB" sz="32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?</a:t>
            </a:r>
            <a:endParaRPr lang="en-GB" sz="3200" dirty="0"/>
          </a:p>
        </p:txBody>
      </p:sp>
      <p:sp>
        <p:nvSpPr>
          <p:cNvPr id="5139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5140" name="Rectangle 15"/>
          <p:cNvSpPr>
            <a:spLocks noChangeArrowheads="1"/>
          </p:cNvSpPr>
          <p:nvPr/>
        </p:nvSpPr>
        <p:spPr bwMode="auto">
          <a:xfrm>
            <a:off x="0" y="685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GB"/>
          </a:p>
        </p:txBody>
      </p:sp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060848"/>
            <a:ext cx="6687520" cy="433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églalap 12"/>
          <p:cNvSpPr/>
          <p:nvPr/>
        </p:nvSpPr>
        <p:spPr>
          <a:xfrm>
            <a:off x="0" y="6488668"/>
            <a:ext cx="4470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Source: UNCTAD STAT data, own compilation </a:t>
            </a:r>
            <a:r>
              <a:rPr lang="hu-HU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.</a:t>
            </a:r>
            <a:endParaRPr lang="en-GB" dirty="0"/>
          </a:p>
        </p:txBody>
      </p:sp>
      <p:sp>
        <p:nvSpPr>
          <p:cNvPr id="15" name="Téglalap 14"/>
          <p:cNvSpPr/>
          <p:nvPr/>
        </p:nvSpPr>
        <p:spPr>
          <a:xfrm>
            <a:off x="611560" y="1660738"/>
            <a:ext cx="31372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Export volumes by countries</a:t>
            </a:r>
            <a:endParaRPr lang="en-GB" sz="2000" dirty="0"/>
          </a:p>
        </p:txBody>
      </p:sp>
      <p:sp>
        <p:nvSpPr>
          <p:cNvPr id="16" name="Szövegdoboz 15"/>
          <p:cNvSpPr txBox="1"/>
          <p:nvPr/>
        </p:nvSpPr>
        <p:spPr>
          <a:xfrm rot="16200000">
            <a:off x="-391017" y="3855513"/>
            <a:ext cx="1274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Millions $</a:t>
            </a:r>
            <a:endParaRPr lang="en-GB" sz="120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Line 11"/>
          <p:cNvSpPr>
            <a:spLocks noChangeShapeType="1"/>
          </p:cNvSpPr>
          <p:nvPr/>
        </p:nvSpPr>
        <p:spPr bwMode="auto">
          <a:xfrm>
            <a:off x="8316913" y="0"/>
            <a:ext cx="0" cy="6858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7" name="Line 10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8329613" y="0"/>
          <a:ext cx="814387" cy="908050"/>
        </p:xfrm>
        <a:graphic>
          <a:graphicData uri="http://schemas.openxmlformats.org/presentationml/2006/ole">
            <p:oleObj spid="_x0000_s91138" name="Photo Editor fénykép" r:id="rId3" imgW="3820058" imgH="4258269" progId="">
              <p:embed/>
            </p:oleObj>
          </a:graphicData>
        </a:graphic>
      </p:graphicFrame>
      <p:sp>
        <p:nvSpPr>
          <p:cNvPr id="5128" name="Line 6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44450">
            <a:solidFill>
              <a:srgbClr val="9C182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9" name="Line 7"/>
          <p:cNvSpPr>
            <a:spLocks noChangeShapeType="1"/>
          </p:cNvSpPr>
          <p:nvPr/>
        </p:nvSpPr>
        <p:spPr bwMode="auto">
          <a:xfrm>
            <a:off x="8316913" y="0"/>
            <a:ext cx="0" cy="6858000"/>
          </a:xfrm>
          <a:prstGeom prst="line">
            <a:avLst/>
          </a:prstGeom>
          <a:noFill/>
          <a:ln w="44450">
            <a:solidFill>
              <a:srgbClr val="9C182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0" name="Line 8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19050">
            <a:solidFill>
              <a:srgbClr val="DEDECE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1" name="Line 9"/>
          <p:cNvSpPr>
            <a:spLocks noChangeShapeType="1"/>
          </p:cNvSpPr>
          <p:nvPr/>
        </p:nvSpPr>
        <p:spPr bwMode="auto">
          <a:xfrm>
            <a:off x="8316913" y="0"/>
            <a:ext cx="0" cy="6858000"/>
          </a:xfrm>
          <a:prstGeom prst="line">
            <a:avLst/>
          </a:prstGeom>
          <a:noFill/>
          <a:ln w="19050">
            <a:solidFill>
              <a:srgbClr val="DEDECE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9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5140" name="Rectangle 15"/>
          <p:cNvSpPr>
            <a:spLocks noChangeArrowheads="1"/>
          </p:cNvSpPr>
          <p:nvPr/>
        </p:nvSpPr>
        <p:spPr bwMode="auto">
          <a:xfrm>
            <a:off x="0" y="685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GB"/>
          </a:p>
        </p:txBody>
      </p:sp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348880"/>
            <a:ext cx="6840760" cy="393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églalap 12"/>
          <p:cNvSpPr/>
          <p:nvPr/>
        </p:nvSpPr>
        <p:spPr>
          <a:xfrm>
            <a:off x="0" y="6488668"/>
            <a:ext cx="4470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Source: UNCTAD STAT data, own compilation </a:t>
            </a:r>
            <a:r>
              <a:rPr lang="hu-HU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.</a:t>
            </a:r>
            <a:endParaRPr lang="en-GB" dirty="0"/>
          </a:p>
        </p:txBody>
      </p:sp>
      <p:sp>
        <p:nvSpPr>
          <p:cNvPr id="14" name="Szövegdoboz 13"/>
          <p:cNvSpPr txBox="1"/>
          <p:nvPr/>
        </p:nvSpPr>
        <p:spPr>
          <a:xfrm rot="16200000">
            <a:off x="-391017" y="3855513"/>
            <a:ext cx="1274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Millions $</a:t>
            </a:r>
            <a:endParaRPr lang="en-GB" sz="1200"/>
          </a:p>
        </p:txBody>
      </p:sp>
      <p:sp>
        <p:nvSpPr>
          <p:cNvPr id="15" name="Téglalap 14"/>
          <p:cNvSpPr/>
          <p:nvPr/>
        </p:nvSpPr>
        <p:spPr>
          <a:xfrm>
            <a:off x="1187624" y="4365104"/>
            <a:ext cx="3024336" cy="576064"/>
          </a:xfrm>
          <a:prstGeom prst="rect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/>
          <p:cNvSpPr/>
          <p:nvPr/>
        </p:nvSpPr>
        <p:spPr>
          <a:xfrm>
            <a:off x="4283968" y="3717032"/>
            <a:ext cx="1944216" cy="864096"/>
          </a:xfrm>
          <a:prstGeom prst="rect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Téglalap 17"/>
          <p:cNvSpPr/>
          <p:nvPr/>
        </p:nvSpPr>
        <p:spPr>
          <a:xfrm>
            <a:off x="611560" y="1804754"/>
            <a:ext cx="36064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FDI volumes, inflow, by countries</a:t>
            </a:r>
            <a:endParaRPr lang="en-GB" sz="2000"/>
          </a:p>
        </p:txBody>
      </p:sp>
      <p:sp>
        <p:nvSpPr>
          <p:cNvPr id="19" name="Téglalap 18"/>
          <p:cNvSpPr/>
          <p:nvPr/>
        </p:nvSpPr>
        <p:spPr>
          <a:xfrm>
            <a:off x="6300192" y="4653136"/>
            <a:ext cx="792088" cy="576064"/>
          </a:xfrm>
          <a:prstGeom prst="rect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Téglalap 19"/>
          <p:cNvSpPr/>
          <p:nvPr/>
        </p:nvSpPr>
        <p:spPr>
          <a:xfrm>
            <a:off x="0" y="1052736"/>
            <a:ext cx="76683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err="1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Wh</a:t>
            </a:r>
            <a:r>
              <a:rPr lang="hu-HU" sz="3200" dirty="0" err="1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at</a:t>
            </a:r>
            <a:r>
              <a:rPr lang="hu-HU" sz="32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hu-HU" sz="3200" dirty="0" err="1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have</a:t>
            </a:r>
            <a:r>
              <a:rPr lang="hu-HU" sz="32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hu-HU" sz="3200" dirty="0" err="1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been</a:t>
            </a:r>
            <a:r>
              <a:rPr lang="hu-HU" sz="32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hu-HU" sz="3200" dirty="0" err="1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</a:t>
            </a:r>
            <a:r>
              <a:rPr lang="hu-HU" sz="32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hu-HU" sz="3200" dirty="0" err="1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drivers</a:t>
            </a:r>
            <a:r>
              <a:rPr lang="en-GB" sz="32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?</a:t>
            </a:r>
            <a:endParaRPr lang="en-GB" sz="3200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Line 11"/>
          <p:cNvSpPr>
            <a:spLocks noChangeShapeType="1"/>
          </p:cNvSpPr>
          <p:nvPr/>
        </p:nvSpPr>
        <p:spPr bwMode="auto">
          <a:xfrm>
            <a:off x="8316913" y="0"/>
            <a:ext cx="0" cy="6858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27" name="Line 10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52228" name="Object 2"/>
          <p:cNvGraphicFramePr>
            <a:graphicFrameLocks noChangeAspect="1"/>
          </p:cNvGraphicFramePr>
          <p:nvPr/>
        </p:nvGraphicFramePr>
        <p:xfrm>
          <a:off x="8329613" y="0"/>
          <a:ext cx="814387" cy="908050"/>
        </p:xfrm>
        <a:graphic>
          <a:graphicData uri="http://schemas.openxmlformats.org/presentationml/2006/ole">
            <p:oleObj spid="_x0000_s87042" name="Photo Editor fénykép" r:id="rId3" imgW="3820058" imgH="4258269" progId="">
              <p:embed/>
            </p:oleObj>
          </a:graphicData>
        </a:graphic>
      </p:graphicFrame>
      <p:sp>
        <p:nvSpPr>
          <p:cNvPr id="52229" name="Line 6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44450">
            <a:solidFill>
              <a:srgbClr val="9C182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30" name="Line 7"/>
          <p:cNvSpPr>
            <a:spLocks noChangeShapeType="1"/>
          </p:cNvSpPr>
          <p:nvPr/>
        </p:nvSpPr>
        <p:spPr bwMode="auto">
          <a:xfrm>
            <a:off x="8316913" y="0"/>
            <a:ext cx="0" cy="6858000"/>
          </a:xfrm>
          <a:prstGeom prst="line">
            <a:avLst/>
          </a:prstGeom>
          <a:noFill/>
          <a:ln w="44450">
            <a:solidFill>
              <a:srgbClr val="9C182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31" name="Line 8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19050">
            <a:solidFill>
              <a:srgbClr val="DEDECE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32" name="Line 9"/>
          <p:cNvSpPr>
            <a:spLocks noChangeShapeType="1"/>
          </p:cNvSpPr>
          <p:nvPr/>
        </p:nvSpPr>
        <p:spPr bwMode="auto">
          <a:xfrm>
            <a:off x="8316913" y="0"/>
            <a:ext cx="0" cy="6858000"/>
          </a:xfrm>
          <a:prstGeom prst="line">
            <a:avLst/>
          </a:prstGeom>
          <a:noFill/>
          <a:ln w="19050">
            <a:solidFill>
              <a:srgbClr val="DEDECE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Téglalap 11"/>
          <p:cNvSpPr/>
          <p:nvPr/>
        </p:nvSpPr>
        <p:spPr>
          <a:xfrm>
            <a:off x="0" y="785813"/>
            <a:ext cx="7487884" cy="43088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</a:t>
            </a:r>
            <a:r>
              <a:rPr lang="en-GB" sz="3200" dirty="0" err="1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oncept</a:t>
            </a:r>
            <a:r>
              <a:rPr lang="en-GB" sz="32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32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on</a:t>
            </a:r>
          </a:p>
          <a:p>
            <a:r>
              <a:rPr lang="en-GB" sz="32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economic growth and spatial differentiation</a:t>
            </a:r>
            <a:endParaRPr lang="hu-HU" sz="3200" dirty="0" smtClean="0">
              <a:solidFill>
                <a:srgbClr val="9C182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endParaRPr lang="en-GB" sz="1400" dirty="0">
              <a:solidFill>
                <a:srgbClr val="9C182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en-GB" sz="2800" dirty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28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J. G. </a:t>
            </a:r>
            <a:r>
              <a:rPr lang="en-GB" sz="2800" i="1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Williamson (1965)</a:t>
            </a:r>
          </a:p>
          <a:p>
            <a:r>
              <a:rPr lang="en-GB" sz="2800" i="1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‘Inverted U’ hypothesis</a:t>
            </a:r>
            <a:endParaRPr lang="en-GB" sz="2800" i="1" dirty="0">
              <a:solidFill>
                <a:srgbClr val="9C182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endParaRPr lang="en-GB" sz="2800" i="1" dirty="0">
              <a:solidFill>
                <a:srgbClr val="9C182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endParaRPr lang="en-GB" sz="2800" i="1" dirty="0">
              <a:solidFill>
                <a:srgbClr val="9C182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endParaRPr lang="en-GB" sz="2800" i="1" dirty="0">
              <a:solidFill>
                <a:srgbClr val="9C182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endParaRPr lang="en-GB" sz="2800" i="1" dirty="0">
              <a:solidFill>
                <a:srgbClr val="9C182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endParaRPr lang="en-GB" sz="2800" i="1" dirty="0">
              <a:solidFill>
                <a:srgbClr val="9C182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pic>
        <p:nvPicPr>
          <p:cNvPr id="87043" name="Picture 3" descr="F:\lecture_UoG\Williamson3e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08510" y="2852936"/>
            <a:ext cx="5187826" cy="3994997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Chart 2"/>
          <p:cNvGraphicFramePr>
            <a:graphicFrameLocks/>
          </p:cNvGraphicFramePr>
          <p:nvPr/>
        </p:nvGraphicFramePr>
        <p:xfrm>
          <a:off x="827584" y="1988840"/>
          <a:ext cx="72008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126" name="Line 11"/>
          <p:cNvSpPr>
            <a:spLocks noChangeShapeType="1"/>
          </p:cNvSpPr>
          <p:nvPr/>
        </p:nvSpPr>
        <p:spPr bwMode="auto">
          <a:xfrm>
            <a:off x="8316913" y="0"/>
            <a:ext cx="0" cy="6858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7" name="Line 10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8329613" y="0"/>
          <a:ext cx="814387" cy="908050"/>
        </p:xfrm>
        <a:graphic>
          <a:graphicData uri="http://schemas.openxmlformats.org/presentationml/2006/ole">
            <p:oleObj spid="_x0000_s183298" name="Photo Editor fénykép" r:id="rId4" imgW="3820058" imgH="4258269" progId="">
              <p:embed/>
            </p:oleObj>
          </a:graphicData>
        </a:graphic>
      </p:graphicFrame>
      <p:sp>
        <p:nvSpPr>
          <p:cNvPr id="5128" name="Line 6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44450">
            <a:solidFill>
              <a:srgbClr val="9C182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9" name="Line 7"/>
          <p:cNvSpPr>
            <a:spLocks noChangeShapeType="1"/>
          </p:cNvSpPr>
          <p:nvPr/>
        </p:nvSpPr>
        <p:spPr bwMode="auto">
          <a:xfrm>
            <a:off x="8316913" y="0"/>
            <a:ext cx="0" cy="6858000"/>
          </a:xfrm>
          <a:prstGeom prst="line">
            <a:avLst/>
          </a:prstGeom>
          <a:noFill/>
          <a:ln w="44450">
            <a:solidFill>
              <a:srgbClr val="9C182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0" name="Line 8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19050">
            <a:solidFill>
              <a:srgbClr val="DEDECE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1" name="Line 9"/>
          <p:cNvSpPr>
            <a:spLocks noChangeShapeType="1"/>
          </p:cNvSpPr>
          <p:nvPr/>
        </p:nvSpPr>
        <p:spPr bwMode="auto">
          <a:xfrm>
            <a:off x="8316913" y="0"/>
            <a:ext cx="0" cy="6858000"/>
          </a:xfrm>
          <a:prstGeom prst="line">
            <a:avLst/>
          </a:prstGeom>
          <a:noFill/>
          <a:ln w="19050">
            <a:solidFill>
              <a:srgbClr val="DEDECE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Téglalap 11"/>
          <p:cNvSpPr/>
          <p:nvPr/>
        </p:nvSpPr>
        <p:spPr>
          <a:xfrm>
            <a:off x="0" y="1052736"/>
            <a:ext cx="76683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Testing the Williamson ‘Inverted U’ hypothes</a:t>
            </a:r>
          </a:p>
        </p:txBody>
      </p:sp>
      <p:sp>
        <p:nvSpPr>
          <p:cNvPr id="5139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5140" name="Rectangle 15"/>
          <p:cNvSpPr>
            <a:spLocks noChangeArrowheads="1"/>
          </p:cNvSpPr>
          <p:nvPr/>
        </p:nvSpPr>
        <p:spPr bwMode="auto">
          <a:xfrm>
            <a:off x="0" y="685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GB"/>
          </a:p>
        </p:txBody>
      </p:sp>
      <p:sp>
        <p:nvSpPr>
          <p:cNvPr id="29" name="Szövegdoboz 28"/>
          <p:cNvSpPr txBox="1"/>
          <p:nvPr/>
        </p:nvSpPr>
        <p:spPr>
          <a:xfrm rot="16200000">
            <a:off x="41031" y="3423465"/>
            <a:ext cx="1274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err="1" smtClean="0">
                <a:solidFill>
                  <a:srgbClr val="9C1827"/>
                </a:solidFill>
                <a:latin typeface="Calibri" pitchFamily="34" charset="0"/>
              </a:rPr>
              <a:t>Std</a:t>
            </a:r>
            <a:r>
              <a:rPr lang="hu-HU" sz="1200" dirty="0" smtClean="0">
                <a:solidFill>
                  <a:srgbClr val="9C1827"/>
                </a:solidFill>
                <a:latin typeface="Calibri" pitchFamily="34" charset="0"/>
              </a:rPr>
              <a:t>.  </a:t>
            </a:r>
            <a:r>
              <a:rPr lang="hu-HU" sz="1200" dirty="0" err="1" smtClean="0">
                <a:solidFill>
                  <a:srgbClr val="9C1827"/>
                </a:solidFill>
                <a:latin typeface="Calibri" pitchFamily="34" charset="0"/>
              </a:rPr>
              <a:t>Dev</a:t>
            </a:r>
            <a:r>
              <a:rPr lang="hu-HU" sz="1200" dirty="0" smtClean="0">
                <a:solidFill>
                  <a:srgbClr val="9C1827"/>
                </a:solidFill>
                <a:latin typeface="Calibri" pitchFamily="34" charset="0"/>
              </a:rPr>
              <a:t>.</a:t>
            </a:r>
            <a:endParaRPr lang="hu-HU" sz="1200" dirty="0">
              <a:solidFill>
                <a:srgbClr val="9C1827"/>
              </a:solidFill>
              <a:latin typeface="Calibri" pitchFamily="34" charset="0"/>
            </a:endParaRPr>
          </a:p>
        </p:txBody>
      </p:sp>
      <p:sp>
        <p:nvSpPr>
          <p:cNvPr id="31" name="Téglalap 30"/>
          <p:cNvSpPr/>
          <p:nvPr/>
        </p:nvSpPr>
        <p:spPr>
          <a:xfrm>
            <a:off x="1187624" y="1772816"/>
            <a:ext cx="540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9C1827"/>
                </a:solidFill>
                <a:latin typeface="Calibri" pitchFamily="34" charset="0"/>
              </a:rPr>
              <a:t>Standard deviation of regional GDP per capita figures, by countries </a:t>
            </a:r>
            <a:endParaRPr lang="en-GB" b="1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3563888" y="6381328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>
                <a:solidFill>
                  <a:srgbClr val="9C1827"/>
                </a:solidFill>
                <a:latin typeface="Calibri" pitchFamily="34" charset="0"/>
              </a:rPr>
              <a:t>GDP pc (EUR, PPP)</a:t>
            </a:r>
            <a:endParaRPr lang="hu-HU" sz="1200" dirty="0">
              <a:solidFill>
                <a:srgbClr val="9C1827"/>
              </a:solidFill>
              <a:latin typeface="Calibri" pitchFamily="34" charset="0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2699792" y="6093296"/>
            <a:ext cx="648072" cy="276999"/>
          </a:xfrm>
          <a:prstGeom prst="rect">
            <a:avLst/>
          </a:prstGeom>
          <a:solidFill>
            <a:srgbClr val="DEDECE"/>
          </a:solidFill>
        </p:spPr>
        <p:txBody>
          <a:bodyPr wrap="square" rtlCol="0">
            <a:spAutoFit/>
          </a:bodyPr>
          <a:lstStyle/>
          <a:p>
            <a:r>
              <a:rPr lang="hu-HU" sz="1200" dirty="0" smtClean="0">
                <a:latin typeface="Calibri" pitchFamily="34" charset="0"/>
              </a:rPr>
              <a:t>CZ</a:t>
            </a:r>
            <a:endParaRPr lang="hu-HU" sz="1200" dirty="0">
              <a:latin typeface="Calibri" pitchFamily="34" charset="0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3707904" y="6093296"/>
            <a:ext cx="648072" cy="276999"/>
          </a:xfrm>
          <a:prstGeom prst="rect">
            <a:avLst/>
          </a:prstGeom>
          <a:solidFill>
            <a:srgbClr val="DEDECE"/>
          </a:solidFill>
        </p:spPr>
        <p:txBody>
          <a:bodyPr wrap="square" rtlCol="0">
            <a:spAutoFit/>
          </a:bodyPr>
          <a:lstStyle/>
          <a:p>
            <a:r>
              <a:rPr lang="hu-HU" sz="1200" dirty="0" smtClean="0">
                <a:latin typeface="Calibri" pitchFamily="34" charset="0"/>
              </a:rPr>
              <a:t>SK</a:t>
            </a:r>
            <a:endParaRPr lang="hu-HU" sz="1200" dirty="0">
              <a:latin typeface="Calibri" pitchFamily="34" charset="0"/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4788024" y="6093296"/>
            <a:ext cx="648072" cy="276999"/>
          </a:xfrm>
          <a:prstGeom prst="rect">
            <a:avLst/>
          </a:prstGeom>
          <a:solidFill>
            <a:srgbClr val="DEDECE"/>
          </a:solidFill>
        </p:spPr>
        <p:txBody>
          <a:bodyPr wrap="square" rtlCol="0">
            <a:spAutoFit/>
          </a:bodyPr>
          <a:lstStyle/>
          <a:p>
            <a:r>
              <a:rPr lang="hu-HU" sz="1200" dirty="0" smtClean="0">
                <a:latin typeface="Calibri" pitchFamily="34" charset="0"/>
              </a:rPr>
              <a:t>PL</a:t>
            </a:r>
            <a:endParaRPr lang="hu-HU" sz="1200" dirty="0">
              <a:latin typeface="Calibri" pitchFamily="34" charset="0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5796136" y="6093296"/>
            <a:ext cx="864096" cy="276999"/>
          </a:xfrm>
          <a:prstGeom prst="rect">
            <a:avLst/>
          </a:prstGeom>
          <a:solidFill>
            <a:srgbClr val="DEDECE"/>
          </a:solidFill>
        </p:spPr>
        <p:txBody>
          <a:bodyPr wrap="square" rtlCol="0">
            <a:spAutoFit/>
          </a:bodyPr>
          <a:lstStyle/>
          <a:p>
            <a:r>
              <a:rPr lang="hu-HU" sz="1200" dirty="0" smtClean="0">
                <a:latin typeface="Calibri" pitchFamily="34" charset="0"/>
              </a:rPr>
              <a:t>HU</a:t>
            </a:r>
            <a:endParaRPr lang="hu-HU" sz="1200" dirty="0">
              <a:latin typeface="Calibri" pitchFamily="34" charset="0"/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2051720" y="6093296"/>
            <a:ext cx="423664" cy="276999"/>
          </a:xfrm>
          <a:prstGeom prst="rect">
            <a:avLst/>
          </a:prstGeom>
          <a:solidFill>
            <a:srgbClr val="DEDECE"/>
          </a:solidFill>
        </p:spPr>
        <p:txBody>
          <a:bodyPr wrap="square" rtlCol="0">
            <a:spAutoFit/>
          </a:bodyPr>
          <a:lstStyle/>
          <a:p>
            <a:endParaRPr lang="hu-HU" sz="1200" dirty="0">
              <a:latin typeface="Calibri" pitchFamily="34" charset="0"/>
            </a:endParaRPr>
          </a:p>
        </p:txBody>
      </p:sp>
      <p:sp>
        <p:nvSpPr>
          <p:cNvPr id="22" name="Téglalap 21"/>
          <p:cNvSpPr/>
          <p:nvPr/>
        </p:nvSpPr>
        <p:spPr>
          <a:xfrm>
            <a:off x="1763688" y="6093296"/>
            <a:ext cx="4752528" cy="72008"/>
          </a:xfrm>
          <a:prstGeom prst="rect">
            <a:avLst/>
          </a:prstGeom>
          <a:solidFill>
            <a:srgbClr val="DED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Téglalap 22"/>
          <p:cNvSpPr/>
          <p:nvPr/>
        </p:nvSpPr>
        <p:spPr>
          <a:xfrm>
            <a:off x="1763688" y="6309320"/>
            <a:ext cx="4752528" cy="72008"/>
          </a:xfrm>
          <a:prstGeom prst="rect">
            <a:avLst/>
          </a:prstGeom>
          <a:solidFill>
            <a:srgbClr val="DED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Téglalap 23"/>
          <p:cNvSpPr/>
          <p:nvPr/>
        </p:nvSpPr>
        <p:spPr>
          <a:xfrm>
            <a:off x="-108520" y="6525344"/>
            <a:ext cx="4161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Source:</a:t>
            </a:r>
            <a:r>
              <a:rPr lang="hu-HU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E</a:t>
            </a:r>
            <a:r>
              <a:rPr lang="en-GB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U</a:t>
            </a:r>
            <a:r>
              <a:rPr lang="hu-HU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RO</a:t>
            </a:r>
            <a:r>
              <a:rPr lang="en-GB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STAT data, own compilation </a:t>
            </a:r>
            <a:r>
              <a:rPr lang="hu-HU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.</a:t>
            </a:r>
            <a:endParaRPr lang="en-GB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Chart 3"/>
          <p:cNvGraphicFramePr>
            <a:graphicFrameLocks/>
          </p:cNvGraphicFramePr>
          <p:nvPr/>
        </p:nvGraphicFramePr>
        <p:xfrm>
          <a:off x="0" y="2564904"/>
          <a:ext cx="6444208" cy="4293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126" name="Line 11"/>
          <p:cNvSpPr>
            <a:spLocks noChangeShapeType="1"/>
          </p:cNvSpPr>
          <p:nvPr/>
        </p:nvSpPr>
        <p:spPr bwMode="auto">
          <a:xfrm>
            <a:off x="8316913" y="0"/>
            <a:ext cx="0" cy="6858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7" name="Line 10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8329613" y="0"/>
          <a:ext cx="814387" cy="908050"/>
        </p:xfrm>
        <a:graphic>
          <a:graphicData uri="http://schemas.openxmlformats.org/presentationml/2006/ole">
            <p:oleObj spid="_x0000_s5122" name="Photo Editor fénykép" r:id="rId4" imgW="3820058" imgH="4258269" progId="">
              <p:embed/>
            </p:oleObj>
          </a:graphicData>
        </a:graphic>
      </p:graphicFrame>
      <p:sp>
        <p:nvSpPr>
          <p:cNvPr id="5128" name="Line 6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44450">
            <a:solidFill>
              <a:srgbClr val="9C182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9" name="Line 7"/>
          <p:cNvSpPr>
            <a:spLocks noChangeShapeType="1"/>
          </p:cNvSpPr>
          <p:nvPr/>
        </p:nvSpPr>
        <p:spPr bwMode="auto">
          <a:xfrm>
            <a:off x="8316913" y="0"/>
            <a:ext cx="0" cy="6858000"/>
          </a:xfrm>
          <a:prstGeom prst="line">
            <a:avLst/>
          </a:prstGeom>
          <a:noFill/>
          <a:ln w="44450">
            <a:solidFill>
              <a:srgbClr val="9C182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0" name="Line 8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19050">
            <a:solidFill>
              <a:srgbClr val="DEDECE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1" name="Line 9"/>
          <p:cNvSpPr>
            <a:spLocks noChangeShapeType="1"/>
          </p:cNvSpPr>
          <p:nvPr/>
        </p:nvSpPr>
        <p:spPr bwMode="auto">
          <a:xfrm>
            <a:off x="8316913" y="0"/>
            <a:ext cx="0" cy="6858000"/>
          </a:xfrm>
          <a:prstGeom prst="line">
            <a:avLst/>
          </a:prstGeom>
          <a:noFill/>
          <a:ln w="19050">
            <a:solidFill>
              <a:srgbClr val="DEDECE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Téglalap 11"/>
          <p:cNvSpPr/>
          <p:nvPr/>
        </p:nvSpPr>
        <p:spPr>
          <a:xfrm>
            <a:off x="0" y="1052736"/>
            <a:ext cx="76683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Major territorial tendency: </a:t>
            </a:r>
            <a:r>
              <a:rPr lang="en-GB" sz="3200" dirty="0" err="1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polari</a:t>
            </a:r>
            <a:r>
              <a:rPr lang="hu-HU" sz="32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</a:t>
            </a:r>
            <a:r>
              <a:rPr lang="en-GB" sz="3200" dirty="0" err="1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ation</a:t>
            </a:r>
            <a:r>
              <a:rPr lang="hu-HU" sz="32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!</a:t>
            </a:r>
            <a:endParaRPr lang="en-GB" sz="3200" dirty="0" smtClean="0">
              <a:solidFill>
                <a:srgbClr val="9C182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r>
              <a:rPr lang="en-GB" sz="32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But three sections with different </a:t>
            </a:r>
            <a:r>
              <a:rPr lang="en-GB" sz="32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characters</a:t>
            </a:r>
            <a:endParaRPr lang="en-GB" sz="3200" dirty="0"/>
          </a:p>
        </p:txBody>
      </p:sp>
      <p:sp>
        <p:nvSpPr>
          <p:cNvPr id="5139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5140" name="Rectangle 15"/>
          <p:cNvSpPr>
            <a:spLocks noChangeArrowheads="1"/>
          </p:cNvSpPr>
          <p:nvPr/>
        </p:nvSpPr>
        <p:spPr bwMode="auto">
          <a:xfrm>
            <a:off x="0" y="685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GB"/>
          </a:p>
        </p:txBody>
      </p:sp>
      <p:sp>
        <p:nvSpPr>
          <p:cNvPr id="22" name="Szövegdoboz 21"/>
          <p:cNvSpPr txBox="1"/>
          <p:nvPr/>
        </p:nvSpPr>
        <p:spPr>
          <a:xfrm rot="16200000">
            <a:off x="6084168" y="4262631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%</a:t>
            </a:r>
            <a:endParaRPr lang="hu-HU" sz="1200" dirty="0"/>
          </a:p>
        </p:txBody>
      </p:sp>
      <p:sp>
        <p:nvSpPr>
          <p:cNvPr id="24" name="Ellipszis 23"/>
          <p:cNvSpPr/>
          <p:nvPr/>
        </p:nvSpPr>
        <p:spPr>
          <a:xfrm>
            <a:off x="683568" y="4365104"/>
            <a:ext cx="1728192" cy="288032"/>
          </a:xfrm>
          <a:prstGeom prst="ellipse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Ellipszis 24"/>
          <p:cNvSpPr/>
          <p:nvPr/>
        </p:nvSpPr>
        <p:spPr>
          <a:xfrm rot="19552724">
            <a:off x="2305398" y="3416189"/>
            <a:ext cx="2584036" cy="460369"/>
          </a:xfrm>
          <a:prstGeom prst="ellipse">
            <a:avLst/>
          </a:prstGeom>
          <a:solidFill>
            <a:srgbClr val="92D05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Ellipszis 25"/>
          <p:cNvSpPr/>
          <p:nvPr/>
        </p:nvSpPr>
        <p:spPr>
          <a:xfrm>
            <a:off x="4716016" y="2924944"/>
            <a:ext cx="1008112" cy="288032"/>
          </a:xfrm>
          <a:prstGeom prst="ellipse">
            <a:avLst/>
          </a:prstGeom>
          <a:solidFill>
            <a:srgbClr val="92D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 26"/>
          <p:cNvSpPr/>
          <p:nvPr/>
        </p:nvSpPr>
        <p:spPr>
          <a:xfrm>
            <a:off x="2267744" y="2420888"/>
            <a:ext cx="360040" cy="3960440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Téglalap 27"/>
          <p:cNvSpPr/>
          <p:nvPr/>
        </p:nvSpPr>
        <p:spPr>
          <a:xfrm>
            <a:off x="4499992" y="2420888"/>
            <a:ext cx="360040" cy="3960440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Téglalap 19"/>
          <p:cNvSpPr/>
          <p:nvPr/>
        </p:nvSpPr>
        <p:spPr>
          <a:xfrm>
            <a:off x="251520" y="2132856"/>
            <a:ext cx="6210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Mean and standard deviation of regional GDP per capita figures</a:t>
            </a:r>
            <a:endParaRPr lang="en-GB" dirty="0"/>
          </a:p>
        </p:txBody>
      </p:sp>
      <p:sp>
        <p:nvSpPr>
          <p:cNvPr id="29" name="Téglalap 28"/>
          <p:cNvSpPr/>
          <p:nvPr/>
        </p:nvSpPr>
        <p:spPr>
          <a:xfrm>
            <a:off x="4923001" y="6211669"/>
            <a:ext cx="3406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Source:</a:t>
            </a:r>
            <a:endParaRPr lang="hu-HU" dirty="0" smtClean="0">
              <a:solidFill>
                <a:srgbClr val="9C182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algn="r"/>
            <a:r>
              <a:rPr lang="hu-HU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E</a:t>
            </a:r>
            <a:r>
              <a:rPr lang="en-GB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U</a:t>
            </a:r>
            <a:r>
              <a:rPr lang="hu-HU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RO</a:t>
            </a:r>
            <a:r>
              <a:rPr lang="en-GB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STAT data, own compilation </a:t>
            </a:r>
            <a:r>
              <a:rPr lang="hu-HU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.</a:t>
            </a:r>
            <a:endParaRPr lang="en-GB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Line 11"/>
          <p:cNvSpPr>
            <a:spLocks noChangeShapeType="1"/>
          </p:cNvSpPr>
          <p:nvPr/>
        </p:nvSpPr>
        <p:spPr bwMode="auto">
          <a:xfrm>
            <a:off x="8316913" y="0"/>
            <a:ext cx="0" cy="6858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7" name="Line 10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8329613" y="0"/>
          <a:ext cx="814387" cy="908050"/>
        </p:xfrm>
        <a:graphic>
          <a:graphicData uri="http://schemas.openxmlformats.org/presentationml/2006/ole">
            <p:oleObj spid="_x0000_s90114" name="Photo Editor fénykép" r:id="rId3" imgW="3820058" imgH="4258269" progId="">
              <p:embed/>
            </p:oleObj>
          </a:graphicData>
        </a:graphic>
      </p:graphicFrame>
      <p:sp>
        <p:nvSpPr>
          <p:cNvPr id="5128" name="Line 6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44450">
            <a:solidFill>
              <a:srgbClr val="9C182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9" name="Line 7"/>
          <p:cNvSpPr>
            <a:spLocks noChangeShapeType="1"/>
          </p:cNvSpPr>
          <p:nvPr/>
        </p:nvSpPr>
        <p:spPr bwMode="auto">
          <a:xfrm>
            <a:off x="8316913" y="0"/>
            <a:ext cx="0" cy="6858000"/>
          </a:xfrm>
          <a:prstGeom prst="line">
            <a:avLst/>
          </a:prstGeom>
          <a:noFill/>
          <a:ln w="44450">
            <a:solidFill>
              <a:srgbClr val="9C182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0" name="Line 8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19050">
            <a:solidFill>
              <a:srgbClr val="DEDECE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1" name="Line 9"/>
          <p:cNvSpPr>
            <a:spLocks noChangeShapeType="1"/>
          </p:cNvSpPr>
          <p:nvPr/>
        </p:nvSpPr>
        <p:spPr bwMode="auto">
          <a:xfrm>
            <a:off x="8316913" y="0"/>
            <a:ext cx="0" cy="6858000"/>
          </a:xfrm>
          <a:prstGeom prst="line">
            <a:avLst/>
          </a:prstGeom>
          <a:noFill/>
          <a:ln w="19050">
            <a:solidFill>
              <a:srgbClr val="DEDECE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Téglalap 11"/>
          <p:cNvSpPr/>
          <p:nvPr/>
        </p:nvSpPr>
        <p:spPr>
          <a:xfrm>
            <a:off x="0" y="1052736"/>
            <a:ext cx="76683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Significant differences among V4 countries,</a:t>
            </a:r>
          </a:p>
          <a:p>
            <a:r>
              <a:rPr lang="en-GB" sz="3200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both aspects (speed and degree)!</a:t>
            </a:r>
            <a:endParaRPr lang="en-GB" sz="3200" dirty="0"/>
          </a:p>
        </p:txBody>
      </p:sp>
      <p:sp>
        <p:nvSpPr>
          <p:cNvPr id="5139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5140" name="Rectangle 15"/>
          <p:cNvSpPr>
            <a:spLocks noChangeArrowheads="1"/>
          </p:cNvSpPr>
          <p:nvPr/>
        </p:nvSpPr>
        <p:spPr bwMode="auto">
          <a:xfrm>
            <a:off x="0" y="685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GB"/>
          </a:p>
        </p:txBody>
      </p:sp>
      <p:sp>
        <p:nvSpPr>
          <p:cNvPr id="29" name="Szövegdoboz 28"/>
          <p:cNvSpPr txBox="1"/>
          <p:nvPr/>
        </p:nvSpPr>
        <p:spPr>
          <a:xfrm rot="16200000">
            <a:off x="124072" y="3855513"/>
            <a:ext cx="1274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>
                <a:latin typeface="Calibri" pitchFamily="34" charset="0"/>
              </a:rPr>
              <a:t>(%)</a:t>
            </a:r>
            <a:endParaRPr lang="hu-HU" sz="1200" dirty="0">
              <a:latin typeface="Calibri" pitchFamily="34" charset="0"/>
            </a:endParaRPr>
          </a:p>
        </p:txBody>
      </p:sp>
      <p:sp>
        <p:nvSpPr>
          <p:cNvPr id="31" name="Téglalap 30"/>
          <p:cNvSpPr/>
          <p:nvPr/>
        </p:nvSpPr>
        <p:spPr>
          <a:xfrm>
            <a:off x="1187624" y="2276872"/>
            <a:ext cx="540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smtClean="0">
                <a:solidFill>
                  <a:srgbClr val="9C1827"/>
                </a:solidFill>
                <a:latin typeface="Calibri" pitchFamily="34" charset="0"/>
              </a:rPr>
              <a:t>Standard deviation of regional GDP per capita figures, by countries </a:t>
            </a:r>
            <a:endParaRPr lang="en-GB" b="1"/>
          </a:p>
        </p:txBody>
      </p:sp>
      <p:sp>
        <p:nvSpPr>
          <p:cNvPr id="15" name="Téglalap 14"/>
          <p:cNvSpPr/>
          <p:nvPr/>
        </p:nvSpPr>
        <p:spPr>
          <a:xfrm>
            <a:off x="35496" y="6444044"/>
            <a:ext cx="4161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Source:</a:t>
            </a:r>
            <a:r>
              <a:rPr lang="hu-HU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E</a:t>
            </a:r>
            <a:r>
              <a:rPr lang="en-GB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U</a:t>
            </a:r>
            <a:r>
              <a:rPr lang="hu-HU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RO</a:t>
            </a:r>
            <a:r>
              <a:rPr lang="en-GB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STAT data, own compilation </a:t>
            </a:r>
            <a:r>
              <a:rPr lang="hu-HU" dirty="0" smtClean="0">
                <a:solidFill>
                  <a:srgbClr val="9C18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.</a:t>
            </a:r>
            <a:endParaRPr lang="en-GB" dirty="0"/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4990" y="2780928"/>
            <a:ext cx="5937250" cy="349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1624</TotalTime>
  <Words>1735</Words>
  <Application>Microsoft Office PowerPoint</Application>
  <PresentationFormat>Diavetítés a képernyőre (4:3 oldalarány)</PresentationFormat>
  <Paragraphs>630</Paragraphs>
  <Slides>23</Slides>
  <Notes>0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25" baseType="lpstr">
      <vt:lpstr>Alapértelmezett terv</vt:lpstr>
      <vt:lpstr>Photo Editor fénykép</vt:lpstr>
      <vt:lpstr>Regional effects of economic boom and recession in the Visegrad Countries  ‘Polarisation! Why and to what extent is it a problem?’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 Thank you for your attention!</vt:lpstr>
    </vt:vector>
  </TitlesOfParts>
  <Company>M.E.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Kuttor Dániel</dc:creator>
  <cp:lastModifiedBy>Kuttor Dániel</cp:lastModifiedBy>
  <cp:revision>158</cp:revision>
  <dcterms:created xsi:type="dcterms:W3CDTF">2011-11-02T14:52:55Z</dcterms:created>
  <dcterms:modified xsi:type="dcterms:W3CDTF">2013-11-22T06:28:57Z</dcterms:modified>
</cp:coreProperties>
</file>