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8" r:id="rId3"/>
    <p:sldId id="291" r:id="rId4"/>
    <p:sldId id="307" r:id="rId5"/>
    <p:sldId id="279" r:id="rId6"/>
    <p:sldId id="268" r:id="rId7"/>
    <p:sldId id="282" r:id="rId8"/>
    <p:sldId id="258" r:id="rId9"/>
    <p:sldId id="259" r:id="rId10"/>
    <p:sldId id="260" r:id="rId11"/>
    <p:sldId id="262" r:id="rId12"/>
    <p:sldId id="266" r:id="rId13"/>
    <p:sldId id="267" r:id="rId14"/>
    <p:sldId id="264" r:id="rId15"/>
    <p:sldId id="280" r:id="rId16"/>
    <p:sldId id="281" r:id="rId17"/>
    <p:sldId id="29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93" r:id="rId38"/>
    <p:sldId id="294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B6BB4-4825-5D4D-9FC6-0EAE52D55A65}">
          <p14:sldIdLst>
            <p14:sldId id="256"/>
            <p14:sldId id="298"/>
            <p14:sldId id="291"/>
            <p14:sldId id="307"/>
            <p14:sldId id="279"/>
            <p14:sldId id="268"/>
            <p14:sldId id="282"/>
            <p14:sldId id="258"/>
            <p14:sldId id="259"/>
            <p14:sldId id="260"/>
            <p14:sldId id="262"/>
            <p14:sldId id="266"/>
            <p14:sldId id="267"/>
            <p14:sldId id="264"/>
            <p14:sldId id="280"/>
            <p14:sldId id="281"/>
            <p14:sldId id="292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3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93"/>
            <p14:sldId id="294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42" autoAdjust="0"/>
  </p:normalViewPr>
  <p:slideViewPr>
    <p:cSldViewPr snapToGrid="0" snapToObjects="1">
      <p:cViewPr>
        <p:scale>
          <a:sx n="74" d="100"/>
          <a:sy n="74" d="100"/>
        </p:scale>
        <p:origin x="-208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argaa\Grincoh%20Budapest\anal\regrpl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estyent\Desktop\ENQ_SEARCH\descriptives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estyent\Desktop\ENQ_SEARCH\descriptives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estyent\Desktop\ENQ_SEARCH\descriptives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estyent\Desktop\ENQ_SEARCH\descriptives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estyent\Desktop\ENQ_SEARCH\descriptives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estyent\Desktop\ENQ_SEARCH\descriptiv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graphs!$B$93</c:f>
              <c:strCache>
                <c:ptCount val="1"/>
                <c:pt idx="0">
                  <c:v>CEE/RoEURatio_Reg_Fund_IST</c:v>
                </c:pt>
              </c:strCache>
            </c:strRef>
          </c:tx>
          <c:invertIfNegative val="0"/>
          <c:cat>
            <c:numRef>
              <c:f>graphs!$A$94:$A$103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graphs!$B$94:$B$103</c:f>
              <c:numCache>
                <c:formatCode>0.00</c:formatCode>
                <c:ptCount val="10"/>
                <c:pt idx="0">
                  <c:v>0.143017981699225</c:v>
                </c:pt>
                <c:pt idx="1">
                  <c:v>0.140755517109076</c:v>
                </c:pt>
                <c:pt idx="2">
                  <c:v>0.177828769458251</c:v>
                </c:pt>
                <c:pt idx="3">
                  <c:v>0.19929239964067</c:v>
                </c:pt>
                <c:pt idx="4">
                  <c:v>0.232637030427797</c:v>
                </c:pt>
                <c:pt idx="5">
                  <c:v>0.268307132667547</c:v>
                </c:pt>
                <c:pt idx="6">
                  <c:v>0.273413559905483</c:v>
                </c:pt>
                <c:pt idx="7">
                  <c:v>0.266788270490869</c:v>
                </c:pt>
                <c:pt idx="8">
                  <c:v>0.232007333611864</c:v>
                </c:pt>
                <c:pt idx="9">
                  <c:v>0.253357223484836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142536"/>
        <c:axId val="2120077288"/>
      </c:barChart>
      <c:catAx>
        <c:axId val="212014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0077288"/>
        <c:crosses val="autoZero"/>
        <c:auto val="1"/>
        <c:lblAlgn val="ctr"/>
        <c:lblOffset val="100"/>
        <c:noMultiLvlLbl val="0"/>
      </c:catAx>
      <c:valAx>
        <c:axId val="21200772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20142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Munka4!$A$2</c:f>
              <c:strCache>
                <c:ptCount val="1"/>
                <c:pt idx="0">
                  <c:v>ENQ_IST_CEE</c:v>
                </c:pt>
              </c:strCache>
            </c:strRef>
          </c:tx>
          <c:marker>
            <c:symbol val="none"/>
          </c:marker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Munka4!$B$2:$K$2</c:f>
              <c:numCache>
                <c:formatCode>General</c:formatCode>
                <c:ptCount val="10"/>
                <c:pt idx="0">
                  <c:v>577.2077619488496</c:v>
                </c:pt>
                <c:pt idx="1">
                  <c:v>1740.412385329351</c:v>
                </c:pt>
                <c:pt idx="2">
                  <c:v>3246.30965134718</c:v>
                </c:pt>
                <c:pt idx="3">
                  <c:v>6436.70643797792</c:v>
                </c:pt>
                <c:pt idx="4">
                  <c:v>5705.573068677388</c:v>
                </c:pt>
                <c:pt idx="5">
                  <c:v>5967.752789336399</c:v>
                </c:pt>
                <c:pt idx="6">
                  <c:v>6677.225718782311</c:v>
                </c:pt>
                <c:pt idx="7">
                  <c:v>5330.11417253748</c:v>
                </c:pt>
                <c:pt idx="8">
                  <c:v>4967.54954788027</c:v>
                </c:pt>
                <c:pt idx="9">
                  <c:v>2443.970977721682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Munka4!$A$3</c:f>
              <c:strCache>
                <c:ptCount val="1"/>
                <c:pt idx="0">
                  <c:v>ENQ_IST_RoEU</c:v>
                </c:pt>
              </c:strCache>
            </c:strRef>
          </c:tx>
          <c:marker>
            <c:symbol val="none"/>
          </c:marker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Munka4!$B$3:$K$3</c:f>
              <c:numCache>
                <c:formatCode>General</c:formatCode>
                <c:ptCount val="10"/>
                <c:pt idx="0">
                  <c:v>1180.256839892962</c:v>
                </c:pt>
                <c:pt idx="1">
                  <c:v>3599.441267731891</c:v>
                </c:pt>
                <c:pt idx="2">
                  <c:v>7029.535895886424</c:v>
                </c:pt>
                <c:pt idx="3">
                  <c:v>13502.9150026026</c:v>
                </c:pt>
                <c:pt idx="4">
                  <c:v>10309.91368025746</c:v>
                </c:pt>
                <c:pt idx="5">
                  <c:v>10649.7584476351</c:v>
                </c:pt>
                <c:pt idx="6">
                  <c:v>11525.529762511</c:v>
                </c:pt>
                <c:pt idx="7">
                  <c:v>8975.741192125378</c:v>
                </c:pt>
                <c:pt idx="8">
                  <c:v>8322.64045407213</c:v>
                </c:pt>
                <c:pt idx="9">
                  <c:v>3345.55641752015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7251208"/>
        <c:axId val="-2107248232"/>
      </c:lineChart>
      <c:catAx>
        <c:axId val="-210725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7248232"/>
        <c:crosses val="autoZero"/>
        <c:auto val="1"/>
        <c:lblAlgn val="ctr"/>
        <c:lblOffset val="100"/>
        <c:noMultiLvlLbl val="0"/>
      </c:catAx>
      <c:valAx>
        <c:axId val="-2107248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7251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Munka4!$A$8</c:f>
              <c:strCache>
                <c:ptCount val="1"/>
                <c:pt idx="0">
                  <c:v>ENQ_IST_CEE/ENQ_IST_RoEU</c:v>
                </c:pt>
              </c:strCache>
            </c:strRef>
          </c:tx>
          <c:invertIfNegative val="0"/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Munka4!$B$8:$K$8</c:f>
              <c:numCache>
                <c:formatCode>General</c:formatCode>
                <c:ptCount val="10"/>
                <c:pt idx="0">
                  <c:v>0.489052672637929</c:v>
                </c:pt>
                <c:pt idx="1">
                  <c:v>0.483522929220077</c:v>
                </c:pt>
                <c:pt idx="2">
                  <c:v>0.46180995437364</c:v>
                </c:pt>
                <c:pt idx="3">
                  <c:v>0.476690139628168</c:v>
                </c:pt>
                <c:pt idx="4">
                  <c:v>0.553406482888701</c:v>
                </c:pt>
                <c:pt idx="5">
                  <c:v>0.560365084211052</c:v>
                </c:pt>
                <c:pt idx="6">
                  <c:v>0.579342195662128</c:v>
                </c:pt>
                <c:pt idx="7">
                  <c:v>0.593835546106622</c:v>
                </c:pt>
                <c:pt idx="8">
                  <c:v>0.596871819141212</c:v>
                </c:pt>
                <c:pt idx="9">
                  <c:v>0.730512558366373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76024"/>
        <c:axId val="2142479032"/>
      </c:barChart>
      <c:catAx>
        <c:axId val="214247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2479032"/>
        <c:crosses val="autoZero"/>
        <c:auto val="1"/>
        <c:lblAlgn val="ctr"/>
        <c:lblOffset val="100"/>
        <c:noMultiLvlLbl val="0"/>
      </c:catAx>
      <c:valAx>
        <c:axId val="2142479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2476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Munka4!$A$4</c:f>
              <c:strCache>
                <c:ptCount val="1"/>
                <c:pt idx="0">
                  <c:v>LC_IST_CEE</c:v>
                </c:pt>
              </c:strCache>
            </c:strRef>
          </c:tx>
          <c:marker>
            <c:symbol val="none"/>
          </c:marker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Munka4!$B$4:$K$4</c:f>
              <c:numCache>
                <c:formatCode>General</c:formatCode>
                <c:ptCount val="10"/>
                <c:pt idx="0">
                  <c:v>11.9902760486601</c:v>
                </c:pt>
                <c:pt idx="1">
                  <c:v>18.50509109824144</c:v>
                </c:pt>
                <c:pt idx="2">
                  <c:v>22.73237873883328</c:v>
                </c:pt>
                <c:pt idx="3">
                  <c:v>41.36259507197432</c:v>
                </c:pt>
                <c:pt idx="4">
                  <c:v>41.14359734286581</c:v>
                </c:pt>
                <c:pt idx="5">
                  <c:v>44.14552853493033</c:v>
                </c:pt>
                <c:pt idx="6">
                  <c:v>43.96947761184119</c:v>
                </c:pt>
                <c:pt idx="7">
                  <c:v>40.3025322053482</c:v>
                </c:pt>
                <c:pt idx="8">
                  <c:v>30.28270939558802</c:v>
                </c:pt>
                <c:pt idx="9">
                  <c:v>17.36375978869038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Munka4!$A$5</c:f>
              <c:strCache>
                <c:ptCount val="1"/>
                <c:pt idx="0">
                  <c:v>LC_IST_RoEU</c:v>
                </c:pt>
              </c:strCache>
            </c:strRef>
          </c:tx>
          <c:marker>
            <c:symbol val="none"/>
          </c:marker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Munka4!$B$5:$K$5</c:f>
              <c:numCache>
                <c:formatCode>General</c:formatCode>
                <c:ptCount val="10"/>
                <c:pt idx="0">
                  <c:v>23.5144801232539</c:v>
                </c:pt>
                <c:pt idx="1">
                  <c:v>35.48363003410961</c:v>
                </c:pt>
                <c:pt idx="2">
                  <c:v>46.45509539732308</c:v>
                </c:pt>
                <c:pt idx="3">
                  <c:v>81.24623862488084</c:v>
                </c:pt>
                <c:pt idx="4">
                  <c:v>67.7733592301678</c:v>
                </c:pt>
                <c:pt idx="5">
                  <c:v>72.1067551759246</c:v>
                </c:pt>
                <c:pt idx="6">
                  <c:v>70.77501028651788</c:v>
                </c:pt>
                <c:pt idx="7">
                  <c:v>62.4632045323802</c:v>
                </c:pt>
                <c:pt idx="8">
                  <c:v>46.04154679300188</c:v>
                </c:pt>
                <c:pt idx="9">
                  <c:v>27.62198380871954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566056"/>
        <c:axId val="2119928952"/>
      </c:lineChart>
      <c:catAx>
        <c:axId val="-211356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928952"/>
        <c:crosses val="autoZero"/>
        <c:auto val="1"/>
        <c:lblAlgn val="ctr"/>
        <c:lblOffset val="100"/>
        <c:noMultiLvlLbl val="0"/>
      </c:catAx>
      <c:valAx>
        <c:axId val="2119928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566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Munka4!$A$9</c:f>
              <c:strCache>
                <c:ptCount val="1"/>
                <c:pt idx="0">
                  <c:v>LC_IST_CEE/LC_IST_RoEU</c:v>
                </c:pt>
              </c:strCache>
            </c:strRef>
          </c:tx>
          <c:invertIfNegative val="0"/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Munka4!$B$9:$K$9</c:f>
              <c:numCache>
                <c:formatCode>General</c:formatCode>
                <c:ptCount val="10"/>
                <c:pt idx="0">
                  <c:v>0.509910318485107</c:v>
                </c:pt>
                <c:pt idx="1">
                  <c:v>0.521510653798749</c:v>
                </c:pt>
                <c:pt idx="2">
                  <c:v>0.489340911786034</c:v>
                </c:pt>
                <c:pt idx="3">
                  <c:v>0.509101661468269</c:v>
                </c:pt>
                <c:pt idx="4">
                  <c:v>0.607076258432704</c:v>
                </c:pt>
                <c:pt idx="5">
                  <c:v>0.612224588767374</c:v>
                </c:pt>
                <c:pt idx="6">
                  <c:v>0.621257099558727</c:v>
                </c:pt>
                <c:pt idx="7">
                  <c:v>0.645220374251786</c:v>
                </c:pt>
                <c:pt idx="8">
                  <c:v>0.657725717420748</c:v>
                </c:pt>
                <c:pt idx="9">
                  <c:v>0.628621025518417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809896"/>
        <c:axId val="2120153864"/>
      </c:barChart>
      <c:catAx>
        <c:axId val="212080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0153864"/>
        <c:crosses val="autoZero"/>
        <c:auto val="1"/>
        <c:lblAlgn val="ctr"/>
        <c:lblOffset val="100"/>
        <c:noMultiLvlLbl val="0"/>
      </c:catAx>
      <c:valAx>
        <c:axId val="2120153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809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Munka4!$A$6</c:f>
              <c:strCache>
                <c:ptCount val="1"/>
                <c:pt idx="0">
                  <c:v>KP_IST_CEE</c:v>
                </c:pt>
              </c:strCache>
            </c:strRef>
          </c:tx>
          <c:marker>
            <c:symbol val="none"/>
          </c:marker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Munka4!$B$6:$K$6</c:f>
              <c:numCache>
                <c:formatCode>General</c:formatCode>
                <c:ptCount val="10"/>
                <c:pt idx="0">
                  <c:v>10.47900981580708</c:v>
                </c:pt>
                <c:pt idx="1">
                  <c:v>25.16286648396904</c:v>
                </c:pt>
                <c:pt idx="2">
                  <c:v>39.91216637373205</c:v>
                </c:pt>
                <c:pt idx="3">
                  <c:v>53.04126969883107</c:v>
                </c:pt>
                <c:pt idx="4">
                  <c:v>55.05485599641783</c:v>
                </c:pt>
                <c:pt idx="5">
                  <c:v>54.07578834571061</c:v>
                </c:pt>
                <c:pt idx="6">
                  <c:v>62.16225589896645</c:v>
                </c:pt>
                <c:pt idx="7">
                  <c:v>56.3739133657151</c:v>
                </c:pt>
                <c:pt idx="8">
                  <c:v>67.4670980816981</c:v>
                </c:pt>
                <c:pt idx="9">
                  <c:v>51.92636360667456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Munka4!$A$7</c:f>
              <c:strCache>
                <c:ptCount val="1"/>
                <c:pt idx="0">
                  <c:v>KP_IST_RoEU</c:v>
                </c:pt>
              </c:strCache>
            </c:strRef>
          </c:tx>
          <c:marker>
            <c:symbol val="none"/>
          </c:marker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Munka4!$B$7:$K$7</c:f>
              <c:numCache>
                <c:formatCode>General</c:formatCode>
                <c:ptCount val="10"/>
                <c:pt idx="0">
                  <c:v>21.26117147210101</c:v>
                </c:pt>
                <c:pt idx="1">
                  <c:v>51.2617012570857</c:v>
                </c:pt>
                <c:pt idx="2">
                  <c:v>84.68638738221794</c:v>
                </c:pt>
                <c:pt idx="3">
                  <c:v>109.9127165488367</c:v>
                </c:pt>
                <c:pt idx="4">
                  <c:v>98.298660679077</c:v>
                </c:pt>
                <c:pt idx="5">
                  <c:v>97.50113375698805</c:v>
                </c:pt>
                <c:pt idx="6">
                  <c:v>107.697219029008</c:v>
                </c:pt>
                <c:pt idx="7">
                  <c:v>94.8286947211958</c:v>
                </c:pt>
                <c:pt idx="8">
                  <c:v>110.1806960174575</c:v>
                </c:pt>
                <c:pt idx="9">
                  <c:v>83.06696285380721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482712"/>
        <c:axId val="2119953064"/>
      </c:lineChart>
      <c:catAx>
        <c:axId val="-211348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953064"/>
        <c:crosses val="autoZero"/>
        <c:auto val="1"/>
        <c:lblAlgn val="ctr"/>
        <c:lblOffset val="100"/>
        <c:noMultiLvlLbl val="0"/>
      </c:catAx>
      <c:valAx>
        <c:axId val="2119953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482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Munka4!$A$10</c:f>
              <c:strCache>
                <c:ptCount val="1"/>
                <c:pt idx="0">
                  <c:v>KP_IST_CEE/KP_IST_RoEU</c:v>
                </c:pt>
              </c:strCache>
            </c:strRef>
          </c:tx>
          <c:invertIfNegative val="0"/>
          <c:cat>
            <c:numRef>
              <c:f>Munka4!$B$1:$K$1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Munka4!$B$10:$K$10</c:f>
              <c:numCache>
                <c:formatCode>General</c:formatCode>
                <c:ptCount val="10"/>
                <c:pt idx="0">
                  <c:v>0.492870763474048</c:v>
                </c:pt>
                <c:pt idx="1">
                  <c:v>0.490870686436512</c:v>
                </c:pt>
                <c:pt idx="2">
                  <c:v>0.47129376523756</c:v>
                </c:pt>
                <c:pt idx="3">
                  <c:v>0.482576278380524</c:v>
                </c:pt>
                <c:pt idx="4">
                  <c:v>0.560077376599866</c:v>
                </c:pt>
                <c:pt idx="5">
                  <c:v>0.554617020972178</c:v>
                </c:pt>
                <c:pt idx="6">
                  <c:v>0.577194624516936</c:v>
                </c:pt>
                <c:pt idx="7">
                  <c:v>0.594481591584267</c:v>
                </c:pt>
                <c:pt idx="8">
                  <c:v>0.612331383993148</c:v>
                </c:pt>
                <c:pt idx="9">
                  <c:v>0.625114507894815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3121128"/>
        <c:axId val="-2062641576"/>
      </c:barChart>
      <c:catAx>
        <c:axId val="-2063121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2641576"/>
        <c:crosses val="autoZero"/>
        <c:auto val="1"/>
        <c:lblAlgn val="ctr"/>
        <c:lblOffset val="100"/>
        <c:noMultiLvlLbl val="0"/>
      </c:catAx>
      <c:valAx>
        <c:axId val="-2062641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3121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F987-6540-6342-8DB9-7EC44D3C96AF}" type="datetimeFigureOut">
              <a:rPr lang="en-US" smtClean="0"/>
              <a:t>2013.11.22.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3040-5D88-0140-B518-966E9AD7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6EFFC-D324-B84B-B874-93A71BD2A366}" type="datetimeFigureOut">
              <a:rPr lang="en-US" smtClean="0"/>
              <a:t>2013.11.22.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25B2-5AD6-0F4F-B46C-680D4E17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0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F6949A-FEDB-AA42-B693-06133EE361B1}" type="slidenum">
              <a:rPr lang="hu-HU"/>
              <a:pPr eaLnBrk="1" hangingPunct="1"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828-8700-3C42-BAF2-61AEECD9AF4B}" type="datetime1">
              <a:rPr lang="hu-HU" smtClean="0"/>
              <a:t>2013.11.22.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0EE-A94B-BF46-8AF0-E45944AE1937}" type="datetime1">
              <a:rPr lang="hu-HU" smtClean="0"/>
              <a:t>2013.11.22.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800-609A-AF44-9AD0-E539DCB72D5D}" type="datetime1">
              <a:rPr lang="hu-HU" smtClean="0"/>
              <a:t>2013.11.22.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A871-C1F7-264D-9329-8A01357329D8}" type="datetime1">
              <a:rPr lang="hu-HU" smtClean="0"/>
              <a:t>2013.11.22.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E61-3FAE-304A-9DF6-9B077E449A26}" type="datetime1">
              <a:rPr lang="hu-HU" smtClean="0"/>
              <a:t>2013.11.22.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EDE4-4B30-D84E-BEBB-20FEF57DB816}" type="datetime1">
              <a:rPr lang="hu-HU" smtClean="0"/>
              <a:t>2013.11.22.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90A-32A0-814F-BF50-AFEC286A43EA}" type="datetime1">
              <a:rPr lang="hu-HU" smtClean="0"/>
              <a:t>2013.11.22.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5771-98EF-D74F-84BA-3C58374F5A98}" type="datetime1">
              <a:rPr lang="hu-HU" smtClean="0"/>
              <a:t>2013.11.22.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FDA5-52C7-0F40-8E24-676CD71A3E00}" type="datetime1">
              <a:rPr lang="hu-HU" smtClean="0"/>
              <a:t>2013.11.22.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2BB-EF4E-4745-908C-8FCAA56DC92C}" type="datetime1">
              <a:rPr lang="hu-HU" smtClean="0"/>
              <a:t>2013.11.22.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7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22-A84D-4C4D-A803-5E93F55443E0}" type="datetime1">
              <a:rPr lang="hu-HU" smtClean="0"/>
              <a:t>2013.11.22.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BAA4-9A34-EB4E-834F-3DAC91BEB952}" type="datetime1">
              <a:rPr lang="hu-HU" smtClean="0"/>
              <a:t>2013.11.22.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2167-592D-094C-90BA-D1660EBBE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877"/>
            <a:ext cx="7772400" cy="1806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800" b="1" dirty="0" smtClean="0"/>
              <a:t>Nemzetközi kutatási együttműködések és regionális innováció: A gazdasági fejlettség szerepe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Varga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Attila és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Sebestyén</a:t>
            </a:r>
            <a:r>
              <a:rPr lang="hu-H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Tamás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hu-HU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hu-H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PTE KTK</a:t>
            </a:r>
          </a:p>
          <a:p>
            <a:r>
              <a:rPr lang="hu-HU" sz="2800" dirty="0">
                <a:solidFill>
                  <a:schemeClr val="tx1"/>
                </a:solidFill>
                <a:latin typeface="Times New Roman"/>
                <a:cs typeface="Times New Roman"/>
              </a:rPr>
              <a:t>é</a:t>
            </a:r>
            <a:r>
              <a:rPr lang="hu-H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</a:p>
          <a:p>
            <a:r>
              <a:rPr lang="hu-H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MTA-PTE Innováció és Gazdasági Növekedés Kutatócsoport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69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hu-HU" dirty="0" smtClean="0"/>
              <a:t>Az ENQ index két részindexre épül, amelyeket a </a:t>
            </a:r>
            <a:r>
              <a:rPr lang="hu-HU" dirty="0" smtClean="0"/>
              <a:t>vizsgált </a:t>
            </a:r>
            <a:r>
              <a:rPr lang="hu-HU" dirty="0" smtClean="0"/>
              <a:t>csomóponttól különböző távolságra lévő direkt és indirekt partnerek körére határozhatunk meg:</a:t>
            </a:r>
            <a:endParaRPr lang="en-US" dirty="0" smtClean="0"/>
          </a:p>
          <a:p>
            <a:pPr marL="457200" lvl="1" indent="0">
              <a:buNone/>
            </a:pPr>
            <a:r>
              <a:rPr lang="en-US" u="sng" dirty="0" smtClean="0"/>
              <a:t>a. Knowledge </a:t>
            </a:r>
            <a:r>
              <a:rPr lang="hu-HU" u="sng" dirty="0" smtClean="0"/>
              <a:t>P</a:t>
            </a:r>
            <a:r>
              <a:rPr lang="en-US" u="sng" dirty="0" err="1" smtClean="0"/>
              <a:t>otential</a:t>
            </a:r>
            <a:r>
              <a:rPr lang="en-US" u="sng" dirty="0" smtClean="0"/>
              <a:t> </a:t>
            </a:r>
            <a:r>
              <a:rPr lang="en-US" dirty="0" smtClean="0"/>
              <a:t> (KP) – </a:t>
            </a:r>
            <a:r>
              <a:rPr lang="hu-HU" dirty="0" smtClean="0"/>
              <a:t>A partnereknél elérhető tudás-szintek összege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6"/>
            <a:ext cx="7759949" cy="1382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FP együttműködési hálózatból elérhető tudás mérése</a:t>
            </a:r>
            <a:r>
              <a:rPr lang="en-US" sz="3600" dirty="0"/>
              <a:t>: Ego </a:t>
            </a:r>
            <a:r>
              <a:rPr lang="hu-HU" sz="3600" dirty="0"/>
              <a:t>N</a:t>
            </a:r>
            <a:r>
              <a:rPr lang="en-US" sz="3600" dirty="0" err="1"/>
              <a:t>etwork</a:t>
            </a:r>
            <a:r>
              <a:rPr lang="en-US" sz="3600" dirty="0"/>
              <a:t> </a:t>
            </a:r>
            <a:r>
              <a:rPr lang="hu-HU" sz="3600" dirty="0"/>
              <a:t>Q</a:t>
            </a:r>
            <a:r>
              <a:rPr lang="en-US" sz="3600" dirty="0" err="1"/>
              <a:t>uality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b. Local </a:t>
            </a:r>
            <a:r>
              <a:rPr lang="hu-HU" u="sng" dirty="0" smtClean="0"/>
              <a:t>S</a:t>
            </a:r>
            <a:r>
              <a:rPr lang="en-US" u="sng" dirty="0" err="1" smtClean="0"/>
              <a:t>tructure</a:t>
            </a:r>
            <a:r>
              <a:rPr lang="en-US" u="sng" dirty="0" smtClean="0"/>
              <a:t> </a:t>
            </a:r>
            <a:r>
              <a:rPr lang="en-US" dirty="0" smtClean="0"/>
              <a:t>(LS): </a:t>
            </a:r>
            <a:r>
              <a:rPr lang="hu-HU" dirty="0" smtClean="0"/>
              <a:t>a partnerek közötti kapcsolatok struktúrája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hu-HU" dirty="0" smtClean="0"/>
              <a:t>Két alternatív lehetőség az LS tényező meghatározására </a:t>
            </a:r>
            <a:r>
              <a:rPr lang="en-US" dirty="0" smtClean="0"/>
              <a:t>a</a:t>
            </a:r>
            <a:r>
              <a:rPr lang="hu-HU" dirty="0" smtClean="0"/>
              <a:t>z alábbi koncepciók alapján</a:t>
            </a:r>
            <a:r>
              <a:rPr lang="en-US" dirty="0" smtClean="0"/>
              <a:t>:</a:t>
            </a:r>
          </a:p>
          <a:p>
            <a:pPr lvl="2">
              <a:buFontTx/>
              <a:buChar char="-"/>
            </a:pPr>
            <a:r>
              <a:rPr lang="hu-HU" dirty="0" smtClean="0"/>
              <a:t>kohézió</a:t>
            </a:r>
            <a:r>
              <a:rPr lang="en-US" dirty="0" smtClean="0"/>
              <a:t> (Coleman 1986)</a:t>
            </a:r>
          </a:p>
          <a:p>
            <a:pPr lvl="2">
              <a:buFontTx/>
              <a:buChar char="-"/>
            </a:pPr>
            <a:r>
              <a:rPr lang="hu-HU" dirty="0"/>
              <a:t>s</a:t>
            </a:r>
            <a:r>
              <a:rPr lang="hu-HU" dirty="0" smtClean="0"/>
              <a:t>trukturális </a:t>
            </a:r>
            <a:r>
              <a:rPr lang="hu-HU" dirty="0" smtClean="0"/>
              <a:t>lyukak</a:t>
            </a:r>
            <a:r>
              <a:rPr lang="en-US" dirty="0" smtClean="0"/>
              <a:t> (Burt 1992)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FP együttműködési hálózatból elérhető tudás mérése</a:t>
            </a:r>
            <a:r>
              <a:rPr lang="en-US" sz="3600" dirty="0"/>
              <a:t>: Ego </a:t>
            </a:r>
            <a:r>
              <a:rPr lang="hu-HU" sz="3600" dirty="0"/>
              <a:t>N</a:t>
            </a:r>
            <a:r>
              <a:rPr lang="en-US" sz="3600" dirty="0" err="1"/>
              <a:t>etwork</a:t>
            </a:r>
            <a:r>
              <a:rPr lang="en-US" sz="3600" dirty="0"/>
              <a:t> </a:t>
            </a:r>
            <a:r>
              <a:rPr lang="hu-HU" sz="3600" dirty="0"/>
              <a:t>Q</a:t>
            </a:r>
            <a:r>
              <a:rPr lang="en-US" sz="3600" dirty="0" err="1"/>
              <a:t>uality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Local </a:t>
            </a:r>
            <a:r>
              <a:rPr lang="hu-HU" dirty="0" smtClean="0"/>
              <a:t>S</a:t>
            </a:r>
            <a:r>
              <a:rPr lang="en-US" dirty="0" err="1" smtClean="0"/>
              <a:t>tructure</a:t>
            </a:r>
            <a:r>
              <a:rPr lang="en-US" dirty="0" smtClean="0"/>
              <a:t> (LS) – </a:t>
            </a:r>
            <a:r>
              <a:rPr lang="hu-HU" dirty="0" smtClean="0"/>
              <a:t>A két alternatív megfogalmazás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b.1 Local </a:t>
            </a:r>
            <a:r>
              <a:rPr lang="hu-HU" dirty="0" smtClean="0"/>
              <a:t>C</a:t>
            </a:r>
            <a:r>
              <a:rPr lang="en-US" dirty="0" err="1" smtClean="0"/>
              <a:t>onnectivity</a:t>
            </a:r>
            <a:r>
              <a:rPr lang="en-US" dirty="0" smtClean="0"/>
              <a:t> – </a:t>
            </a:r>
            <a:r>
              <a:rPr lang="hu-HU" dirty="0" smtClean="0"/>
              <a:t>A partnerek között meglévő kapcsolatok átlagos (egy partnerre eső) száma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93" y="4870594"/>
            <a:ext cx="6558521" cy="998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FP együttműködési hálózatból elérhető tudás mérése</a:t>
            </a:r>
            <a:r>
              <a:rPr lang="en-US" sz="3600" dirty="0"/>
              <a:t>: Ego </a:t>
            </a:r>
            <a:r>
              <a:rPr lang="hu-HU" sz="3600" dirty="0"/>
              <a:t>N</a:t>
            </a:r>
            <a:r>
              <a:rPr lang="en-US" sz="3600" dirty="0" err="1"/>
              <a:t>etwork</a:t>
            </a:r>
            <a:r>
              <a:rPr lang="en-US" sz="3600" dirty="0"/>
              <a:t> </a:t>
            </a:r>
            <a:r>
              <a:rPr lang="hu-HU" sz="3600" dirty="0"/>
              <a:t>Q</a:t>
            </a:r>
            <a:r>
              <a:rPr lang="en-US" sz="3600" dirty="0" err="1"/>
              <a:t>uality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.2 Connected </a:t>
            </a:r>
            <a:r>
              <a:rPr lang="hu-HU" dirty="0" smtClean="0"/>
              <a:t>C</a:t>
            </a:r>
            <a:r>
              <a:rPr lang="en-US" dirty="0" err="1" smtClean="0"/>
              <a:t>omponents</a:t>
            </a:r>
            <a:r>
              <a:rPr lang="en-US" dirty="0" smtClean="0"/>
              <a:t> </a:t>
            </a:r>
            <a:r>
              <a:rPr lang="en-US" dirty="0"/>
              <a:t>(CC) – </a:t>
            </a:r>
            <a:r>
              <a:rPr lang="hu-HU" dirty="0" smtClean="0"/>
              <a:t>A klikkek (összefüggő csoportok) száma a partnerek hálózatán belül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FP együttműködési hálózatból elérhető tudás mérése</a:t>
            </a:r>
            <a:r>
              <a:rPr lang="en-US" sz="3600" dirty="0"/>
              <a:t>: Ego </a:t>
            </a:r>
            <a:r>
              <a:rPr lang="hu-HU" sz="3600" dirty="0"/>
              <a:t>N</a:t>
            </a:r>
            <a:r>
              <a:rPr lang="en-US" sz="3600" dirty="0" err="1"/>
              <a:t>etwork</a:t>
            </a:r>
            <a:r>
              <a:rPr lang="en-US" sz="3600" dirty="0"/>
              <a:t> </a:t>
            </a:r>
            <a:r>
              <a:rPr lang="hu-HU" sz="3600" dirty="0"/>
              <a:t>Q</a:t>
            </a:r>
            <a:r>
              <a:rPr lang="en-US" sz="3600" dirty="0" err="1"/>
              <a:t>uality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ENQ: </a:t>
            </a:r>
            <a:r>
              <a:rPr lang="hu-HU" dirty="0" smtClean="0"/>
              <a:t>a különböző távolságra lévő partnerek KP*LS értékeinek távolsággal súlyozott összege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hu-HU" dirty="0" smtClean="0"/>
              <a:t>Az LS tényező konkrét formája </a:t>
            </a:r>
            <a:r>
              <a:rPr lang="en-US" dirty="0" smtClean="0"/>
              <a:t>(LC, CC </a:t>
            </a:r>
            <a:r>
              <a:rPr lang="hu-HU" dirty="0" smtClean="0"/>
              <a:t>vagy a kettő kombinációja</a:t>
            </a:r>
            <a:r>
              <a:rPr lang="en-US" dirty="0" smtClean="0"/>
              <a:t>) </a:t>
            </a:r>
            <a:r>
              <a:rPr lang="hu-HU" dirty="0" smtClean="0"/>
              <a:t>empirikus kérdés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64" y="3294929"/>
            <a:ext cx="10338235" cy="1184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FP együttműködési hálózatból elérhető tudás mérése</a:t>
            </a:r>
            <a:r>
              <a:rPr lang="en-US" sz="3600" dirty="0"/>
              <a:t>: Ego </a:t>
            </a:r>
            <a:r>
              <a:rPr lang="hu-HU" sz="3600" dirty="0"/>
              <a:t>N</a:t>
            </a:r>
            <a:r>
              <a:rPr lang="en-US" sz="3600" dirty="0" err="1"/>
              <a:t>etwork</a:t>
            </a:r>
            <a:r>
              <a:rPr lang="en-US" sz="3600" dirty="0"/>
              <a:t> </a:t>
            </a:r>
            <a:r>
              <a:rPr lang="hu-HU" sz="3600" dirty="0"/>
              <a:t>Q</a:t>
            </a:r>
            <a:r>
              <a:rPr lang="en-US" sz="3600" dirty="0" err="1"/>
              <a:t>uality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régión kívüli lokalizált tudás-áramlás modellezése: térbeli panel </a:t>
            </a:r>
            <a:r>
              <a:rPr lang="hu-HU" sz="2800" dirty="0" err="1" smtClean="0"/>
              <a:t>ökonometria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sz="2800" dirty="0" smtClean="0"/>
              <a:t>A hálózati tudás, mint direkt input (lehetőségek)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0" y="2426705"/>
            <a:ext cx="8229600" cy="39697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5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régión kívüli lokalizált tudás-áramlás modellezése: térbeli panel </a:t>
            </a:r>
            <a:r>
              <a:rPr lang="hu-HU" sz="2800" dirty="0" err="1"/>
              <a:t>ökonometria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sz="2800" dirty="0" smtClean="0"/>
              <a:t>Hálózati tudás mint indirekt input (közvetlenül a K+F termelékenységre gyakorol hatást) </a:t>
            </a:r>
            <a:r>
              <a:rPr lang="en-US" sz="2800" dirty="0" smtClean="0"/>
              <a:t>–</a:t>
            </a:r>
            <a:r>
              <a:rPr lang="hu-HU" sz="2800" dirty="0" smtClean="0"/>
              <a:t> lehetőségek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7" y="3054876"/>
            <a:ext cx="8608864" cy="35649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főbb változók leíró statisztikái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1057940" y="1600202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6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Átlagos szabadalmi aktivitás a KKE és nem KKE régiókban</a:t>
            </a:r>
            <a:r>
              <a:rPr lang="en-US" sz="2800" dirty="0" smtClean="0"/>
              <a:t> (</a:t>
            </a:r>
            <a:r>
              <a:rPr lang="hu-HU" sz="2800" dirty="0" smtClean="0"/>
              <a:t>információs társadalom és technológiák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26" r="-792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Átlagos </a:t>
            </a:r>
            <a:r>
              <a:rPr lang="hu-HU" sz="2800" dirty="0" smtClean="0"/>
              <a:t>FP támogatás </a:t>
            </a:r>
            <a:r>
              <a:rPr lang="hu-HU" sz="2800" dirty="0"/>
              <a:t>a KKE és nem KKE régiókban</a:t>
            </a:r>
            <a:r>
              <a:rPr lang="en-US" sz="2800" dirty="0"/>
              <a:t> (</a:t>
            </a:r>
            <a:r>
              <a:rPr lang="hu-HU" sz="2800" dirty="0"/>
              <a:t>információs társadalom és technológiák</a:t>
            </a:r>
            <a:r>
              <a:rPr lang="en-US" sz="28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406" r="-1040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Bevezetés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agglomerációnak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interregionális</a:t>
            </a:r>
            <a:r>
              <a:rPr lang="en-US" dirty="0" smtClean="0"/>
              <a:t> </a:t>
            </a:r>
            <a:r>
              <a:rPr lang="en-US" dirty="0" err="1" smtClean="0"/>
              <a:t>tudományos</a:t>
            </a:r>
            <a:r>
              <a:rPr lang="en-US" dirty="0" smtClean="0"/>
              <a:t> </a:t>
            </a:r>
            <a:r>
              <a:rPr lang="en-US" dirty="0" err="1" smtClean="0"/>
              <a:t>hálózatoknak</a:t>
            </a:r>
            <a:r>
              <a:rPr lang="en-US" dirty="0" smtClean="0"/>
              <a:t> a</a:t>
            </a:r>
            <a:r>
              <a:rPr lang="en-US" dirty="0" smtClean="0"/>
              <a:t> </a:t>
            </a:r>
            <a:r>
              <a:rPr lang="en-US" dirty="0" err="1" smtClean="0"/>
              <a:t>szerepe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innovációban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Szakirodalmi</a:t>
            </a:r>
            <a:r>
              <a:rPr lang="en-US" dirty="0" smtClean="0"/>
              <a:t> </a:t>
            </a:r>
            <a:r>
              <a:rPr lang="en-US" dirty="0" err="1" smtClean="0"/>
              <a:t>helyzet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Agglomerációs</a:t>
            </a:r>
            <a:r>
              <a:rPr lang="en-US" dirty="0" smtClean="0"/>
              <a:t> </a:t>
            </a:r>
            <a:r>
              <a:rPr lang="en-US" dirty="0" err="1" smtClean="0"/>
              <a:t>hatások</a:t>
            </a:r>
            <a:r>
              <a:rPr lang="en-US" dirty="0" smtClean="0"/>
              <a:t>: </a:t>
            </a:r>
            <a:r>
              <a:rPr lang="en-US" dirty="0" err="1" smtClean="0"/>
              <a:t>kiterjedt</a:t>
            </a:r>
            <a:r>
              <a:rPr lang="en-US" dirty="0" smtClean="0"/>
              <a:t> </a:t>
            </a:r>
            <a:r>
              <a:rPr lang="en-US" dirty="0" err="1" smtClean="0"/>
              <a:t>elemző</a:t>
            </a:r>
            <a:r>
              <a:rPr lang="en-US" dirty="0" smtClean="0"/>
              <a:t> </a:t>
            </a:r>
            <a:r>
              <a:rPr lang="en-US" dirty="0" err="1" smtClean="0"/>
              <a:t>irodalom</a:t>
            </a:r>
            <a:endParaRPr lang="en-US" dirty="0" smtClean="0"/>
          </a:p>
          <a:p>
            <a:pPr lvl="1"/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hatások</a:t>
            </a:r>
            <a:r>
              <a:rPr lang="en-US" dirty="0" smtClean="0"/>
              <a:t>: </a:t>
            </a:r>
            <a:r>
              <a:rPr lang="en-US" dirty="0" err="1" smtClean="0"/>
              <a:t>esettanulmányok</a:t>
            </a:r>
            <a:r>
              <a:rPr lang="en-US" dirty="0" smtClean="0"/>
              <a:t>, “</a:t>
            </a:r>
            <a:r>
              <a:rPr lang="en-US" dirty="0" err="1" smtClean="0"/>
              <a:t>sztorik</a:t>
            </a:r>
            <a:r>
              <a:rPr lang="en-US" dirty="0" smtClean="0"/>
              <a:t>”, </a:t>
            </a:r>
            <a:r>
              <a:rPr lang="en-US" dirty="0" err="1" smtClean="0"/>
              <a:t>feltételezések</a:t>
            </a:r>
            <a:r>
              <a:rPr lang="en-US" dirty="0" smtClean="0"/>
              <a:t>, </a:t>
            </a:r>
            <a:r>
              <a:rPr lang="en-US" dirty="0" err="1" smtClean="0"/>
              <a:t>kevés</a:t>
            </a:r>
            <a:r>
              <a:rPr lang="en-US" dirty="0" smtClean="0"/>
              <a:t> a </a:t>
            </a:r>
            <a:r>
              <a:rPr lang="en-US" dirty="0" err="1" smtClean="0"/>
              <a:t>kvantitatív</a:t>
            </a:r>
            <a:r>
              <a:rPr lang="en-US" dirty="0" smtClean="0"/>
              <a:t> </a:t>
            </a:r>
            <a:r>
              <a:rPr lang="en-US" dirty="0" err="1" smtClean="0"/>
              <a:t>empirikus</a:t>
            </a:r>
            <a:r>
              <a:rPr lang="en-US" dirty="0" smtClean="0"/>
              <a:t> </a:t>
            </a:r>
            <a:r>
              <a:rPr lang="en-US" dirty="0" err="1" smtClean="0"/>
              <a:t>elemzés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err="1" smtClean="0"/>
              <a:t>Kutatási</a:t>
            </a:r>
            <a:r>
              <a:rPr lang="en-US" u="sng" dirty="0" smtClean="0"/>
              <a:t> </a:t>
            </a:r>
            <a:r>
              <a:rPr lang="en-US" u="sng" dirty="0" err="1" smtClean="0"/>
              <a:t>kérdések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Mi</a:t>
            </a:r>
            <a:r>
              <a:rPr lang="en-US" dirty="0" smtClean="0"/>
              <a:t> a </a:t>
            </a:r>
            <a:r>
              <a:rPr lang="en-US" dirty="0" err="1" smtClean="0"/>
              <a:t>szerepe</a:t>
            </a:r>
            <a:r>
              <a:rPr lang="en-US" dirty="0" smtClean="0"/>
              <a:t> a </a:t>
            </a:r>
            <a:r>
              <a:rPr lang="en-US" dirty="0" err="1" smtClean="0"/>
              <a:t>kutatási</a:t>
            </a:r>
            <a:r>
              <a:rPr lang="en-US" dirty="0" smtClean="0"/>
              <a:t> </a:t>
            </a:r>
            <a:r>
              <a:rPr lang="en-US" dirty="0" err="1" smtClean="0"/>
              <a:t>hálózatokból</a:t>
            </a:r>
            <a:r>
              <a:rPr lang="en-US" dirty="0" smtClean="0"/>
              <a:t> </a:t>
            </a:r>
            <a:r>
              <a:rPr lang="en-US" dirty="0" err="1" smtClean="0"/>
              <a:t>nyerhető</a:t>
            </a:r>
            <a:r>
              <a:rPr lang="en-US" dirty="0" smtClean="0"/>
              <a:t> </a:t>
            </a:r>
            <a:r>
              <a:rPr lang="en-US" dirty="0" err="1" smtClean="0"/>
              <a:t>tudásnak</a:t>
            </a:r>
            <a:r>
              <a:rPr lang="en-US" dirty="0" smtClean="0"/>
              <a:t> a </a:t>
            </a:r>
            <a:r>
              <a:rPr lang="en-US" dirty="0" err="1" smtClean="0"/>
              <a:t>regionális</a:t>
            </a:r>
            <a:r>
              <a:rPr lang="en-US" dirty="0" smtClean="0"/>
              <a:t> </a:t>
            </a:r>
            <a:r>
              <a:rPr lang="en-US" dirty="0" err="1" smtClean="0"/>
              <a:t>innovációban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Ha </a:t>
            </a:r>
            <a:r>
              <a:rPr lang="en-US" dirty="0" smtClean="0"/>
              <a:t>van </a:t>
            </a:r>
            <a:r>
              <a:rPr lang="en-US" dirty="0" err="1" smtClean="0"/>
              <a:t>szerepe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kapcsolata</a:t>
            </a:r>
            <a:r>
              <a:rPr lang="en-US" dirty="0" smtClean="0"/>
              <a:t> van </a:t>
            </a:r>
            <a:r>
              <a:rPr lang="en-US" dirty="0" smtClean="0"/>
              <a:t>a </a:t>
            </a:r>
            <a:r>
              <a:rPr lang="en-US" dirty="0" err="1" smtClean="0"/>
              <a:t>gazdasági</a:t>
            </a:r>
            <a:r>
              <a:rPr lang="en-US" dirty="0" smtClean="0"/>
              <a:t> </a:t>
            </a:r>
            <a:r>
              <a:rPr lang="en-US" dirty="0" err="1" smtClean="0"/>
              <a:t>fejlettséggel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dirty="0" err="1" smtClean="0"/>
              <a:t>Összehasonlító</a:t>
            </a:r>
            <a:r>
              <a:rPr lang="en-US" dirty="0" smtClean="0"/>
              <a:t> </a:t>
            </a:r>
            <a:r>
              <a:rPr lang="en-US" dirty="0" err="1" smtClean="0"/>
              <a:t>elemzés</a:t>
            </a:r>
            <a:r>
              <a:rPr lang="en-US" dirty="0" smtClean="0"/>
              <a:t> </a:t>
            </a:r>
            <a:r>
              <a:rPr lang="en-US" dirty="0" err="1" smtClean="0"/>
              <a:t>Kelet-Közép</a:t>
            </a:r>
            <a:r>
              <a:rPr lang="en-US" dirty="0" smtClean="0"/>
              <a:t> </a:t>
            </a:r>
            <a:r>
              <a:rPr lang="en-US" dirty="0" err="1" smtClean="0"/>
              <a:t>Európa</a:t>
            </a:r>
            <a:r>
              <a:rPr lang="en-US" dirty="0" smtClean="0"/>
              <a:t> </a:t>
            </a:r>
            <a:r>
              <a:rPr lang="en-US" dirty="0" err="1" smtClean="0"/>
              <a:t>elmaradott</a:t>
            </a:r>
            <a:r>
              <a:rPr lang="en-US" dirty="0" smtClean="0"/>
              <a:t> </a:t>
            </a:r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Obj</a:t>
            </a:r>
            <a:r>
              <a:rPr lang="en-US" dirty="0" smtClean="0"/>
              <a:t> 1) </a:t>
            </a:r>
            <a:r>
              <a:rPr lang="en-US" dirty="0" err="1" smtClean="0"/>
              <a:t>régiói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EU 15 </a:t>
            </a:r>
            <a:r>
              <a:rPr lang="en-US" dirty="0" err="1" smtClean="0"/>
              <a:t>régiói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KKE és nem KKE régiók relatív FP támogatása </a:t>
            </a:r>
            <a:r>
              <a:rPr lang="en-US" sz="3200" dirty="0"/>
              <a:t>(</a:t>
            </a:r>
            <a:r>
              <a:rPr lang="hu-HU" sz="3200" dirty="0"/>
              <a:t>információs társadalom és technológiák</a:t>
            </a:r>
            <a:r>
              <a:rPr lang="en-US" sz="3200" dirty="0"/>
              <a:t>)</a:t>
            </a:r>
          </a:p>
        </p:txBody>
      </p:sp>
      <p:graphicFrame>
        <p:nvGraphicFramePr>
          <p:cNvPr id="4" name="Diagram 9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Átlagos </a:t>
            </a:r>
            <a:r>
              <a:rPr lang="hu-HU" sz="3600" dirty="0" smtClean="0"/>
              <a:t>ENQ </a:t>
            </a:r>
            <a:r>
              <a:rPr lang="hu-HU" sz="3600" dirty="0"/>
              <a:t>a KKE és nem KKE régiókban</a:t>
            </a:r>
            <a:r>
              <a:rPr lang="en-US" sz="3600" dirty="0"/>
              <a:t> (</a:t>
            </a:r>
            <a:r>
              <a:rPr lang="hu-HU" sz="3600" dirty="0"/>
              <a:t>információs társadalom és technológiák</a:t>
            </a:r>
            <a:r>
              <a:rPr lang="en-US" sz="3600" dirty="0"/>
              <a:t>)</a:t>
            </a:r>
          </a:p>
        </p:txBody>
      </p:sp>
      <p:graphicFrame>
        <p:nvGraphicFramePr>
          <p:cNvPr id="4" name="Diagram 17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KKE és nem KKE régiók relatív </a:t>
            </a:r>
            <a:r>
              <a:rPr lang="hu-HU" sz="3600" dirty="0" smtClean="0"/>
              <a:t>ENQ indexe </a:t>
            </a:r>
            <a:r>
              <a:rPr lang="en-US" sz="3600" dirty="0" smtClean="0"/>
              <a:t>(</a:t>
            </a:r>
            <a:r>
              <a:rPr lang="hu-HU" sz="3600" dirty="0"/>
              <a:t>információs társadalom és technológiák</a:t>
            </a:r>
            <a:r>
              <a:rPr lang="en-US" sz="3600" dirty="0"/>
              <a:t>)</a:t>
            </a:r>
          </a:p>
        </p:txBody>
      </p:sp>
      <p:graphicFrame>
        <p:nvGraphicFramePr>
          <p:cNvPr id="4" name="Diagram 18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Átlagos </a:t>
            </a:r>
            <a:r>
              <a:rPr lang="hu-HU" sz="3200" dirty="0" smtClean="0"/>
              <a:t>LC értékek </a:t>
            </a:r>
            <a:r>
              <a:rPr lang="hu-HU" sz="3200" dirty="0"/>
              <a:t>a KKE és nem KKE régiókban</a:t>
            </a:r>
            <a:r>
              <a:rPr lang="en-US" sz="3200" dirty="0"/>
              <a:t> (</a:t>
            </a:r>
            <a:r>
              <a:rPr lang="hu-HU" sz="3200" dirty="0"/>
              <a:t>információs társadalom és technológiák</a:t>
            </a:r>
            <a:r>
              <a:rPr lang="en-US" sz="3200" dirty="0"/>
              <a:t>)</a:t>
            </a:r>
          </a:p>
        </p:txBody>
      </p:sp>
      <p:graphicFrame>
        <p:nvGraphicFramePr>
          <p:cNvPr id="4" name="Diagram 19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KKE és nem KKE régiók relatív </a:t>
            </a:r>
            <a:r>
              <a:rPr lang="hu-HU" sz="3200" dirty="0" smtClean="0"/>
              <a:t>LC értéke  </a:t>
            </a:r>
            <a:r>
              <a:rPr lang="en-US" sz="3200" dirty="0"/>
              <a:t>(</a:t>
            </a:r>
            <a:r>
              <a:rPr lang="hu-HU" sz="3200" dirty="0"/>
              <a:t>információs társadalom és technológiák</a:t>
            </a:r>
            <a:r>
              <a:rPr lang="en-US" sz="3200" dirty="0"/>
              <a:t>)</a:t>
            </a:r>
          </a:p>
        </p:txBody>
      </p:sp>
      <p:graphicFrame>
        <p:nvGraphicFramePr>
          <p:cNvPr id="4" name="Diagram 20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Átlagos </a:t>
            </a:r>
            <a:r>
              <a:rPr lang="hu-HU" sz="3200" dirty="0" smtClean="0"/>
              <a:t>KP </a:t>
            </a:r>
            <a:r>
              <a:rPr lang="hu-HU" sz="3200" dirty="0"/>
              <a:t>értékek a KKE és nem KKE régiókban</a:t>
            </a:r>
            <a:r>
              <a:rPr lang="en-US" sz="3200" dirty="0"/>
              <a:t> (</a:t>
            </a:r>
            <a:r>
              <a:rPr lang="hu-HU" sz="3200" dirty="0"/>
              <a:t>információs társadalom és technológiák</a:t>
            </a:r>
            <a:r>
              <a:rPr lang="en-US" sz="3200" dirty="0"/>
              <a:t>)</a:t>
            </a:r>
          </a:p>
        </p:txBody>
      </p:sp>
      <p:graphicFrame>
        <p:nvGraphicFramePr>
          <p:cNvPr id="4" name="Diagram 21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KKE és nem KKE régiók relatív </a:t>
            </a:r>
            <a:r>
              <a:rPr lang="hu-HU" sz="3200" dirty="0" smtClean="0"/>
              <a:t>KP </a:t>
            </a:r>
            <a:r>
              <a:rPr lang="hu-HU" sz="3200" dirty="0"/>
              <a:t>értéke  </a:t>
            </a:r>
            <a:r>
              <a:rPr lang="en-US" sz="3200" dirty="0"/>
              <a:t>(</a:t>
            </a:r>
            <a:r>
              <a:rPr lang="hu-HU" sz="3200" dirty="0"/>
              <a:t>információs társadalom és technológiák</a:t>
            </a:r>
            <a:r>
              <a:rPr lang="en-US" sz="3200" dirty="0"/>
              <a:t>)</a:t>
            </a:r>
          </a:p>
        </p:txBody>
      </p:sp>
      <p:graphicFrame>
        <p:nvGraphicFramePr>
          <p:cNvPr id="4" name="Diagram 22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ENQ értékek térbeli </a:t>
            </a:r>
            <a:r>
              <a:rPr lang="hu-HU" dirty="0"/>
              <a:t>eloszlása a KKE Obj1 régiókban</a:t>
            </a:r>
            <a:endParaRPr lang="en-US" dirty="0"/>
          </a:p>
        </p:txBody>
      </p:sp>
      <p:pic>
        <p:nvPicPr>
          <p:cNvPr id="4" name="Kép 1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0" r="-143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Empirikus eredmények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1376936"/>
            <a:ext cx="7589144" cy="5584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smtClean="0"/>
              <a:t>Regressziós eredmények 211 nem KKE </a:t>
            </a:r>
            <a:r>
              <a:rPr lang="hu-HU" sz="2800" dirty="0" smtClean="0"/>
              <a:t>EU </a:t>
            </a:r>
            <a:r>
              <a:rPr lang="hu-HU" sz="2800" dirty="0" smtClean="0"/>
              <a:t>NUTS2 régióra, 2000-2009 (N=2110), függő változó:</a:t>
            </a:r>
            <a:r>
              <a:rPr lang="en-US" sz="2800" dirty="0" smtClean="0"/>
              <a:t> Log (</a:t>
            </a:r>
            <a:r>
              <a:rPr lang="en-US" sz="2800" dirty="0" err="1" smtClean="0"/>
              <a:t>Patents_IST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hu-HU" dirty="0" smtClean="0"/>
              <a:t>A tanulmányban</a:t>
            </a:r>
            <a:r>
              <a:rPr lang="en-US" dirty="0" smtClean="0"/>
              <a:t> </a:t>
            </a:r>
          </a:p>
          <a:p>
            <a:pPr lvl="1"/>
            <a:r>
              <a:rPr lang="hu-HU" u="sng" dirty="0" smtClean="0"/>
              <a:t>Az FP együttműködési hálózatokból származó tudás</a:t>
            </a:r>
            <a:r>
              <a:rPr lang="hu-HU" dirty="0" smtClean="0"/>
              <a:t> hatását az ENQ index segítségével mérjük</a:t>
            </a:r>
          </a:p>
          <a:p>
            <a:pPr lvl="1"/>
            <a:r>
              <a:rPr lang="hu-HU" dirty="0" smtClean="0"/>
              <a:t>Szisztematikus </a:t>
            </a:r>
            <a:r>
              <a:rPr lang="hu-HU" dirty="0" err="1" smtClean="0"/>
              <a:t>panel-térökonometriai</a:t>
            </a:r>
            <a:r>
              <a:rPr lang="hu-HU" dirty="0" smtClean="0"/>
              <a:t> elemzést végzünk az </a:t>
            </a:r>
            <a:r>
              <a:rPr lang="hu-HU" u="sng" dirty="0" smtClean="0"/>
              <a:t>agglomerációs hatások </a:t>
            </a:r>
            <a:r>
              <a:rPr lang="hu-HU" dirty="0" smtClean="0"/>
              <a:t>becslése érdekében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43" y="1417638"/>
            <a:ext cx="5080476" cy="5711073"/>
          </a:xfrm>
          <a:prstGeom prst="rect">
            <a:avLst/>
          </a:prstGeom>
        </p:spPr>
      </p:pic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Regressziós eredmények 211 nem KKE </a:t>
            </a:r>
            <a:r>
              <a:rPr lang="hu-HU" sz="2800" dirty="0" smtClean="0"/>
              <a:t>EU </a:t>
            </a:r>
            <a:r>
              <a:rPr lang="hu-HU" sz="2800" dirty="0"/>
              <a:t>NUTS2 régióra, 2000-2009 (N=2110),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8127" b="-8127"/>
          <a:stretch>
            <a:fillRect/>
          </a:stretch>
        </p:blipFill>
        <p:spPr>
          <a:xfrm>
            <a:off x="457199" y="1279262"/>
            <a:ext cx="9812325" cy="5396401"/>
          </a:xfrm>
        </p:spPr>
      </p:pic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Regressziós eredmények 211 nem KKE </a:t>
            </a:r>
            <a:r>
              <a:rPr lang="hu-HU" sz="2800" dirty="0" smtClean="0"/>
              <a:t>EU </a:t>
            </a:r>
            <a:r>
              <a:rPr lang="hu-HU" sz="2800" dirty="0"/>
              <a:t>NUTS2 régióra, 2000-2009 (N=2110),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rcRect l="-21992" r="-21992"/>
          <a:stretch>
            <a:fillRect/>
          </a:stretch>
        </p:blipFill>
        <p:spPr>
          <a:xfrm>
            <a:off x="-280843" y="1417638"/>
            <a:ext cx="10081357" cy="5544358"/>
          </a:xfrm>
        </p:spPr>
      </p:pic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Regressziós eredmények 211 nem </a:t>
            </a:r>
            <a:r>
              <a:rPr lang="hu-HU" sz="2800" dirty="0" smtClean="0"/>
              <a:t>KKE EU </a:t>
            </a:r>
            <a:r>
              <a:rPr lang="hu-HU" sz="2800" dirty="0"/>
              <a:t>NUTS2 régióra, 2000-2009 (N=2110),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358" r="-5358"/>
          <a:stretch>
            <a:fillRect/>
          </a:stretch>
        </p:blipFill>
        <p:spPr>
          <a:xfrm>
            <a:off x="-223133" y="1451960"/>
            <a:ext cx="9529511" cy="524086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42818"/>
            <a:ext cx="8351949" cy="892316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/>
              <a:t>Regressziós eredmények 51 KKE Obj1 EU NUTS2 régióra, 2000-2009 (N=510),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7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50" y="1166953"/>
            <a:ext cx="5835170" cy="58078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42818"/>
            <a:ext cx="8351949" cy="892316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/>
              <a:t>Regressziós eredmények 51 KKE Obj1 EU NUTS2 régióra, 2000-2009 (N=510),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36200" b="-36200"/>
          <a:stretch>
            <a:fillRect/>
          </a:stretch>
        </p:blipFill>
        <p:spPr>
          <a:xfrm>
            <a:off x="68656" y="1417638"/>
            <a:ext cx="9291165" cy="510978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42818"/>
            <a:ext cx="8351949" cy="892316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/>
              <a:t>Regressziós eredmények 51 KKE Obj1 EU NUTS2 régióra, 2000-2009 (N=510),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3432" r="-23432"/>
          <a:stretch>
            <a:fillRect/>
          </a:stretch>
        </p:blipFill>
        <p:spPr>
          <a:xfrm>
            <a:off x="-229343" y="1325625"/>
            <a:ext cx="10081356" cy="554435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42818"/>
            <a:ext cx="8351949" cy="892316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/>
              <a:t>Regressziós eredmények 51 KKE Obj1 EU NUTS2 régióra, 2000-2009 (N=510), függő változó:</a:t>
            </a:r>
            <a:r>
              <a:rPr lang="en-US" sz="2800" dirty="0"/>
              <a:t> Log (</a:t>
            </a:r>
            <a:r>
              <a:rPr lang="en-US" sz="2800" dirty="0" err="1"/>
              <a:t>Patents_IST</a:t>
            </a:r>
            <a:r>
              <a:rPr lang="en-US" sz="28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72375"/>
            <a:ext cx="8416344" cy="525779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Számottevő különbségek a régión kívüli tudás felhasználásában a KKE Obj1 régiók és a többi EU régió között</a:t>
            </a:r>
            <a:endParaRPr lang="en-US" dirty="0" smtClean="0"/>
          </a:p>
          <a:p>
            <a:endParaRPr lang="en-US" dirty="0" smtClean="0"/>
          </a:p>
          <a:p>
            <a:r>
              <a:rPr lang="hu-HU" u="sng" dirty="0" smtClean="0"/>
              <a:t>Agglomerációs hatás</a:t>
            </a:r>
            <a:r>
              <a:rPr lang="en-US" dirty="0" smtClean="0"/>
              <a:t> </a:t>
            </a:r>
            <a:r>
              <a:rPr lang="hu-HU" dirty="0" smtClean="0"/>
              <a:t>a regionális szabadalmi tevékenységben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A nem KKE </a:t>
            </a:r>
            <a:r>
              <a:rPr lang="hu-HU" dirty="0" smtClean="0"/>
              <a:t>régiók </a:t>
            </a:r>
            <a:r>
              <a:rPr lang="hu-HU" dirty="0" smtClean="0"/>
              <a:t>esetében kiterjed a szomszédos régiókra is</a:t>
            </a:r>
          </a:p>
          <a:p>
            <a:pPr lvl="1"/>
            <a:r>
              <a:rPr lang="hu-HU" dirty="0" smtClean="0"/>
              <a:t>A KKE Obj1 régiók esetén csak a saját régióra korlátozódik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FP </a:t>
            </a:r>
            <a:r>
              <a:rPr lang="hu-HU" u="sng" dirty="0" smtClean="0"/>
              <a:t>hálózati hatás</a:t>
            </a:r>
            <a:r>
              <a:rPr lang="hu-HU" dirty="0" smtClean="0"/>
              <a:t> a regionális szabadalmi tevékenységben:</a:t>
            </a:r>
            <a:endParaRPr lang="en-US" dirty="0" smtClean="0"/>
          </a:p>
          <a:p>
            <a:pPr lvl="1"/>
            <a:r>
              <a:rPr lang="hu-HU" dirty="0" smtClean="0"/>
              <a:t>Nem kimutatható a nem KKE </a:t>
            </a:r>
            <a:r>
              <a:rPr lang="hu-HU" dirty="0" smtClean="0"/>
              <a:t>régiókban</a:t>
            </a:r>
            <a:endParaRPr lang="hu-HU" dirty="0" smtClean="0"/>
          </a:p>
          <a:p>
            <a:pPr lvl="1"/>
            <a:r>
              <a:rPr lang="hu-HU" dirty="0" smtClean="0"/>
              <a:t>A saját K+F kiegészítője a KKE Obj1 régiókban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Policy: </a:t>
            </a:r>
            <a:r>
              <a:rPr lang="hu-HU" dirty="0" smtClean="0"/>
              <a:t>a K+F kiválósági központok és hálózati kapcsolataik támogatása előremutató cél lehet a KKE és a szomszédos országokban</a:t>
            </a:r>
          </a:p>
          <a:p>
            <a:endParaRPr lang="en-US" dirty="0" smtClean="0"/>
          </a:p>
          <a:p>
            <a:r>
              <a:rPr lang="hu-HU" dirty="0" smtClean="0"/>
              <a:t>Ez a politika a legjobban egy komplex regionális fejlesztési csomag részeként </a:t>
            </a:r>
            <a:r>
              <a:rPr lang="hu-HU" dirty="0" smtClean="0"/>
              <a:t>érvényesülhet</a:t>
            </a:r>
          </a:p>
          <a:p>
            <a:endParaRPr lang="hu-HU" dirty="0" smtClean="0"/>
          </a:p>
          <a:p>
            <a:r>
              <a:rPr lang="hu-HU" dirty="0" smtClean="0"/>
              <a:t>Az eredmények és az intelligens specializáció (McCann, Orgega-Argilés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Összefoglalás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További</a:t>
            </a:r>
            <a:r>
              <a:rPr lang="en-US" dirty="0" smtClean="0"/>
              <a:t> </a:t>
            </a:r>
            <a:r>
              <a:rPr lang="en-US" dirty="0" err="1" smtClean="0"/>
              <a:t>kutatások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gyéb</a:t>
            </a:r>
            <a:r>
              <a:rPr lang="en-US" dirty="0" smtClean="0"/>
              <a:t> </a:t>
            </a:r>
            <a:r>
              <a:rPr lang="en-US" dirty="0" err="1" smtClean="0"/>
              <a:t>tudományterületek</a:t>
            </a:r>
            <a:r>
              <a:rPr lang="en-US" dirty="0" smtClean="0"/>
              <a:t> (quality of life: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eredmények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mögöttes</a:t>
            </a:r>
            <a:r>
              <a:rPr lang="en-US" dirty="0" smtClean="0"/>
              <a:t> </a:t>
            </a:r>
            <a:r>
              <a:rPr lang="en-US" dirty="0" err="1" smtClean="0"/>
              <a:t>mechanizmusok</a:t>
            </a:r>
            <a:r>
              <a:rPr lang="en-US" dirty="0" smtClean="0"/>
              <a:t> </a:t>
            </a:r>
            <a:r>
              <a:rPr lang="en-US" dirty="0" err="1" smtClean="0"/>
              <a:t>feltárása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Szerkezet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empirikus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tudás</a:t>
            </a:r>
            <a:r>
              <a:rPr lang="en-US" dirty="0" smtClean="0"/>
              <a:t> </a:t>
            </a:r>
            <a:r>
              <a:rPr lang="en-US" dirty="0" err="1" smtClean="0"/>
              <a:t>mérése</a:t>
            </a:r>
            <a:r>
              <a:rPr lang="en-US" dirty="0" smtClean="0"/>
              <a:t>: </a:t>
            </a:r>
            <a:r>
              <a:rPr lang="en-US" dirty="0" err="1" smtClean="0"/>
              <a:t>az</a:t>
            </a:r>
            <a:r>
              <a:rPr lang="en-US" dirty="0" smtClean="0"/>
              <a:t> ENQ index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agglomerációs</a:t>
            </a:r>
            <a:r>
              <a:rPr lang="en-US" dirty="0" smtClean="0"/>
              <a:t> </a:t>
            </a:r>
            <a:r>
              <a:rPr lang="en-US" dirty="0" err="1" smtClean="0"/>
              <a:t>hatások</a:t>
            </a:r>
            <a:r>
              <a:rPr lang="en-US" dirty="0" smtClean="0"/>
              <a:t> </a:t>
            </a:r>
            <a:r>
              <a:rPr lang="en-US" dirty="0" err="1" smtClean="0"/>
              <a:t>mérése</a:t>
            </a:r>
            <a:r>
              <a:rPr lang="en-US" dirty="0" smtClean="0"/>
              <a:t>: panel </a:t>
            </a:r>
            <a:r>
              <a:rPr lang="en-US" dirty="0" err="1" smtClean="0"/>
              <a:t>térökonometria</a:t>
            </a:r>
            <a:endParaRPr lang="en-US" dirty="0" smtClean="0"/>
          </a:p>
          <a:p>
            <a:r>
              <a:rPr lang="en-US" dirty="0" err="1" smtClean="0"/>
              <a:t>Leíró</a:t>
            </a:r>
            <a:r>
              <a:rPr lang="en-US" dirty="0" smtClean="0"/>
              <a:t> </a:t>
            </a:r>
            <a:r>
              <a:rPr lang="en-US" dirty="0" err="1" smtClean="0"/>
              <a:t>adatelemzés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empirikus</a:t>
            </a:r>
            <a:r>
              <a:rPr lang="en-US" dirty="0" smtClean="0"/>
              <a:t> </a:t>
            </a:r>
            <a:r>
              <a:rPr lang="en-US" dirty="0" err="1" smtClean="0"/>
              <a:t>elemzés</a:t>
            </a:r>
            <a:r>
              <a:rPr lang="en-US" dirty="0" smtClean="0"/>
              <a:t> </a:t>
            </a:r>
            <a:r>
              <a:rPr lang="en-US" dirty="0" err="1" smtClean="0"/>
              <a:t>eredményei</a:t>
            </a:r>
            <a:endParaRPr lang="en-US" dirty="0" smtClean="0"/>
          </a:p>
          <a:p>
            <a:r>
              <a:rPr lang="en-US" dirty="0" err="1" smtClean="0"/>
              <a:t>Összegzés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1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charset="0"/>
              </a:rPr>
              <a:t>Az empirikus modell</a:t>
            </a:r>
            <a:endParaRPr lang="hu-HU" dirty="0">
              <a:latin typeface="Trebuchet MS" charset="0"/>
            </a:endParaRP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4857750"/>
          </a:xfrm>
        </p:spPr>
        <p:txBody>
          <a:bodyPr>
            <a:normAutofit/>
          </a:bodyPr>
          <a:lstStyle/>
          <a:p>
            <a:endParaRPr lang="hu-HU" sz="2000" dirty="0" smtClean="0">
              <a:latin typeface="Trebuchet MS" charset="0"/>
            </a:endParaRPr>
          </a:p>
          <a:p>
            <a:r>
              <a:rPr lang="hu-HU" sz="2000" dirty="0" smtClean="0">
                <a:latin typeface="Trebuchet MS" charset="0"/>
              </a:rPr>
              <a:t>A </a:t>
            </a:r>
            <a:r>
              <a:rPr lang="hu-HU" sz="2000" dirty="0" err="1" smtClean="0">
                <a:latin typeface="Trebuchet MS" charset="0"/>
              </a:rPr>
              <a:t>Romer-féle</a:t>
            </a:r>
            <a:r>
              <a:rPr lang="hu-HU" sz="2000" dirty="0" smtClean="0">
                <a:latin typeface="Trebuchet MS" charset="0"/>
              </a:rPr>
              <a:t> tudás-termelési függvény (</a:t>
            </a:r>
            <a:r>
              <a:rPr lang="hu-HU" sz="2000" dirty="0" err="1" smtClean="0">
                <a:latin typeface="Trebuchet MS" charset="0"/>
              </a:rPr>
              <a:t>Romer</a:t>
            </a:r>
            <a:r>
              <a:rPr lang="hu-HU" sz="2000" dirty="0">
                <a:latin typeface="Trebuchet MS" charset="0"/>
              </a:rPr>
              <a:t>, </a:t>
            </a:r>
            <a:r>
              <a:rPr lang="hu-HU" sz="2000" dirty="0" smtClean="0">
                <a:latin typeface="Trebuchet MS" charset="0"/>
              </a:rPr>
              <a:t>1990, Jones 1995)</a:t>
            </a:r>
          </a:p>
          <a:p>
            <a:endParaRPr lang="hu-HU" sz="2000" dirty="0">
              <a:latin typeface="Trebuchet MS" charset="0"/>
            </a:endParaRPr>
          </a:p>
          <a:p>
            <a:endParaRPr lang="hu-HU" sz="2000" dirty="0" smtClean="0">
              <a:latin typeface="Trebuchet MS" charset="0"/>
            </a:endParaRPr>
          </a:p>
          <a:p>
            <a:endParaRPr lang="hu-HU" sz="2000" dirty="0">
              <a:latin typeface="Trebuchet MS" charset="0"/>
            </a:endParaRPr>
          </a:p>
          <a:p>
            <a:endParaRPr lang="hu-HU" sz="2000" dirty="0" smtClean="0">
              <a:latin typeface="Trebuchet MS" charset="0"/>
            </a:endParaRPr>
          </a:p>
          <a:p>
            <a:r>
              <a:rPr lang="hu-HU" sz="2000" dirty="0" smtClean="0">
                <a:latin typeface="Trebuchet MS" charset="0"/>
              </a:rPr>
              <a:t>Térbeli, időbeli és technológiai </a:t>
            </a:r>
            <a:r>
              <a:rPr lang="hu-HU" sz="2000" dirty="0" err="1" smtClean="0">
                <a:latin typeface="Trebuchet MS" charset="0"/>
              </a:rPr>
              <a:t>dimeziók</a:t>
            </a:r>
            <a:r>
              <a:rPr lang="hu-HU" sz="2000" dirty="0" smtClean="0">
                <a:latin typeface="Trebuchet MS" charset="0"/>
              </a:rPr>
              <a:t> a becslés során: 262 EU NUTS2 régió, 1998-2009, információs társadalom és technológia terület</a:t>
            </a:r>
          </a:p>
          <a:p>
            <a:r>
              <a:rPr lang="hu-HU" sz="2000" dirty="0" smtClean="0">
                <a:latin typeface="Trebuchet MS" charset="0"/>
              </a:rPr>
              <a:t>Változók</a:t>
            </a:r>
          </a:p>
          <a:p>
            <a:pPr lvl="1"/>
            <a:r>
              <a:rPr lang="hu-HU" sz="1600" dirty="0" smtClean="0">
                <a:latin typeface="Trebuchet MS" charset="0"/>
              </a:rPr>
              <a:t>dA – szabadalmi bejelentések</a:t>
            </a:r>
          </a:p>
          <a:p>
            <a:pPr lvl="1"/>
            <a:r>
              <a:rPr lang="hu-HU" sz="1600" dirty="0" smtClean="0">
                <a:latin typeface="Trebuchet MS" charset="0"/>
              </a:rPr>
              <a:t>H</a:t>
            </a:r>
            <a:r>
              <a:rPr lang="hu-HU" sz="1600" baseline="-25000" dirty="0" smtClean="0">
                <a:latin typeface="Trebuchet MS" charset="0"/>
              </a:rPr>
              <a:t>A</a:t>
            </a:r>
            <a:r>
              <a:rPr lang="hu-HU" sz="1600" dirty="0" smtClean="0">
                <a:latin typeface="Trebuchet MS" charset="0"/>
              </a:rPr>
              <a:t> – </a:t>
            </a:r>
            <a:r>
              <a:rPr lang="hu-HU" sz="1600" u="sng" dirty="0" smtClean="0">
                <a:latin typeface="Trebuchet MS" charset="0"/>
              </a:rPr>
              <a:t>regionális</a:t>
            </a:r>
            <a:r>
              <a:rPr lang="hu-HU" sz="1600" dirty="0" smtClean="0">
                <a:latin typeface="Trebuchet MS" charset="0"/>
              </a:rPr>
              <a:t> K+F és </a:t>
            </a:r>
            <a:r>
              <a:rPr lang="hu-HU" sz="1600" u="sng" dirty="0" smtClean="0">
                <a:latin typeface="Trebuchet MS" charset="0"/>
              </a:rPr>
              <a:t>régión kívüli</a:t>
            </a:r>
            <a:r>
              <a:rPr lang="hu-HU" sz="1600" dirty="0" smtClean="0">
                <a:latin typeface="Trebuchet MS" charset="0"/>
              </a:rPr>
              <a:t> (földrajzi és hálózati szomszédok) K+F </a:t>
            </a:r>
          </a:p>
          <a:p>
            <a:pPr lvl="1"/>
            <a:r>
              <a:rPr lang="hu-HU" sz="1600" dirty="0" smtClean="0">
                <a:latin typeface="Trebuchet MS" charset="0"/>
              </a:rPr>
              <a:t>A – szabadalmi állomány</a:t>
            </a:r>
          </a:p>
          <a:p>
            <a:endParaRPr lang="hu-HU" sz="2000" dirty="0" smtClean="0">
              <a:latin typeface="Trebuchet MS" charset="0"/>
            </a:endParaRPr>
          </a:p>
          <a:p>
            <a:pPr lvl="1"/>
            <a:endParaRPr lang="hu-HU" sz="1600" dirty="0">
              <a:latin typeface="Trebuchet MS" charset="0"/>
            </a:endParaRPr>
          </a:p>
          <a:p>
            <a:endParaRPr lang="hu-HU" sz="2000" dirty="0" smtClean="0">
              <a:latin typeface="Trebuchet MS" charset="0"/>
            </a:endParaRPr>
          </a:p>
          <a:p>
            <a:endParaRPr lang="hu-HU" sz="2000" dirty="0" smtClean="0">
              <a:latin typeface="Trebuchet MS" charset="0"/>
            </a:endParaRPr>
          </a:p>
          <a:p>
            <a:endParaRPr lang="hu-HU" sz="2000" dirty="0">
              <a:latin typeface="Trebuchet MS" charset="0"/>
            </a:endParaRPr>
          </a:p>
          <a:p>
            <a:endParaRPr lang="hu-HU" sz="2000" dirty="0" smtClean="0">
              <a:latin typeface="Trebuchet MS" charset="0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888" y="2495172"/>
            <a:ext cx="9437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Tudáshálózati a</a:t>
            </a:r>
            <a:r>
              <a:rPr lang="hu-HU" dirty="0" smtClean="0"/>
              <a:t>datok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EU </a:t>
            </a:r>
            <a:r>
              <a:rPr lang="hu-HU" dirty="0" smtClean="0"/>
              <a:t>Keretprogramok</a:t>
            </a:r>
            <a:r>
              <a:rPr lang="en-US" dirty="0" smtClean="0"/>
              <a:t>: FP5, FP6, FP7 (1998-2013)</a:t>
            </a:r>
          </a:p>
          <a:p>
            <a:r>
              <a:rPr lang="hu-HU" dirty="0" smtClean="0"/>
              <a:t>Az adatok konzisztens feldolgozására a három programot átölelően csak három területen nyílik lehetőség</a:t>
            </a:r>
          </a:p>
          <a:p>
            <a:pPr lvl="1"/>
            <a:r>
              <a:rPr lang="hu-HU" u="sng" dirty="0" smtClean="0"/>
              <a:t>Információs társadalom és technológia</a:t>
            </a:r>
            <a:r>
              <a:rPr lang="en-US" u="sng" dirty="0" smtClean="0"/>
              <a:t> (IST)</a:t>
            </a:r>
          </a:p>
          <a:p>
            <a:pPr lvl="1"/>
            <a:r>
              <a:rPr lang="hu-HU" dirty="0" smtClean="0"/>
              <a:t>Élettudományok (Life </a:t>
            </a:r>
            <a:r>
              <a:rPr lang="hu-HU" dirty="0" err="1" smtClean="0"/>
              <a:t>Sciences</a:t>
            </a:r>
            <a:r>
              <a:rPr lang="hu-HU" dirty="0" smtClean="0"/>
              <a:t>)</a:t>
            </a:r>
            <a:r>
              <a:rPr lang="en-US" dirty="0" smtClean="0"/>
              <a:t> (QOL)</a:t>
            </a:r>
          </a:p>
          <a:p>
            <a:pPr lvl="1"/>
            <a:r>
              <a:rPr lang="hu-HU" dirty="0" smtClean="0"/>
              <a:t>Atomenergia</a:t>
            </a:r>
            <a:r>
              <a:rPr lang="en-US" dirty="0" smtClean="0"/>
              <a:t> (ATOM)</a:t>
            </a:r>
          </a:p>
          <a:p>
            <a:pPr marL="514350" indent="-457200"/>
            <a:r>
              <a:rPr lang="hu-HU" dirty="0" smtClean="0"/>
              <a:t>Adattisztítási kérdések</a:t>
            </a:r>
            <a:r>
              <a:rPr lang="en-US" dirty="0" smtClean="0"/>
              <a:t> (</a:t>
            </a:r>
            <a:r>
              <a:rPr lang="hu-HU" dirty="0" smtClean="0"/>
              <a:t>intézményi és regionális azonosítás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Empirikus vizsgálat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Teljes adatbázis</a:t>
            </a:r>
            <a:r>
              <a:rPr lang="en-US" dirty="0" smtClean="0"/>
              <a:t> (262 EU NUTS2 </a:t>
            </a:r>
            <a:r>
              <a:rPr lang="hu-HU" dirty="0" smtClean="0"/>
              <a:t>régió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hu-HU" dirty="0" smtClean="0"/>
              <a:t>Kelet-közép európai Obj1 régiók (51 EU NUTS2 régió)</a:t>
            </a:r>
          </a:p>
          <a:p>
            <a:endParaRPr lang="hu-HU" dirty="0"/>
          </a:p>
          <a:p>
            <a:r>
              <a:rPr lang="hu-HU" dirty="0" smtClean="0"/>
              <a:t>Nem KKE Obj1 régiók (211 EU NUTS2 régió)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Az FP együttműködési hálózatból elérhető tudás mérése</a:t>
            </a:r>
            <a:r>
              <a:rPr lang="en-US" sz="3600" dirty="0" smtClean="0"/>
              <a:t>: Ego </a:t>
            </a:r>
            <a:r>
              <a:rPr lang="hu-HU" sz="3600" dirty="0" smtClean="0"/>
              <a:t>N</a:t>
            </a:r>
            <a:r>
              <a:rPr lang="en-US" sz="3600" dirty="0" err="1" smtClean="0"/>
              <a:t>etwork</a:t>
            </a:r>
            <a:r>
              <a:rPr lang="en-US" sz="3600" dirty="0" smtClean="0"/>
              <a:t> </a:t>
            </a:r>
            <a:r>
              <a:rPr lang="hu-HU" sz="3600" dirty="0" smtClean="0"/>
              <a:t>Q</a:t>
            </a:r>
            <a:r>
              <a:rPr lang="en-US" sz="3600" dirty="0" err="1" smtClean="0"/>
              <a:t>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ENQ: </a:t>
            </a:r>
            <a:r>
              <a:rPr lang="en-US" dirty="0" err="1" smtClean="0"/>
              <a:t>Sebestyén</a:t>
            </a:r>
            <a:r>
              <a:rPr lang="en-US" dirty="0" smtClean="0"/>
              <a:t>, Varga (2013a, 2013b)</a:t>
            </a:r>
          </a:p>
          <a:p>
            <a:endParaRPr lang="en-US" dirty="0" smtClean="0"/>
          </a:p>
          <a:p>
            <a:r>
              <a:rPr lang="hu-HU" dirty="0" smtClean="0"/>
              <a:t>Az Ego Network </a:t>
            </a:r>
            <a:r>
              <a:rPr lang="hu-HU" dirty="0" err="1" smtClean="0"/>
              <a:t>Quality</a:t>
            </a:r>
            <a:r>
              <a:rPr lang="hu-HU" dirty="0" smtClean="0"/>
              <a:t> index célja a hálózat egy adott pontjáról (pozíciójából) a hálózat egészéből kinyerhető tudás mérése</a:t>
            </a:r>
          </a:p>
          <a:p>
            <a:endParaRPr lang="en-US" dirty="0" smtClean="0"/>
          </a:p>
          <a:p>
            <a:r>
              <a:rPr lang="hu-HU" dirty="0" smtClean="0"/>
              <a:t>Az </a:t>
            </a:r>
            <a:r>
              <a:rPr lang="en-US" dirty="0" smtClean="0"/>
              <a:t>ENQ</a:t>
            </a:r>
            <a:r>
              <a:rPr lang="hu-HU" dirty="0" smtClean="0"/>
              <a:t> méri</a:t>
            </a:r>
            <a:endParaRPr lang="en-US" dirty="0" smtClean="0"/>
          </a:p>
          <a:p>
            <a:pPr lvl="1"/>
            <a:r>
              <a:rPr lang="hu-HU" dirty="0" smtClean="0"/>
              <a:t>A partnereknél felhalmozott tudást (a regionális innováció és hálózatok szakirodalma tipikusan ezt a tényezőt veszi figyelembe)</a:t>
            </a:r>
          </a:p>
          <a:p>
            <a:pPr lvl="1"/>
            <a:r>
              <a:rPr lang="hu-HU" dirty="0" smtClean="0"/>
              <a:t>A partnerek közötti kapcsolatok struktúráját</a:t>
            </a:r>
          </a:p>
          <a:p>
            <a:pPr lvl="1"/>
            <a:r>
              <a:rPr lang="hu-HU" dirty="0" smtClean="0"/>
              <a:t>A partnerek beágyazottságát a hálózat távolabbi részeibe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hu-HU" dirty="0" smtClean="0"/>
              <a:t>Az </a:t>
            </a:r>
            <a:r>
              <a:rPr lang="en-US" dirty="0" smtClean="0"/>
              <a:t>ENQ</a:t>
            </a:r>
            <a:r>
              <a:rPr lang="hu-HU" dirty="0" smtClean="0"/>
              <a:t> figyelembe veszi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smtClean="0"/>
              <a:t>hálózat csomópontjainak belső tulajdonságait (a felhalmozott tudás képében)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hu-HU" dirty="0" smtClean="0"/>
              <a:t>és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smtClean="0"/>
              <a:t>hálózat struktúrájának tulajdonságait (partnerek száma, a kapcsolatok erőssége, azok sűrűsége, a szereplők centralitása)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FP együttműködési hálózatból elérhető tudás mérése</a:t>
            </a:r>
            <a:r>
              <a:rPr lang="en-US" sz="3600" dirty="0"/>
              <a:t>: Ego </a:t>
            </a:r>
            <a:r>
              <a:rPr lang="hu-HU" sz="3600" dirty="0"/>
              <a:t>N</a:t>
            </a:r>
            <a:r>
              <a:rPr lang="en-US" sz="3600" dirty="0" err="1"/>
              <a:t>etwork</a:t>
            </a:r>
            <a:r>
              <a:rPr lang="en-US" sz="3600" dirty="0"/>
              <a:t> </a:t>
            </a:r>
            <a:r>
              <a:rPr lang="hu-HU" sz="3600" dirty="0"/>
              <a:t>Q</a:t>
            </a:r>
            <a:r>
              <a:rPr lang="en-US" sz="3600" dirty="0" err="1"/>
              <a:t>uality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2167-592D-094C-90BA-D1660EBBEA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8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1124</Words>
  <Application>Microsoft Macintosh PowerPoint</Application>
  <PresentationFormat>On-screen Show (4:3)</PresentationFormat>
  <Paragraphs>200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Nemzetközi kutatási együttműködések és regionális innováció: A gazdasági fejlettség szerepe</vt:lpstr>
      <vt:lpstr>Bevezetés</vt:lpstr>
      <vt:lpstr>Bevezetés</vt:lpstr>
      <vt:lpstr>Szerkezet</vt:lpstr>
      <vt:lpstr>Az empirikus modell</vt:lpstr>
      <vt:lpstr>Tudáshálózati adatok</vt:lpstr>
      <vt:lpstr>Empirikus vizsgálat</vt:lpstr>
      <vt:lpstr>Az FP együttműködési hálózatból elérhető tudás mérése: Ego Network Quality</vt:lpstr>
      <vt:lpstr>Az FP együttműködési hálózatból elérhető tudás mérése: Ego Network Quality</vt:lpstr>
      <vt:lpstr>Az FP együttműködési hálózatból elérhető tudás mérése: Ego Network Quality</vt:lpstr>
      <vt:lpstr>Az FP együttműködési hálózatból elérhető tudás mérése: Ego Network Quality</vt:lpstr>
      <vt:lpstr>Az FP együttműködési hálózatból elérhető tudás mérése: Ego Network Quality</vt:lpstr>
      <vt:lpstr>Az FP együttműködési hálózatból elérhető tudás mérése: Ego Network Quality</vt:lpstr>
      <vt:lpstr>Az FP együttműködési hálózatból elérhető tudás mérése: Ego Network Quality</vt:lpstr>
      <vt:lpstr>A régión kívüli lokalizált tudás-áramlás modellezése: térbeli panel ökonometria</vt:lpstr>
      <vt:lpstr>A régión kívüli lokalizált tudás-áramlás modellezése: térbeli panel ökonometria</vt:lpstr>
      <vt:lpstr>A főbb változók leíró statisztikái</vt:lpstr>
      <vt:lpstr>Átlagos szabadalmi aktivitás a KKE és nem KKE régiókban (információs társadalom és technológiák)</vt:lpstr>
      <vt:lpstr>Átlagos FP támogatás a KKE és nem KKE régiókban (információs társadalom és technológiák)</vt:lpstr>
      <vt:lpstr>KKE és nem KKE régiók relatív FP támogatása (információs társadalom és technológiák)</vt:lpstr>
      <vt:lpstr>Átlagos ENQ a KKE és nem KKE régiókban (információs társadalom és technológiák)</vt:lpstr>
      <vt:lpstr>KKE és nem KKE régiók relatív ENQ indexe (információs társadalom és technológiák)</vt:lpstr>
      <vt:lpstr>Átlagos LC értékek a KKE és nem KKE régiókban (információs társadalom és technológiák)</vt:lpstr>
      <vt:lpstr>KKE és nem KKE régiók relatív LC értéke  (információs társadalom és technológiák)</vt:lpstr>
      <vt:lpstr>Átlagos KP értékek a KKE és nem KKE régiókban (információs társadalom és technológiák)</vt:lpstr>
      <vt:lpstr>KKE és nem KKE régiók relatív KP értéke  (információs társadalom és technológiák)</vt:lpstr>
      <vt:lpstr>ENQ értékek térbeli eloszlása a KKE Obj1 régiókban</vt:lpstr>
      <vt:lpstr>Empirikus eredmények</vt:lpstr>
      <vt:lpstr>PowerPoint Presentation</vt:lpstr>
      <vt:lpstr>Regressziós eredmények 211 nem KKE EU NUTS2 régióra, 2000-2009 (N=2110), függő változó: Log (Patents_IST)</vt:lpstr>
      <vt:lpstr>Regressziós eredmények 211 nem KKE EU NUTS2 régióra, 2000-2009 (N=2110), függő változó: Log (Patents_IST)</vt:lpstr>
      <vt:lpstr>Regressziós eredmények 211 nem KKE EU NUTS2 régióra, 2000-2009 (N=2110), függő változó: Log (Patents_IST)</vt:lpstr>
      <vt:lpstr> Regressziós eredmények 51 KKE Obj1 EU NUTS2 régióra, 2000-2009 (N=510), függő változó: Log (Patents_IST)</vt:lpstr>
      <vt:lpstr> Regressziós eredmények 51 KKE Obj1 EU NUTS2 régióra, 2000-2009 (N=510), függő változó: Log (Patents_IST)</vt:lpstr>
      <vt:lpstr> Regressziós eredmények 51 KKE Obj1 EU NUTS2 régióra, 2000-2009 (N=510), függő változó: Log (Patents_IST)</vt:lpstr>
      <vt:lpstr> Regressziós eredmények 51 KKE Obj1 EU NUTS2 régióra, 2000-2009 (N=510), függő változó: Log (Patents_IST)</vt:lpstr>
      <vt:lpstr>Összefoglalás</vt:lpstr>
      <vt:lpstr>Összefoglalás</vt:lpstr>
      <vt:lpstr>Összefoglalás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 Attila</dc:creator>
  <cp:lastModifiedBy>Varga Attila</cp:lastModifiedBy>
  <cp:revision>316</cp:revision>
  <dcterms:created xsi:type="dcterms:W3CDTF">2013-04-03T20:02:39Z</dcterms:created>
  <dcterms:modified xsi:type="dcterms:W3CDTF">2013-11-22T05:47:25Z</dcterms:modified>
</cp:coreProperties>
</file>