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9" r:id="rId4"/>
    <p:sldId id="261" r:id="rId5"/>
    <p:sldId id="262" r:id="rId6"/>
    <p:sldId id="264" r:id="rId7"/>
    <p:sldId id="263" r:id="rId8"/>
    <p:sldId id="258" r:id="rId9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E0BDC9-0F0A-469D-AD9D-64B63504C1EC}" type="doc">
      <dgm:prSet loTypeId="urn:microsoft.com/office/officeart/2005/8/layout/process4" loCatId="list" qsTypeId="urn:microsoft.com/office/officeart/2005/8/quickstyle/3d2" qsCatId="3D" csTypeId="urn:microsoft.com/office/officeart/2005/8/colors/accent2_5" csCatId="accent2" phldr="1"/>
      <dgm:spPr/>
      <dgm:t>
        <a:bodyPr/>
        <a:lstStyle/>
        <a:p>
          <a:endParaRPr lang="hu-HU"/>
        </a:p>
      </dgm:t>
    </dgm:pt>
    <dgm:pt modelId="{365A0EF7-7795-4D99-9643-C72FA0987481}">
      <dgm:prSet phldrT="[Szöveg]"/>
      <dgm:spPr/>
      <dgm:t>
        <a:bodyPr/>
        <a:lstStyle/>
        <a:p>
          <a:r>
            <a:rPr lang="hu-HU" dirty="0" smtClean="0"/>
            <a:t>Kiemelt célkitűzések</a:t>
          </a:r>
        </a:p>
      </dgm:t>
    </dgm:pt>
    <dgm:pt modelId="{B161B71C-335C-4D44-9ECF-61A3065E9340}" type="parTrans" cxnId="{92944021-A1FF-45B2-93E2-206420E596E3}">
      <dgm:prSet/>
      <dgm:spPr/>
      <dgm:t>
        <a:bodyPr/>
        <a:lstStyle/>
        <a:p>
          <a:endParaRPr lang="hu-HU"/>
        </a:p>
      </dgm:t>
    </dgm:pt>
    <dgm:pt modelId="{50166C2C-76C7-4BA4-A3B3-76AE81EA118F}" type="sibTrans" cxnId="{92944021-A1FF-45B2-93E2-206420E596E3}">
      <dgm:prSet/>
      <dgm:spPr/>
      <dgm:t>
        <a:bodyPr/>
        <a:lstStyle/>
        <a:p>
          <a:endParaRPr lang="hu-HU"/>
        </a:p>
      </dgm:t>
    </dgm:pt>
    <dgm:pt modelId="{C886B515-77CD-4175-A2A6-F0B858FEB7AB}">
      <dgm:prSet phldrT="[Szöveg]"/>
      <dgm:spPr/>
      <dgm:t>
        <a:bodyPr/>
        <a:lstStyle/>
        <a:p>
          <a:r>
            <a:rPr lang="hu-HU" dirty="0" smtClean="0"/>
            <a:t>Prioritások</a:t>
          </a:r>
          <a:endParaRPr lang="hu-HU" dirty="0"/>
        </a:p>
      </dgm:t>
    </dgm:pt>
    <dgm:pt modelId="{47AB9E2E-2AE8-47A7-AA50-76C1AD138ACA}" type="parTrans" cxnId="{78AF5971-E9C9-4079-BDAD-C393BA874CE1}">
      <dgm:prSet/>
      <dgm:spPr/>
      <dgm:t>
        <a:bodyPr/>
        <a:lstStyle/>
        <a:p>
          <a:endParaRPr lang="hu-HU"/>
        </a:p>
      </dgm:t>
    </dgm:pt>
    <dgm:pt modelId="{3A05E775-62C7-4A5C-8B2A-17DA15AAE506}" type="sibTrans" cxnId="{78AF5971-E9C9-4079-BDAD-C393BA874CE1}">
      <dgm:prSet/>
      <dgm:spPr/>
      <dgm:t>
        <a:bodyPr/>
        <a:lstStyle/>
        <a:p>
          <a:endParaRPr lang="hu-HU"/>
        </a:p>
      </dgm:t>
    </dgm:pt>
    <dgm:pt modelId="{14E342C8-051E-4CEF-BFDC-E296BD5717DB}">
      <dgm:prSet phldrT="[Szöveg]"/>
      <dgm:spPr/>
      <dgm:t>
        <a:bodyPr/>
        <a:lstStyle/>
        <a:p>
          <a:r>
            <a:rPr lang="hu-HU" dirty="0" smtClean="0"/>
            <a:t>Intelligens növekedés</a:t>
          </a:r>
          <a:endParaRPr lang="hu-HU" dirty="0"/>
        </a:p>
      </dgm:t>
    </dgm:pt>
    <dgm:pt modelId="{83EAF18E-4338-4AD1-B711-B15F81D43779}" type="parTrans" cxnId="{298D55D4-2F1D-4F40-9FEB-6472481FD47E}">
      <dgm:prSet/>
      <dgm:spPr/>
      <dgm:t>
        <a:bodyPr/>
        <a:lstStyle/>
        <a:p>
          <a:endParaRPr lang="hu-HU"/>
        </a:p>
      </dgm:t>
    </dgm:pt>
    <dgm:pt modelId="{EB98A17E-65C2-4B33-9170-A5F83FCDB03E}" type="sibTrans" cxnId="{298D55D4-2F1D-4F40-9FEB-6472481FD47E}">
      <dgm:prSet/>
      <dgm:spPr/>
      <dgm:t>
        <a:bodyPr/>
        <a:lstStyle/>
        <a:p>
          <a:endParaRPr lang="hu-HU"/>
        </a:p>
      </dgm:t>
    </dgm:pt>
    <dgm:pt modelId="{767A2385-E29E-44DB-8DC9-66689ABB2972}">
      <dgm:prSet phldrT="[Szöveg]"/>
      <dgm:spPr/>
      <dgm:t>
        <a:bodyPr/>
        <a:lstStyle/>
        <a:p>
          <a:r>
            <a:rPr lang="hu-HU" dirty="0" smtClean="0"/>
            <a:t>Inkluzív növekedés</a:t>
          </a:r>
          <a:endParaRPr lang="hu-HU" dirty="0"/>
        </a:p>
      </dgm:t>
    </dgm:pt>
    <dgm:pt modelId="{9B9C2253-4064-487F-B807-E2485EF83A39}" type="parTrans" cxnId="{5B457292-CED9-4E56-A34D-07B8FED2C07A}">
      <dgm:prSet/>
      <dgm:spPr/>
      <dgm:t>
        <a:bodyPr/>
        <a:lstStyle/>
        <a:p>
          <a:endParaRPr lang="hu-HU"/>
        </a:p>
      </dgm:t>
    </dgm:pt>
    <dgm:pt modelId="{D14E8E22-1D05-435F-8A13-832A4496034C}" type="sibTrans" cxnId="{5B457292-CED9-4E56-A34D-07B8FED2C07A}">
      <dgm:prSet/>
      <dgm:spPr/>
      <dgm:t>
        <a:bodyPr/>
        <a:lstStyle/>
        <a:p>
          <a:endParaRPr lang="hu-HU"/>
        </a:p>
      </dgm:t>
    </dgm:pt>
    <dgm:pt modelId="{7EF0DAE9-0C88-447D-BC8B-82536E0A4A9A}">
      <dgm:prSet phldrT="[Szöveg]"/>
      <dgm:spPr/>
      <dgm:t>
        <a:bodyPr/>
        <a:lstStyle/>
        <a:p>
          <a:r>
            <a:rPr lang="hu-HU" dirty="0" smtClean="0"/>
            <a:t>Kiemelt kezdeményezések</a:t>
          </a:r>
          <a:endParaRPr lang="hu-HU" dirty="0"/>
        </a:p>
      </dgm:t>
    </dgm:pt>
    <dgm:pt modelId="{9BF1E38E-DCCB-4A47-8104-07DAF64B1F86}" type="parTrans" cxnId="{980D8685-0253-4733-A642-5DED9E9B9513}">
      <dgm:prSet/>
      <dgm:spPr/>
      <dgm:t>
        <a:bodyPr/>
        <a:lstStyle/>
        <a:p>
          <a:endParaRPr lang="hu-HU"/>
        </a:p>
      </dgm:t>
    </dgm:pt>
    <dgm:pt modelId="{7EF1BCB4-6571-4542-B78E-51B5D2A90F39}" type="sibTrans" cxnId="{980D8685-0253-4733-A642-5DED9E9B9513}">
      <dgm:prSet/>
      <dgm:spPr/>
      <dgm:t>
        <a:bodyPr/>
        <a:lstStyle/>
        <a:p>
          <a:endParaRPr lang="hu-HU"/>
        </a:p>
      </dgm:t>
    </dgm:pt>
    <dgm:pt modelId="{CA141C98-4854-4144-82AF-7D483195CCFA}">
      <dgm:prSet/>
      <dgm:spPr/>
      <dgm:t>
        <a:bodyPr/>
        <a:lstStyle/>
        <a:p>
          <a:r>
            <a:rPr lang="hu-HU" dirty="0" smtClean="0"/>
            <a:t>Foglalkoztatás</a:t>
          </a:r>
          <a:endParaRPr lang="hu-HU" dirty="0"/>
        </a:p>
      </dgm:t>
    </dgm:pt>
    <dgm:pt modelId="{D97AF108-35E1-467B-AC99-91B0F9CADB93}" type="parTrans" cxnId="{8B593712-323E-487A-BF76-6E822BF4BD2B}">
      <dgm:prSet/>
      <dgm:spPr/>
      <dgm:t>
        <a:bodyPr/>
        <a:lstStyle/>
        <a:p>
          <a:endParaRPr lang="hu-HU"/>
        </a:p>
      </dgm:t>
    </dgm:pt>
    <dgm:pt modelId="{F8F56CDA-4D61-4D99-9EED-F45ACDDBD54B}" type="sibTrans" cxnId="{8B593712-323E-487A-BF76-6E822BF4BD2B}">
      <dgm:prSet/>
      <dgm:spPr/>
      <dgm:t>
        <a:bodyPr/>
        <a:lstStyle/>
        <a:p>
          <a:endParaRPr lang="hu-HU"/>
        </a:p>
      </dgm:t>
    </dgm:pt>
    <dgm:pt modelId="{BC4018A7-9061-4190-BF67-DF5642A0C5EC}">
      <dgm:prSet/>
      <dgm:spPr/>
      <dgm:t>
        <a:bodyPr/>
        <a:lstStyle/>
        <a:p>
          <a:r>
            <a:rPr lang="hu-HU" dirty="0" smtClean="0"/>
            <a:t>K+F</a:t>
          </a:r>
          <a:endParaRPr lang="hu-HU" dirty="0"/>
        </a:p>
      </dgm:t>
    </dgm:pt>
    <dgm:pt modelId="{F567FC39-B3E3-43EA-9963-4112C828AE98}" type="parTrans" cxnId="{A54D52F4-8BE4-4983-9831-2D92244CBC20}">
      <dgm:prSet/>
      <dgm:spPr/>
      <dgm:t>
        <a:bodyPr/>
        <a:lstStyle/>
        <a:p>
          <a:endParaRPr lang="hu-HU"/>
        </a:p>
      </dgm:t>
    </dgm:pt>
    <dgm:pt modelId="{9553DB02-789D-4A0E-858F-103EAADBB85A}" type="sibTrans" cxnId="{A54D52F4-8BE4-4983-9831-2D92244CBC20}">
      <dgm:prSet/>
      <dgm:spPr/>
      <dgm:t>
        <a:bodyPr/>
        <a:lstStyle/>
        <a:p>
          <a:endParaRPr lang="hu-HU"/>
        </a:p>
      </dgm:t>
    </dgm:pt>
    <dgm:pt modelId="{529A52B6-BBB2-4798-8FE9-59CE72FFCC7E}">
      <dgm:prSet/>
      <dgm:spPr/>
      <dgm:t>
        <a:bodyPr/>
        <a:lstStyle/>
        <a:p>
          <a:r>
            <a:rPr lang="hu-HU" dirty="0" smtClean="0"/>
            <a:t>Éghajlatvédelem és fenntartható energiagazdálkodás</a:t>
          </a:r>
          <a:endParaRPr lang="hu-HU" dirty="0"/>
        </a:p>
      </dgm:t>
    </dgm:pt>
    <dgm:pt modelId="{F7421545-C384-4EF8-A255-4AB22A22A1E7}" type="parTrans" cxnId="{307752EA-F86B-431B-AD48-12AAB556AFCB}">
      <dgm:prSet/>
      <dgm:spPr/>
      <dgm:t>
        <a:bodyPr/>
        <a:lstStyle/>
        <a:p>
          <a:endParaRPr lang="hu-HU"/>
        </a:p>
      </dgm:t>
    </dgm:pt>
    <dgm:pt modelId="{BF2646A4-B7A1-4F61-AB32-43D84D82725E}" type="sibTrans" cxnId="{307752EA-F86B-431B-AD48-12AAB556AFCB}">
      <dgm:prSet/>
      <dgm:spPr/>
      <dgm:t>
        <a:bodyPr/>
        <a:lstStyle/>
        <a:p>
          <a:endParaRPr lang="hu-HU"/>
        </a:p>
      </dgm:t>
    </dgm:pt>
    <dgm:pt modelId="{1CE04009-D982-41E9-9242-50ED7DF50F14}">
      <dgm:prSet/>
      <dgm:spPr/>
      <dgm:t>
        <a:bodyPr/>
        <a:lstStyle/>
        <a:p>
          <a:r>
            <a:rPr lang="hu-HU" dirty="0" smtClean="0"/>
            <a:t>Oktatás</a:t>
          </a:r>
          <a:endParaRPr lang="hu-HU" dirty="0"/>
        </a:p>
      </dgm:t>
    </dgm:pt>
    <dgm:pt modelId="{B1560452-49C5-4FE1-8790-1EC4DE9E351C}" type="parTrans" cxnId="{3837421C-3313-4966-9310-D71EE9D39723}">
      <dgm:prSet/>
      <dgm:spPr/>
      <dgm:t>
        <a:bodyPr/>
        <a:lstStyle/>
        <a:p>
          <a:endParaRPr lang="hu-HU"/>
        </a:p>
      </dgm:t>
    </dgm:pt>
    <dgm:pt modelId="{557921DD-CB74-4F66-85CB-13C22D33BECF}" type="sibTrans" cxnId="{3837421C-3313-4966-9310-D71EE9D39723}">
      <dgm:prSet/>
      <dgm:spPr/>
      <dgm:t>
        <a:bodyPr/>
        <a:lstStyle/>
        <a:p>
          <a:endParaRPr lang="hu-HU"/>
        </a:p>
      </dgm:t>
    </dgm:pt>
    <dgm:pt modelId="{3D70BF5F-53D0-4187-8E1D-13EBB429B9FA}">
      <dgm:prSet/>
      <dgm:spPr/>
      <dgm:t>
        <a:bodyPr/>
        <a:lstStyle/>
        <a:p>
          <a:r>
            <a:rPr lang="hu-HU" dirty="0" smtClean="0"/>
            <a:t>Szegénység és társadalmi kirekesztés elleni küzdelem</a:t>
          </a:r>
          <a:endParaRPr lang="hu-HU" dirty="0"/>
        </a:p>
      </dgm:t>
    </dgm:pt>
    <dgm:pt modelId="{A8608D1D-C2C1-443A-A515-5EFF3A5C5499}" type="parTrans" cxnId="{629C1ACD-E116-4A80-A463-AD05CAF75D7A}">
      <dgm:prSet/>
      <dgm:spPr/>
      <dgm:t>
        <a:bodyPr/>
        <a:lstStyle/>
        <a:p>
          <a:endParaRPr lang="hu-HU"/>
        </a:p>
      </dgm:t>
    </dgm:pt>
    <dgm:pt modelId="{9EC52298-7893-47B1-9CF3-444EC91F601B}" type="sibTrans" cxnId="{629C1ACD-E116-4A80-A463-AD05CAF75D7A}">
      <dgm:prSet/>
      <dgm:spPr/>
      <dgm:t>
        <a:bodyPr/>
        <a:lstStyle/>
        <a:p>
          <a:endParaRPr lang="hu-HU"/>
        </a:p>
      </dgm:t>
    </dgm:pt>
    <dgm:pt modelId="{714A46F0-9C0A-4788-84F9-F84C0913B7D5}">
      <dgm:prSet phldrT="[Szöveg]"/>
      <dgm:spPr/>
      <dgm:t>
        <a:bodyPr/>
        <a:lstStyle/>
        <a:p>
          <a:r>
            <a:rPr lang="hu-HU" dirty="0" smtClean="0"/>
            <a:t>Fenntartható növekedés</a:t>
          </a:r>
          <a:endParaRPr lang="hu-HU" dirty="0"/>
        </a:p>
      </dgm:t>
    </dgm:pt>
    <dgm:pt modelId="{F7F3893A-00FD-4FC9-92EE-B6B210B6F2DB}" type="parTrans" cxnId="{2BFA3185-C1C8-4B90-9959-04544CE2373F}">
      <dgm:prSet/>
      <dgm:spPr/>
      <dgm:t>
        <a:bodyPr/>
        <a:lstStyle/>
        <a:p>
          <a:endParaRPr lang="hu-HU"/>
        </a:p>
      </dgm:t>
    </dgm:pt>
    <dgm:pt modelId="{864BFF96-07F8-4D34-8D40-59AC4731E427}" type="sibTrans" cxnId="{2BFA3185-C1C8-4B90-9959-04544CE2373F}">
      <dgm:prSet/>
      <dgm:spPr/>
      <dgm:t>
        <a:bodyPr/>
        <a:lstStyle/>
        <a:p>
          <a:endParaRPr lang="hu-HU"/>
        </a:p>
      </dgm:t>
    </dgm:pt>
    <dgm:pt modelId="{F1DFB638-3A5A-4DBC-AEA9-4C9CB7DCD009}">
      <dgm:prSet/>
      <dgm:spPr/>
      <dgm:t>
        <a:bodyPr/>
        <a:lstStyle/>
        <a:p>
          <a:r>
            <a:rPr lang="hu-HU" b="1" u="sng" dirty="0" smtClean="0"/>
            <a:t>Innovatív Unió  </a:t>
          </a:r>
          <a:r>
            <a:rPr lang="hu-HU" dirty="0" smtClean="0"/>
            <a:t>                     Mozgásban az ifjúság                 </a:t>
          </a:r>
          <a:r>
            <a:rPr lang="hu-HU" b="1" u="sng" dirty="0" smtClean="0"/>
            <a:t>Európai digitális menetrend</a:t>
          </a:r>
          <a:endParaRPr lang="hu-HU" b="1" u="sng" dirty="0"/>
        </a:p>
      </dgm:t>
    </dgm:pt>
    <dgm:pt modelId="{FEEBEB37-369F-469B-BB11-6AB32923892F}" type="parTrans" cxnId="{693861B1-1B4F-40B9-B422-D4F935B35A24}">
      <dgm:prSet/>
      <dgm:spPr/>
      <dgm:t>
        <a:bodyPr/>
        <a:lstStyle/>
        <a:p>
          <a:endParaRPr lang="hu-HU"/>
        </a:p>
      </dgm:t>
    </dgm:pt>
    <dgm:pt modelId="{1D3BDFDF-1ACE-4414-8F99-076F0EF65AFC}" type="sibTrans" cxnId="{693861B1-1B4F-40B9-B422-D4F935B35A24}">
      <dgm:prSet/>
      <dgm:spPr/>
      <dgm:t>
        <a:bodyPr/>
        <a:lstStyle/>
        <a:p>
          <a:endParaRPr lang="hu-HU"/>
        </a:p>
      </dgm:t>
    </dgm:pt>
    <dgm:pt modelId="{C4FA512E-A6A7-4AC6-92DF-F91885F44ECE}">
      <dgm:prSet/>
      <dgm:spPr/>
      <dgm:t>
        <a:bodyPr/>
        <a:lstStyle/>
        <a:p>
          <a:r>
            <a:rPr lang="hu-HU" dirty="0" smtClean="0"/>
            <a:t>Erőforrás-hatékony Európa             Iparpolitika a globalizáció korában</a:t>
          </a:r>
          <a:endParaRPr lang="hu-HU" dirty="0"/>
        </a:p>
      </dgm:t>
    </dgm:pt>
    <dgm:pt modelId="{56E2B615-2DCC-4EBD-9F8F-E9C20F558715}" type="parTrans" cxnId="{B25BD12C-08A1-4F74-8A6A-FBD24D084B4D}">
      <dgm:prSet/>
      <dgm:spPr/>
      <dgm:t>
        <a:bodyPr/>
        <a:lstStyle/>
        <a:p>
          <a:endParaRPr lang="hu-HU"/>
        </a:p>
      </dgm:t>
    </dgm:pt>
    <dgm:pt modelId="{DC5200F8-90C1-45A7-8110-DC97B691F38B}" type="sibTrans" cxnId="{B25BD12C-08A1-4F74-8A6A-FBD24D084B4D}">
      <dgm:prSet/>
      <dgm:spPr/>
      <dgm:t>
        <a:bodyPr/>
        <a:lstStyle/>
        <a:p>
          <a:endParaRPr lang="hu-HU"/>
        </a:p>
      </dgm:t>
    </dgm:pt>
    <dgm:pt modelId="{7E0E98ED-0A92-4299-BD2A-C42083E86EB0}">
      <dgm:prSet/>
      <dgm:spPr/>
      <dgm:t>
        <a:bodyPr/>
        <a:lstStyle/>
        <a:p>
          <a:r>
            <a:rPr lang="hu-HU" dirty="0" smtClean="0"/>
            <a:t>Új készségek és új munkahelyek menetrendje                         Szegénység elleni európai platform</a:t>
          </a:r>
          <a:endParaRPr lang="hu-HU" dirty="0"/>
        </a:p>
      </dgm:t>
    </dgm:pt>
    <dgm:pt modelId="{27847CFD-76B9-4058-A84D-8C9736AC6824}" type="parTrans" cxnId="{4AA0FE82-4AE7-4971-B734-BB8D1A124E2C}">
      <dgm:prSet/>
      <dgm:spPr/>
      <dgm:t>
        <a:bodyPr/>
        <a:lstStyle/>
        <a:p>
          <a:endParaRPr lang="hu-HU"/>
        </a:p>
      </dgm:t>
    </dgm:pt>
    <dgm:pt modelId="{2294ECEA-EC86-4517-BA90-75B513F8EC71}" type="sibTrans" cxnId="{4AA0FE82-4AE7-4971-B734-BB8D1A124E2C}">
      <dgm:prSet/>
      <dgm:spPr/>
      <dgm:t>
        <a:bodyPr/>
        <a:lstStyle/>
        <a:p>
          <a:endParaRPr lang="hu-HU"/>
        </a:p>
      </dgm:t>
    </dgm:pt>
    <dgm:pt modelId="{453AB52C-2960-41B4-880F-60CCBB5D3B53}" type="pres">
      <dgm:prSet presAssocID="{84E0BDC9-0F0A-469D-AD9D-64B63504C1E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1033483-AE36-4228-9E0D-9D5F786150DD}" type="pres">
      <dgm:prSet presAssocID="{7EF0DAE9-0C88-447D-BC8B-82536E0A4A9A}" presName="boxAndChildren" presStyleCnt="0"/>
      <dgm:spPr/>
    </dgm:pt>
    <dgm:pt modelId="{502C5F42-74FC-46FF-A066-D0D47A943EEE}" type="pres">
      <dgm:prSet presAssocID="{7EF0DAE9-0C88-447D-BC8B-82536E0A4A9A}" presName="parentTextBox" presStyleLbl="node1" presStyleIdx="0" presStyleCnt="3"/>
      <dgm:spPr/>
      <dgm:t>
        <a:bodyPr/>
        <a:lstStyle/>
        <a:p>
          <a:endParaRPr lang="hu-HU"/>
        </a:p>
      </dgm:t>
    </dgm:pt>
    <dgm:pt modelId="{C2C36AE3-2EE5-491E-A069-05A470EE1E62}" type="pres">
      <dgm:prSet presAssocID="{7EF0DAE9-0C88-447D-BC8B-82536E0A4A9A}" presName="entireBox" presStyleLbl="node1" presStyleIdx="0" presStyleCnt="3"/>
      <dgm:spPr/>
      <dgm:t>
        <a:bodyPr/>
        <a:lstStyle/>
        <a:p>
          <a:endParaRPr lang="hu-HU"/>
        </a:p>
      </dgm:t>
    </dgm:pt>
    <dgm:pt modelId="{0A33B135-3172-4B94-944A-7EF15064D843}" type="pres">
      <dgm:prSet presAssocID="{7EF0DAE9-0C88-447D-BC8B-82536E0A4A9A}" presName="descendantBox" presStyleCnt="0"/>
      <dgm:spPr/>
    </dgm:pt>
    <dgm:pt modelId="{7A64557C-4447-417B-A788-56916B38CECE}" type="pres">
      <dgm:prSet presAssocID="{F1DFB638-3A5A-4DBC-AEA9-4C9CB7DCD009}" presName="childTextBox" presStyleLbl="fgAccFollowNode1" presStyleIdx="0" presStyleCnt="1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EDDC955-281C-43E3-B74C-10FB96142B63}" type="pres">
      <dgm:prSet presAssocID="{C4FA512E-A6A7-4AC6-92DF-F91885F44ECE}" presName="childTextBox" presStyleLbl="fgAccFollowNode1" presStyleIdx="1" presStyleCnt="1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D7A92BB-F68F-42C8-ABD1-88FF1000A456}" type="pres">
      <dgm:prSet presAssocID="{7E0E98ED-0A92-4299-BD2A-C42083E86EB0}" presName="childTextBox" presStyleLbl="fgAccFollowNode1" presStyleIdx="2" presStyleCnt="1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F895356-4C00-4596-89A0-52D8FCA2A290}" type="pres">
      <dgm:prSet presAssocID="{3A05E775-62C7-4A5C-8B2A-17DA15AAE506}" presName="sp" presStyleCnt="0"/>
      <dgm:spPr/>
    </dgm:pt>
    <dgm:pt modelId="{D8FF8AFB-2A94-4E59-9D68-D7E3D72BDBEC}" type="pres">
      <dgm:prSet presAssocID="{C886B515-77CD-4175-A2A6-F0B858FEB7AB}" presName="arrowAndChildren" presStyleCnt="0"/>
      <dgm:spPr/>
    </dgm:pt>
    <dgm:pt modelId="{DBF1A316-F80D-422C-8716-EE2E8081486E}" type="pres">
      <dgm:prSet presAssocID="{C886B515-77CD-4175-A2A6-F0B858FEB7AB}" presName="parentTextArrow" presStyleLbl="node1" presStyleIdx="0" presStyleCnt="3"/>
      <dgm:spPr/>
      <dgm:t>
        <a:bodyPr/>
        <a:lstStyle/>
        <a:p>
          <a:endParaRPr lang="hu-HU"/>
        </a:p>
      </dgm:t>
    </dgm:pt>
    <dgm:pt modelId="{7F7259DF-B1B8-4962-B9DD-7A08E43CCA80}" type="pres">
      <dgm:prSet presAssocID="{C886B515-77CD-4175-A2A6-F0B858FEB7AB}" presName="arrow" presStyleLbl="node1" presStyleIdx="1" presStyleCnt="3"/>
      <dgm:spPr/>
      <dgm:t>
        <a:bodyPr/>
        <a:lstStyle/>
        <a:p>
          <a:endParaRPr lang="hu-HU"/>
        </a:p>
      </dgm:t>
    </dgm:pt>
    <dgm:pt modelId="{7096B266-D45F-46A7-8367-261A34088B51}" type="pres">
      <dgm:prSet presAssocID="{C886B515-77CD-4175-A2A6-F0B858FEB7AB}" presName="descendantArrow" presStyleCnt="0"/>
      <dgm:spPr/>
    </dgm:pt>
    <dgm:pt modelId="{313AC5E0-9459-4687-9B7A-9F5EA67066D2}" type="pres">
      <dgm:prSet presAssocID="{14E342C8-051E-4CEF-BFDC-E296BD5717DB}" presName="childTextArrow" presStyleLbl="fgAccFollowNode1" presStyleIdx="3" presStyleCnt="1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32E3370-6938-4526-97EA-0B248ABB4787}" type="pres">
      <dgm:prSet presAssocID="{714A46F0-9C0A-4788-84F9-F84C0913B7D5}" presName="childTextArrow" presStyleLbl="fgAccFollowNode1" presStyleIdx="4" presStyleCnt="1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8650D32-63EB-4C70-8D68-676F76AFA2AC}" type="pres">
      <dgm:prSet presAssocID="{767A2385-E29E-44DB-8DC9-66689ABB2972}" presName="childTextArrow" presStyleLbl="fgAccFollowNode1" presStyleIdx="5" presStyleCnt="1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0291BDC-02E9-447C-837D-83A983F7CD4E}" type="pres">
      <dgm:prSet presAssocID="{50166C2C-76C7-4BA4-A3B3-76AE81EA118F}" presName="sp" presStyleCnt="0"/>
      <dgm:spPr/>
    </dgm:pt>
    <dgm:pt modelId="{16A998FB-AE40-480A-9BFA-8793CAD9C226}" type="pres">
      <dgm:prSet presAssocID="{365A0EF7-7795-4D99-9643-C72FA0987481}" presName="arrowAndChildren" presStyleCnt="0"/>
      <dgm:spPr/>
    </dgm:pt>
    <dgm:pt modelId="{B53C6BC5-5420-42C9-9F43-4E7EBF7D665E}" type="pres">
      <dgm:prSet presAssocID="{365A0EF7-7795-4D99-9643-C72FA0987481}" presName="parentTextArrow" presStyleLbl="node1" presStyleIdx="1" presStyleCnt="3"/>
      <dgm:spPr/>
      <dgm:t>
        <a:bodyPr/>
        <a:lstStyle/>
        <a:p>
          <a:endParaRPr lang="hu-HU"/>
        </a:p>
      </dgm:t>
    </dgm:pt>
    <dgm:pt modelId="{B431E996-097F-46AC-813F-81E4091494E8}" type="pres">
      <dgm:prSet presAssocID="{365A0EF7-7795-4D99-9643-C72FA0987481}" presName="arrow" presStyleLbl="node1" presStyleIdx="2" presStyleCnt="3"/>
      <dgm:spPr/>
      <dgm:t>
        <a:bodyPr/>
        <a:lstStyle/>
        <a:p>
          <a:endParaRPr lang="hu-HU"/>
        </a:p>
      </dgm:t>
    </dgm:pt>
    <dgm:pt modelId="{EDF4D767-1936-4A5F-8029-F4B11DC37156}" type="pres">
      <dgm:prSet presAssocID="{365A0EF7-7795-4D99-9643-C72FA0987481}" presName="descendantArrow" presStyleCnt="0"/>
      <dgm:spPr/>
    </dgm:pt>
    <dgm:pt modelId="{4243598F-AA90-41D9-82D6-87F1675ACA50}" type="pres">
      <dgm:prSet presAssocID="{CA141C98-4854-4144-82AF-7D483195CCFA}" presName="childTextArrow" presStyleLbl="fgAccFollowNode1" presStyleIdx="6" presStyleCnt="1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4D7D85B-7618-4F6F-AABA-110467F75B2D}" type="pres">
      <dgm:prSet presAssocID="{BC4018A7-9061-4190-BF67-DF5642A0C5EC}" presName="childTextArrow" presStyleLbl="fgAccFollowNode1" presStyleIdx="7" presStyleCnt="1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002D776-E84C-440F-8C87-C660ADE596B3}" type="pres">
      <dgm:prSet presAssocID="{529A52B6-BBB2-4798-8FE9-59CE72FFCC7E}" presName="childTextArrow" presStyleLbl="fgAccFollowNode1" presStyleIdx="8" presStyleCnt="1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6C45E8D-C9F1-4D46-9611-36063ED00363}" type="pres">
      <dgm:prSet presAssocID="{1CE04009-D982-41E9-9242-50ED7DF50F14}" presName="childTextArrow" presStyleLbl="fgAccFollowNode1" presStyleIdx="9" presStyleCnt="1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87EDDAE-6194-4552-8F77-0E6A2878CD87}" type="pres">
      <dgm:prSet presAssocID="{3D70BF5F-53D0-4187-8E1D-13EBB429B9FA}" presName="childTextArrow" presStyleLbl="fgAccFollowNode1" presStyleIdx="10" presStyleCnt="1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EA1CEA62-0BFC-495B-89B7-84181400D1D1}" type="presOf" srcId="{365A0EF7-7795-4D99-9643-C72FA0987481}" destId="{B53C6BC5-5420-42C9-9F43-4E7EBF7D665E}" srcOrd="0" destOrd="0" presId="urn:microsoft.com/office/officeart/2005/8/layout/process4"/>
    <dgm:cxn modelId="{647092E2-E1BA-4ACB-9E4C-1DDA8B5AFCF9}" type="presOf" srcId="{C4FA512E-A6A7-4AC6-92DF-F91885F44ECE}" destId="{FEDDC955-281C-43E3-B74C-10FB96142B63}" srcOrd="0" destOrd="0" presId="urn:microsoft.com/office/officeart/2005/8/layout/process4"/>
    <dgm:cxn modelId="{B25BD12C-08A1-4F74-8A6A-FBD24D084B4D}" srcId="{7EF0DAE9-0C88-447D-BC8B-82536E0A4A9A}" destId="{C4FA512E-A6A7-4AC6-92DF-F91885F44ECE}" srcOrd="1" destOrd="0" parTransId="{56E2B615-2DCC-4EBD-9F8F-E9C20F558715}" sibTransId="{DC5200F8-90C1-45A7-8110-DC97B691F38B}"/>
    <dgm:cxn modelId="{298D55D4-2F1D-4F40-9FEB-6472481FD47E}" srcId="{C886B515-77CD-4175-A2A6-F0B858FEB7AB}" destId="{14E342C8-051E-4CEF-BFDC-E296BD5717DB}" srcOrd="0" destOrd="0" parTransId="{83EAF18E-4338-4AD1-B711-B15F81D43779}" sibTransId="{EB98A17E-65C2-4B33-9170-A5F83FCDB03E}"/>
    <dgm:cxn modelId="{DE066F20-6A1C-41C1-A773-380B7B590299}" type="presOf" srcId="{F1DFB638-3A5A-4DBC-AEA9-4C9CB7DCD009}" destId="{7A64557C-4447-417B-A788-56916B38CECE}" srcOrd="0" destOrd="0" presId="urn:microsoft.com/office/officeart/2005/8/layout/process4"/>
    <dgm:cxn modelId="{92944021-A1FF-45B2-93E2-206420E596E3}" srcId="{84E0BDC9-0F0A-469D-AD9D-64B63504C1EC}" destId="{365A0EF7-7795-4D99-9643-C72FA0987481}" srcOrd="0" destOrd="0" parTransId="{B161B71C-335C-4D44-9ECF-61A3065E9340}" sibTransId="{50166C2C-76C7-4BA4-A3B3-76AE81EA118F}"/>
    <dgm:cxn modelId="{2BFA3185-C1C8-4B90-9959-04544CE2373F}" srcId="{C886B515-77CD-4175-A2A6-F0B858FEB7AB}" destId="{714A46F0-9C0A-4788-84F9-F84C0913B7D5}" srcOrd="1" destOrd="0" parTransId="{F7F3893A-00FD-4FC9-92EE-B6B210B6F2DB}" sibTransId="{864BFF96-07F8-4D34-8D40-59AC4731E427}"/>
    <dgm:cxn modelId="{78AF5971-E9C9-4079-BDAD-C393BA874CE1}" srcId="{84E0BDC9-0F0A-469D-AD9D-64B63504C1EC}" destId="{C886B515-77CD-4175-A2A6-F0B858FEB7AB}" srcOrd="1" destOrd="0" parTransId="{47AB9E2E-2AE8-47A7-AA50-76C1AD138ACA}" sibTransId="{3A05E775-62C7-4A5C-8B2A-17DA15AAE506}"/>
    <dgm:cxn modelId="{6BD9CAF5-5319-4FB8-8EE0-4E3CE5653417}" type="presOf" srcId="{14E342C8-051E-4CEF-BFDC-E296BD5717DB}" destId="{313AC5E0-9459-4687-9B7A-9F5EA67066D2}" srcOrd="0" destOrd="0" presId="urn:microsoft.com/office/officeart/2005/8/layout/process4"/>
    <dgm:cxn modelId="{953BC5D9-C166-4DF6-8D22-E15832880025}" type="presOf" srcId="{767A2385-E29E-44DB-8DC9-66689ABB2972}" destId="{08650D32-63EB-4C70-8D68-676F76AFA2AC}" srcOrd="0" destOrd="0" presId="urn:microsoft.com/office/officeart/2005/8/layout/process4"/>
    <dgm:cxn modelId="{629C1ACD-E116-4A80-A463-AD05CAF75D7A}" srcId="{365A0EF7-7795-4D99-9643-C72FA0987481}" destId="{3D70BF5F-53D0-4187-8E1D-13EBB429B9FA}" srcOrd="4" destOrd="0" parTransId="{A8608D1D-C2C1-443A-A515-5EFF3A5C5499}" sibTransId="{9EC52298-7893-47B1-9CF3-444EC91F601B}"/>
    <dgm:cxn modelId="{980D8685-0253-4733-A642-5DED9E9B9513}" srcId="{84E0BDC9-0F0A-469D-AD9D-64B63504C1EC}" destId="{7EF0DAE9-0C88-447D-BC8B-82536E0A4A9A}" srcOrd="2" destOrd="0" parTransId="{9BF1E38E-DCCB-4A47-8104-07DAF64B1F86}" sibTransId="{7EF1BCB4-6571-4542-B78E-51B5D2A90F39}"/>
    <dgm:cxn modelId="{FABB52C3-1629-4EF0-9C21-A2F3B38DC4FF}" type="presOf" srcId="{7EF0DAE9-0C88-447D-BC8B-82536E0A4A9A}" destId="{502C5F42-74FC-46FF-A066-D0D47A943EEE}" srcOrd="0" destOrd="0" presId="urn:microsoft.com/office/officeart/2005/8/layout/process4"/>
    <dgm:cxn modelId="{A54D52F4-8BE4-4983-9831-2D92244CBC20}" srcId="{365A0EF7-7795-4D99-9643-C72FA0987481}" destId="{BC4018A7-9061-4190-BF67-DF5642A0C5EC}" srcOrd="1" destOrd="0" parTransId="{F567FC39-B3E3-43EA-9963-4112C828AE98}" sibTransId="{9553DB02-789D-4A0E-858F-103EAADBB85A}"/>
    <dgm:cxn modelId="{5B457292-CED9-4E56-A34D-07B8FED2C07A}" srcId="{C886B515-77CD-4175-A2A6-F0B858FEB7AB}" destId="{767A2385-E29E-44DB-8DC9-66689ABB2972}" srcOrd="2" destOrd="0" parTransId="{9B9C2253-4064-487F-B807-E2485EF83A39}" sibTransId="{D14E8E22-1D05-435F-8A13-832A4496034C}"/>
    <dgm:cxn modelId="{C9E37041-8DB9-4120-AFDA-4525DD096EE0}" type="presOf" srcId="{7E0E98ED-0A92-4299-BD2A-C42083E86EB0}" destId="{4D7A92BB-F68F-42C8-ABD1-88FF1000A456}" srcOrd="0" destOrd="0" presId="urn:microsoft.com/office/officeart/2005/8/layout/process4"/>
    <dgm:cxn modelId="{D3E94616-1148-41E3-A23F-42FED73DE2B9}" type="presOf" srcId="{CA141C98-4854-4144-82AF-7D483195CCFA}" destId="{4243598F-AA90-41D9-82D6-87F1675ACA50}" srcOrd="0" destOrd="0" presId="urn:microsoft.com/office/officeart/2005/8/layout/process4"/>
    <dgm:cxn modelId="{41C92306-ADB9-42E9-BCC1-EEE9F35818E3}" type="presOf" srcId="{7EF0DAE9-0C88-447D-BC8B-82536E0A4A9A}" destId="{C2C36AE3-2EE5-491E-A069-05A470EE1E62}" srcOrd="1" destOrd="0" presId="urn:microsoft.com/office/officeart/2005/8/layout/process4"/>
    <dgm:cxn modelId="{FA14A98C-3DCF-402B-B309-7F4E8F43C1E7}" type="presOf" srcId="{3D70BF5F-53D0-4187-8E1D-13EBB429B9FA}" destId="{387EDDAE-6194-4552-8F77-0E6A2878CD87}" srcOrd="0" destOrd="0" presId="urn:microsoft.com/office/officeart/2005/8/layout/process4"/>
    <dgm:cxn modelId="{8B593712-323E-487A-BF76-6E822BF4BD2B}" srcId="{365A0EF7-7795-4D99-9643-C72FA0987481}" destId="{CA141C98-4854-4144-82AF-7D483195CCFA}" srcOrd="0" destOrd="0" parTransId="{D97AF108-35E1-467B-AC99-91B0F9CADB93}" sibTransId="{F8F56CDA-4D61-4D99-9EED-F45ACDDBD54B}"/>
    <dgm:cxn modelId="{3837421C-3313-4966-9310-D71EE9D39723}" srcId="{365A0EF7-7795-4D99-9643-C72FA0987481}" destId="{1CE04009-D982-41E9-9242-50ED7DF50F14}" srcOrd="3" destOrd="0" parTransId="{B1560452-49C5-4FE1-8790-1EC4DE9E351C}" sibTransId="{557921DD-CB74-4F66-85CB-13C22D33BECF}"/>
    <dgm:cxn modelId="{A5AE446F-A544-4177-93D8-80115B9AD651}" type="presOf" srcId="{BC4018A7-9061-4190-BF67-DF5642A0C5EC}" destId="{24D7D85B-7618-4F6F-AABA-110467F75B2D}" srcOrd="0" destOrd="0" presId="urn:microsoft.com/office/officeart/2005/8/layout/process4"/>
    <dgm:cxn modelId="{BF651239-5B70-4109-9F63-C76933F793FA}" type="presOf" srcId="{C886B515-77CD-4175-A2A6-F0B858FEB7AB}" destId="{7F7259DF-B1B8-4962-B9DD-7A08E43CCA80}" srcOrd="1" destOrd="0" presId="urn:microsoft.com/office/officeart/2005/8/layout/process4"/>
    <dgm:cxn modelId="{010A7E97-F23F-4B25-B28C-054D5EC76625}" type="presOf" srcId="{84E0BDC9-0F0A-469D-AD9D-64B63504C1EC}" destId="{453AB52C-2960-41B4-880F-60CCBB5D3B53}" srcOrd="0" destOrd="0" presId="urn:microsoft.com/office/officeart/2005/8/layout/process4"/>
    <dgm:cxn modelId="{4AA0FE82-4AE7-4971-B734-BB8D1A124E2C}" srcId="{7EF0DAE9-0C88-447D-BC8B-82536E0A4A9A}" destId="{7E0E98ED-0A92-4299-BD2A-C42083E86EB0}" srcOrd="2" destOrd="0" parTransId="{27847CFD-76B9-4058-A84D-8C9736AC6824}" sibTransId="{2294ECEA-EC86-4517-BA90-75B513F8EC71}"/>
    <dgm:cxn modelId="{A1AE9A0C-77B4-41B8-A91F-0D83045AE0AA}" type="presOf" srcId="{529A52B6-BBB2-4798-8FE9-59CE72FFCC7E}" destId="{9002D776-E84C-440F-8C87-C660ADE596B3}" srcOrd="0" destOrd="0" presId="urn:microsoft.com/office/officeart/2005/8/layout/process4"/>
    <dgm:cxn modelId="{525D8D72-940D-4491-B7F9-6028A0B72B7D}" type="presOf" srcId="{365A0EF7-7795-4D99-9643-C72FA0987481}" destId="{B431E996-097F-46AC-813F-81E4091494E8}" srcOrd="1" destOrd="0" presId="urn:microsoft.com/office/officeart/2005/8/layout/process4"/>
    <dgm:cxn modelId="{9FFDAB3C-32AB-492D-8D30-7EB4D578C929}" type="presOf" srcId="{1CE04009-D982-41E9-9242-50ED7DF50F14}" destId="{86C45E8D-C9F1-4D46-9611-36063ED00363}" srcOrd="0" destOrd="0" presId="urn:microsoft.com/office/officeart/2005/8/layout/process4"/>
    <dgm:cxn modelId="{3E9AA1BD-60DF-486D-AAD1-85D75733D7E8}" type="presOf" srcId="{714A46F0-9C0A-4788-84F9-F84C0913B7D5}" destId="{032E3370-6938-4526-97EA-0B248ABB4787}" srcOrd="0" destOrd="0" presId="urn:microsoft.com/office/officeart/2005/8/layout/process4"/>
    <dgm:cxn modelId="{693861B1-1B4F-40B9-B422-D4F935B35A24}" srcId="{7EF0DAE9-0C88-447D-BC8B-82536E0A4A9A}" destId="{F1DFB638-3A5A-4DBC-AEA9-4C9CB7DCD009}" srcOrd="0" destOrd="0" parTransId="{FEEBEB37-369F-469B-BB11-6AB32923892F}" sibTransId="{1D3BDFDF-1ACE-4414-8F99-076F0EF65AFC}"/>
    <dgm:cxn modelId="{307752EA-F86B-431B-AD48-12AAB556AFCB}" srcId="{365A0EF7-7795-4D99-9643-C72FA0987481}" destId="{529A52B6-BBB2-4798-8FE9-59CE72FFCC7E}" srcOrd="2" destOrd="0" parTransId="{F7421545-C384-4EF8-A255-4AB22A22A1E7}" sibTransId="{BF2646A4-B7A1-4F61-AB32-43D84D82725E}"/>
    <dgm:cxn modelId="{6E6FDC19-DAF6-4E52-AE6B-5D64FF5C75A5}" type="presOf" srcId="{C886B515-77CD-4175-A2A6-F0B858FEB7AB}" destId="{DBF1A316-F80D-422C-8716-EE2E8081486E}" srcOrd="0" destOrd="0" presId="urn:microsoft.com/office/officeart/2005/8/layout/process4"/>
    <dgm:cxn modelId="{8A183011-A3BB-4C7E-AF8F-2DEB4F791422}" type="presParOf" srcId="{453AB52C-2960-41B4-880F-60CCBB5D3B53}" destId="{C1033483-AE36-4228-9E0D-9D5F786150DD}" srcOrd="0" destOrd="0" presId="urn:microsoft.com/office/officeart/2005/8/layout/process4"/>
    <dgm:cxn modelId="{4516C46B-F589-42E8-9B7A-82881B57EC5E}" type="presParOf" srcId="{C1033483-AE36-4228-9E0D-9D5F786150DD}" destId="{502C5F42-74FC-46FF-A066-D0D47A943EEE}" srcOrd="0" destOrd="0" presId="urn:microsoft.com/office/officeart/2005/8/layout/process4"/>
    <dgm:cxn modelId="{C5CFAEB8-6050-4D32-8DAA-2D8C5A941702}" type="presParOf" srcId="{C1033483-AE36-4228-9E0D-9D5F786150DD}" destId="{C2C36AE3-2EE5-491E-A069-05A470EE1E62}" srcOrd="1" destOrd="0" presId="urn:microsoft.com/office/officeart/2005/8/layout/process4"/>
    <dgm:cxn modelId="{18012C54-1DBE-44DB-984D-040C01558ED6}" type="presParOf" srcId="{C1033483-AE36-4228-9E0D-9D5F786150DD}" destId="{0A33B135-3172-4B94-944A-7EF15064D843}" srcOrd="2" destOrd="0" presId="urn:microsoft.com/office/officeart/2005/8/layout/process4"/>
    <dgm:cxn modelId="{6476ABC5-17E5-4A0B-99E2-B124A5AD3D95}" type="presParOf" srcId="{0A33B135-3172-4B94-944A-7EF15064D843}" destId="{7A64557C-4447-417B-A788-56916B38CECE}" srcOrd="0" destOrd="0" presId="urn:microsoft.com/office/officeart/2005/8/layout/process4"/>
    <dgm:cxn modelId="{6D48A830-14AE-4593-9323-2E2BDCAFF4E6}" type="presParOf" srcId="{0A33B135-3172-4B94-944A-7EF15064D843}" destId="{FEDDC955-281C-43E3-B74C-10FB96142B63}" srcOrd="1" destOrd="0" presId="urn:microsoft.com/office/officeart/2005/8/layout/process4"/>
    <dgm:cxn modelId="{7EA9B855-4290-4A85-818C-2609D1B46F3C}" type="presParOf" srcId="{0A33B135-3172-4B94-944A-7EF15064D843}" destId="{4D7A92BB-F68F-42C8-ABD1-88FF1000A456}" srcOrd="2" destOrd="0" presId="urn:microsoft.com/office/officeart/2005/8/layout/process4"/>
    <dgm:cxn modelId="{057DF7C2-FA7A-48F6-82A6-C266090A36CF}" type="presParOf" srcId="{453AB52C-2960-41B4-880F-60CCBB5D3B53}" destId="{3F895356-4C00-4596-89A0-52D8FCA2A290}" srcOrd="1" destOrd="0" presId="urn:microsoft.com/office/officeart/2005/8/layout/process4"/>
    <dgm:cxn modelId="{D50BE565-E2A1-4DC6-BD72-25A5097241C1}" type="presParOf" srcId="{453AB52C-2960-41B4-880F-60CCBB5D3B53}" destId="{D8FF8AFB-2A94-4E59-9D68-D7E3D72BDBEC}" srcOrd="2" destOrd="0" presId="urn:microsoft.com/office/officeart/2005/8/layout/process4"/>
    <dgm:cxn modelId="{BF0AA612-F165-419B-AE8E-8F98AA8D93BB}" type="presParOf" srcId="{D8FF8AFB-2A94-4E59-9D68-D7E3D72BDBEC}" destId="{DBF1A316-F80D-422C-8716-EE2E8081486E}" srcOrd="0" destOrd="0" presId="urn:microsoft.com/office/officeart/2005/8/layout/process4"/>
    <dgm:cxn modelId="{B88A4401-3327-4438-BCFA-5FA6DFDE7839}" type="presParOf" srcId="{D8FF8AFB-2A94-4E59-9D68-D7E3D72BDBEC}" destId="{7F7259DF-B1B8-4962-B9DD-7A08E43CCA80}" srcOrd="1" destOrd="0" presId="urn:microsoft.com/office/officeart/2005/8/layout/process4"/>
    <dgm:cxn modelId="{4F00DF22-A44B-4EF0-8874-94D4EA93E6BE}" type="presParOf" srcId="{D8FF8AFB-2A94-4E59-9D68-D7E3D72BDBEC}" destId="{7096B266-D45F-46A7-8367-261A34088B51}" srcOrd="2" destOrd="0" presId="urn:microsoft.com/office/officeart/2005/8/layout/process4"/>
    <dgm:cxn modelId="{B2D93596-5031-48F6-ACEB-7266F28B27C1}" type="presParOf" srcId="{7096B266-D45F-46A7-8367-261A34088B51}" destId="{313AC5E0-9459-4687-9B7A-9F5EA67066D2}" srcOrd="0" destOrd="0" presId="urn:microsoft.com/office/officeart/2005/8/layout/process4"/>
    <dgm:cxn modelId="{520F1709-E614-4739-97F9-3310863DACF7}" type="presParOf" srcId="{7096B266-D45F-46A7-8367-261A34088B51}" destId="{032E3370-6938-4526-97EA-0B248ABB4787}" srcOrd="1" destOrd="0" presId="urn:microsoft.com/office/officeart/2005/8/layout/process4"/>
    <dgm:cxn modelId="{3A33A5E0-F2CC-42BE-A23B-2A3E24D66ECE}" type="presParOf" srcId="{7096B266-D45F-46A7-8367-261A34088B51}" destId="{08650D32-63EB-4C70-8D68-676F76AFA2AC}" srcOrd="2" destOrd="0" presId="urn:microsoft.com/office/officeart/2005/8/layout/process4"/>
    <dgm:cxn modelId="{CB36B478-FCF6-445C-BDB0-4DEF79604376}" type="presParOf" srcId="{453AB52C-2960-41B4-880F-60CCBB5D3B53}" destId="{50291BDC-02E9-447C-837D-83A983F7CD4E}" srcOrd="3" destOrd="0" presId="urn:microsoft.com/office/officeart/2005/8/layout/process4"/>
    <dgm:cxn modelId="{7E68420F-4F04-4A04-AC43-C991D3899828}" type="presParOf" srcId="{453AB52C-2960-41B4-880F-60CCBB5D3B53}" destId="{16A998FB-AE40-480A-9BFA-8793CAD9C226}" srcOrd="4" destOrd="0" presId="urn:microsoft.com/office/officeart/2005/8/layout/process4"/>
    <dgm:cxn modelId="{BB7E9F7D-C82E-43E6-968A-CDFA4016303E}" type="presParOf" srcId="{16A998FB-AE40-480A-9BFA-8793CAD9C226}" destId="{B53C6BC5-5420-42C9-9F43-4E7EBF7D665E}" srcOrd="0" destOrd="0" presId="urn:microsoft.com/office/officeart/2005/8/layout/process4"/>
    <dgm:cxn modelId="{A9F221F0-0289-4789-BD08-73144C9E4ED4}" type="presParOf" srcId="{16A998FB-AE40-480A-9BFA-8793CAD9C226}" destId="{B431E996-097F-46AC-813F-81E4091494E8}" srcOrd="1" destOrd="0" presId="urn:microsoft.com/office/officeart/2005/8/layout/process4"/>
    <dgm:cxn modelId="{1C9F3B26-1C0F-4249-BC9A-31BAC8D6D476}" type="presParOf" srcId="{16A998FB-AE40-480A-9BFA-8793CAD9C226}" destId="{EDF4D767-1936-4A5F-8029-F4B11DC37156}" srcOrd="2" destOrd="0" presId="urn:microsoft.com/office/officeart/2005/8/layout/process4"/>
    <dgm:cxn modelId="{BB4471F6-637B-47B2-8CBD-81C8A13C9DF5}" type="presParOf" srcId="{EDF4D767-1936-4A5F-8029-F4B11DC37156}" destId="{4243598F-AA90-41D9-82D6-87F1675ACA50}" srcOrd="0" destOrd="0" presId="urn:microsoft.com/office/officeart/2005/8/layout/process4"/>
    <dgm:cxn modelId="{CD760FD8-36BF-4DBF-AC93-6532DE0273E8}" type="presParOf" srcId="{EDF4D767-1936-4A5F-8029-F4B11DC37156}" destId="{24D7D85B-7618-4F6F-AABA-110467F75B2D}" srcOrd="1" destOrd="0" presId="urn:microsoft.com/office/officeart/2005/8/layout/process4"/>
    <dgm:cxn modelId="{2AF751CA-7822-4C5C-B16A-39A2E7330543}" type="presParOf" srcId="{EDF4D767-1936-4A5F-8029-F4B11DC37156}" destId="{9002D776-E84C-440F-8C87-C660ADE596B3}" srcOrd="2" destOrd="0" presId="urn:microsoft.com/office/officeart/2005/8/layout/process4"/>
    <dgm:cxn modelId="{BE2D35AB-4D1E-4DC3-B936-217311BB6BF2}" type="presParOf" srcId="{EDF4D767-1936-4A5F-8029-F4B11DC37156}" destId="{86C45E8D-C9F1-4D46-9611-36063ED00363}" srcOrd="3" destOrd="0" presId="urn:microsoft.com/office/officeart/2005/8/layout/process4"/>
    <dgm:cxn modelId="{1EE62284-D3AC-40A2-AA64-9C5D61F87CFC}" type="presParOf" srcId="{EDF4D767-1936-4A5F-8029-F4B11DC37156}" destId="{387EDDAE-6194-4552-8F77-0E6A2878CD87}" srcOrd="4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C36AE3-2EE5-491E-A069-05A470EE1E62}">
      <dsp:nvSpPr>
        <dsp:cNvPr id="0" name=""/>
        <dsp:cNvSpPr/>
      </dsp:nvSpPr>
      <dsp:spPr>
        <a:xfrm>
          <a:off x="0" y="3902854"/>
          <a:ext cx="8642350" cy="1281003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dirty="0" smtClean="0"/>
            <a:t>Kiemelt kezdeményezések</a:t>
          </a:r>
          <a:endParaRPr lang="hu-HU" sz="2500" kern="1200" dirty="0"/>
        </a:p>
      </dsp:txBody>
      <dsp:txXfrm>
        <a:off x="0" y="3902854"/>
        <a:ext cx="8642350" cy="691742"/>
      </dsp:txXfrm>
    </dsp:sp>
    <dsp:sp modelId="{7A64557C-4447-417B-A788-56916B38CECE}">
      <dsp:nvSpPr>
        <dsp:cNvPr id="0" name=""/>
        <dsp:cNvSpPr/>
      </dsp:nvSpPr>
      <dsp:spPr>
        <a:xfrm>
          <a:off x="4219" y="4568976"/>
          <a:ext cx="2877970" cy="58926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u="sng" kern="1200" dirty="0" smtClean="0"/>
            <a:t>Innovatív Unió  </a:t>
          </a:r>
          <a:r>
            <a:rPr lang="hu-HU" sz="1200" kern="1200" dirty="0" smtClean="0"/>
            <a:t>                     Mozgásban az ifjúság                 </a:t>
          </a:r>
          <a:r>
            <a:rPr lang="hu-HU" sz="1200" b="1" u="sng" kern="1200" dirty="0" smtClean="0"/>
            <a:t>Európai digitális menetrend</a:t>
          </a:r>
          <a:endParaRPr lang="hu-HU" sz="1200" b="1" u="sng" kern="1200" dirty="0"/>
        </a:p>
      </dsp:txBody>
      <dsp:txXfrm>
        <a:off x="4219" y="4568976"/>
        <a:ext cx="2877970" cy="589261"/>
      </dsp:txXfrm>
    </dsp:sp>
    <dsp:sp modelId="{FEDDC955-281C-43E3-B74C-10FB96142B63}">
      <dsp:nvSpPr>
        <dsp:cNvPr id="0" name=""/>
        <dsp:cNvSpPr/>
      </dsp:nvSpPr>
      <dsp:spPr>
        <a:xfrm>
          <a:off x="2882189" y="4568976"/>
          <a:ext cx="2877970" cy="58926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-4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Erőforrás-hatékony Európa             Iparpolitika a globalizáció korában</a:t>
          </a:r>
          <a:endParaRPr lang="hu-HU" sz="1200" kern="1200" dirty="0"/>
        </a:p>
      </dsp:txBody>
      <dsp:txXfrm>
        <a:off x="2882189" y="4568976"/>
        <a:ext cx="2877970" cy="589261"/>
      </dsp:txXfrm>
    </dsp:sp>
    <dsp:sp modelId="{4D7A92BB-F68F-42C8-ABD1-88FF1000A456}">
      <dsp:nvSpPr>
        <dsp:cNvPr id="0" name=""/>
        <dsp:cNvSpPr/>
      </dsp:nvSpPr>
      <dsp:spPr>
        <a:xfrm>
          <a:off x="5760160" y="4568976"/>
          <a:ext cx="2877970" cy="58926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-8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Új készségek és új munkahelyek menetrendje                         Szegénység elleni európai platform</a:t>
          </a:r>
          <a:endParaRPr lang="hu-HU" sz="1200" kern="1200" dirty="0"/>
        </a:p>
      </dsp:txBody>
      <dsp:txXfrm>
        <a:off x="5760160" y="4568976"/>
        <a:ext cx="2877970" cy="589261"/>
      </dsp:txXfrm>
    </dsp:sp>
    <dsp:sp modelId="{7F7259DF-B1B8-4962-B9DD-7A08E43CCA80}">
      <dsp:nvSpPr>
        <dsp:cNvPr id="0" name=""/>
        <dsp:cNvSpPr/>
      </dsp:nvSpPr>
      <dsp:spPr>
        <a:xfrm rot="10800000">
          <a:off x="0" y="1951885"/>
          <a:ext cx="8642350" cy="1970184"/>
        </a:xfrm>
        <a:prstGeom prst="upArrowCallou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dirty="0" smtClean="0"/>
            <a:t>Prioritások</a:t>
          </a:r>
          <a:endParaRPr lang="hu-HU" sz="2500" kern="1200" dirty="0"/>
        </a:p>
      </dsp:txBody>
      <dsp:txXfrm rot="-10800000">
        <a:off x="0" y="1951885"/>
        <a:ext cx="8642350" cy="691534"/>
      </dsp:txXfrm>
    </dsp:sp>
    <dsp:sp modelId="{313AC5E0-9459-4687-9B7A-9F5EA67066D2}">
      <dsp:nvSpPr>
        <dsp:cNvPr id="0" name=""/>
        <dsp:cNvSpPr/>
      </dsp:nvSpPr>
      <dsp:spPr>
        <a:xfrm>
          <a:off x="4219" y="2643420"/>
          <a:ext cx="2877970" cy="58908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-12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Intelligens növekedés</a:t>
          </a:r>
          <a:endParaRPr lang="hu-HU" sz="1200" kern="1200" dirty="0"/>
        </a:p>
      </dsp:txBody>
      <dsp:txXfrm>
        <a:off x="4219" y="2643420"/>
        <a:ext cx="2877970" cy="589085"/>
      </dsp:txXfrm>
    </dsp:sp>
    <dsp:sp modelId="{032E3370-6938-4526-97EA-0B248ABB4787}">
      <dsp:nvSpPr>
        <dsp:cNvPr id="0" name=""/>
        <dsp:cNvSpPr/>
      </dsp:nvSpPr>
      <dsp:spPr>
        <a:xfrm>
          <a:off x="2882189" y="2643420"/>
          <a:ext cx="2877970" cy="58908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-16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Fenntartható növekedés</a:t>
          </a:r>
          <a:endParaRPr lang="hu-HU" sz="1200" kern="1200" dirty="0"/>
        </a:p>
      </dsp:txBody>
      <dsp:txXfrm>
        <a:off x="2882189" y="2643420"/>
        <a:ext cx="2877970" cy="589085"/>
      </dsp:txXfrm>
    </dsp:sp>
    <dsp:sp modelId="{08650D32-63EB-4C70-8D68-676F76AFA2AC}">
      <dsp:nvSpPr>
        <dsp:cNvPr id="0" name=""/>
        <dsp:cNvSpPr/>
      </dsp:nvSpPr>
      <dsp:spPr>
        <a:xfrm>
          <a:off x="5760160" y="2643420"/>
          <a:ext cx="2877970" cy="58908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-20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Inkluzív növekedés</a:t>
          </a:r>
          <a:endParaRPr lang="hu-HU" sz="1200" kern="1200" dirty="0"/>
        </a:p>
      </dsp:txBody>
      <dsp:txXfrm>
        <a:off x="5760160" y="2643420"/>
        <a:ext cx="2877970" cy="589085"/>
      </dsp:txXfrm>
    </dsp:sp>
    <dsp:sp modelId="{B431E996-097F-46AC-813F-81E4091494E8}">
      <dsp:nvSpPr>
        <dsp:cNvPr id="0" name=""/>
        <dsp:cNvSpPr/>
      </dsp:nvSpPr>
      <dsp:spPr>
        <a:xfrm rot="10800000">
          <a:off x="0" y="916"/>
          <a:ext cx="8642350" cy="1970184"/>
        </a:xfrm>
        <a:prstGeom prst="upArrowCallou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500" kern="1200" dirty="0" smtClean="0"/>
            <a:t>Kiemelt célkitűzések</a:t>
          </a:r>
        </a:p>
      </dsp:txBody>
      <dsp:txXfrm rot="-10800000">
        <a:off x="0" y="916"/>
        <a:ext cx="8642350" cy="691534"/>
      </dsp:txXfrm>
    </dsp:sp>
    <dsp:sp modelId="{4243598F-AA90-41D9-82D6-87F1675ACA50}">
      <dsp:nvSpPr>
        <dsp:cNvPr id="0" name=""/>
        <dsp:cNvSpPr/>
      </dsp:nvSpPr>
      <dsp:spPr>
        <a:xfrm>
          <a:off x="1054" y="692451"/>
          <a:ext cx="1728048" cy="58908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-24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Foglalkoztatás</a:t>
          </a:r>
          <a:endParaRPr lang="hu-HU" sz="1200" kern="1200" dirty="0"/>
        </a:p>
      </dsp:txBody>
      <dsp:txXfrm>
        <a:off x="1054" y="692451"/>
        <a:ext cx="1728048" cy="589085"/>
      </dsp:txXfrm>
    </dsp:sp>
    <dsp:sp modelId="{24D7D85B-7618-4F6F-AABA-110467F75B2D}">
      <dsp:nvSpPr>
        <dsp:cNvPr id="0" name=""/>
        <dsp:cNvSpPr/>
      </dsp:nvSpPr>
      <dsp:spPr>
        <a:xfrm>
          <a:off x="1729102" y="692451"/>
          <a:ext cx="1728048" cy="58908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-28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K+F</a:t>
          </a:r>
          <a:endParaRPr lang="hu-HU" sz="1200" kern="1200" dirty="0"/>
        </a:p>
      </dsp:txBody>
      <dsp:txXfrm>
        <a:off x="1729102" y="692451"/>
        <a:ext cx="1728048" cy="589085"/>
      </dsp:txXfrm>
    </dsp:sp>
    <dsp:sp modelId="{9002D776-E84C-440F-8C87-C660ADE596B3}">
      <dsp:nvSpPr>
        <dsp:cNvPr id="0" name=""/>
        <dsp:cNvSpPr/>
      </dsp:nvSpPr>
      <dsp:spPr>
        <a:xfrm>
          <a:off x="3457150" y="692451"/>
          <a:ext cx="1728048" cy="58908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-32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Éghajlatvédelem és fenntartható energiagazdálkodás</a:t>
          </a:r>
          <a:endParaRPr lang="hu-HU" sz="1200" kern="1200" dirty="0"/>
        </a:p>
      </dsp:txBody>
      <dsp:txXfrm>
        <a:off x="3457150" y="692451"/>
        <a:ext cx="1728048" cy="589085"/>
      </dsp:txXfrm>
    </dsp:sp>
    <dsp:sp modelId="{86C45E8D-C9F1-4D46-9611-36063ED00363}">
      <dsp:nvSpPr>
        <dsp:cNvPr id="0" name=""/>
        <dsp:cNvSpPr/>
      </dsp:nvSpPr>
      <dsp:spPr>
        <a:xfrm>
          <a:off x="5185199" y="692451"/>
          <a:ext cx="1728048" cy="58908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-36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Oktatás</a:t>
          </a:r>
          <a:endParaRPr lang="hu-HU" sz="1200" kern="1200" dirty="0"/>
        </a:p>
      </dsp:txBody>
      <dsp:txXfrm>
        <a:off x="5185199" y="692451"/>
        <a:ext cx="1728048" cy="589085"/>
      </dsp:txXfrm>
    </dsp:sp>
    <dsp:sp modelId="{387EDDAE-6194-4552-8F77-0E6A2878CD87}">
      <dsp:nvSpPr>
        <dsp:cNvPr id="0" name=""/>
        <dsp:cNvSpPr/>
      </dsp:nvSpPr>
      <dsp:spPr>
        <a:xfrm>
          <a:off x="6913247" y="692451"/>
          <a:ext cx="1728048" cy="589085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-4000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kern="1200" dirty="0" smtClean="0"/>
            <a:t>Szegénység és társadalmi kirekesztés elleni küzdelem</a:t>
          </a:r>
          <a:endParaRPr lang="hu-HU" sz="1200" kern="1200" dirty="0"/>
        </a:p>
      </dsp:txBody>
      <dsp:txXfrm>
        <a:off x="6913247" y="692451"/>
        <a:ext cx="1728048" cy="589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1C57B0-9008-4E52-A2F2-D6A706F1E984}" type="datetimeFigureOut">
              <a:rPr lang="hu-HU"/>
              <a:pPr/>
              <a:t>2013.11.25.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1B9965-CC91-4688-B283-51C4C76CBED1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4197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58FCF0-202B-402B-BCB6-558E4C92DF88}" type="datetimeFigureOut">
              <a:rPr lang="hu-HU"/>
              <a:pPr/>
              <a:t>2013.11.25.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240637-A977-4996-A44F-5BE23440EA89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29268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79838" y="3860800"/>
            <a:ext cx="5184775" cy="458788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hu-HU" noProof="0" smtClean="0"/>
              <a:t>Mintacím szerkesztése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79838" y="4797425"/>
            <a:ext cx="5184775" cy="576263"/>
          </a:xfrm>
        </p:spPr>
        <p:txBody>
          <a:bodyPr/>
          <a:lstStyle>
            <a:lvl1pPr marL="0" indent="0">
              <a:buFontTx/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noProof="0" smtClean="0"/>
              <a:t>Alcím mintájának szerkesztése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4A06ED-4562-46CF-BBA7-BE752D8C4B04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597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32588" y="115888"/>
            <a:ext cx="2160587" cy="5834062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250825" y="115888"/>
            <a:ext cx="6329363" cy="5834062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9E5324-0EB4-45B4-9C65-5A6705B26966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682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ED952D-00DD-4B15-B256-67B00B4B648C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6811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A5BA1B-A081-452D-879A-A29EAB8F7F34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526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50825" y="765175"/>
            <a:ext cx="4244975" cy="518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765175"/>
            <a:ext cx="4244975" cy="518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FB996E-05BF-48F3-A6DE-7A583873D0DC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486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2345E6-03F5-47FB-9701-D2A1900CCCFE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31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9C748E-280C-4823-B2B9-94A27979679B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7406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F81A0E-A823-4F4F-9277-D00D115F1CC2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2975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CC8BFFC-C282-4AE1-83C4-850EA3CCAC8C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8750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3C42F8-EC26-43B6-B160-6D038ABDFBED}" type="slidenum">
              <a:rPr lang="hu-HU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779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15888"/>
            <a:ext cx="7993062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765175"/>
            <a:ext cx="8642350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029325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4299"/>
                </a:solidFill>
              </a:defRPr>
            </a:lvl1pPr>
          </a:lstStyle>
          <a:p>
            <a:fld id="{1E3C5F91-E45F-42D8-9E65-9CECE509AECE}" type="slidenum">
              <a:rPr lang="hu-HU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42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429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429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42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29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29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29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29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4299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regional_policy/videos/level2.cfm?LAN=EN&amp;idtheme=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9632" y="3429000"/>
            <a:ext cx="7776989" cy="458788"/>
          </a:xfrm>
        </p:spPr>
        <p:txBody>
          <a:bodyPr/>
          <a:lstStyle/>
          <a:p>
            <a:r>
              <a:rPr lang="hu-HU" dirty="0" smtClean="0"/>
              <a:t>Bevezető: Mi az intelligens szakosodás? </a:t>
            </a:r>
            <a:br>
              <a:rPr lang="hu-HU" dirty="0" smtClean="0"/>
            </a:br>
            <a:r>
              <a:rPr lang="hu-HU" dirty="0" smtClean="0"/>
              <a:t>Milyen sikeres tapasztalatokról tudunk?</a:t>
            </a:r>
            <a:endParaRPr lang="hu-HU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07904" y="4221088"/>
            <a:ext cx="5184775" cy="576263"/>
          </a:xfrm>
        </p:spPr>
        <p:txBody>
          <a:bodyPr/>
          <a:lstStyle/>
          <a:p>
            <a:r>
              <a:rPr lang="hu-HU" sz="1200" dirty="0" smtClean="0"/>
              <a:t>Varga Attila </a:t>
            </a:r>
          </a:p>
          <a:p>
            <a:r>
              <a:rPr lang="hu-HU" sz="1200" dirty="0" smtClean="0"/>
              <a:t>egyetemi tanár, kutatócsoport-vezető</a:t>
            </a:r>
          </a:p>
          <a:p>
            <a:r>
              <a:rPr lang="hu-HU" sz="1200" dirty="0" smtClean="0"/>
              <a:t>PTE KTK, MTA-PTE Innováció és Gazdasági Növekedés Kutatócsoport</a:t>
            </a:r>
          </a:p>
          <a:p>
            <a:endParaRPr lang="hu-HU" sz="1200" dirty="0" smtClean="0"/>
          </a:p>
          <a:p>
            <a:r>
              <a:rPr lang="hu-HU" sz="1200" dirty="0" smtClean="0"/>
              <a:t>Erdős Katalin</a:t>
            </a:r>
          </a:p>
          <a:p>
            <a:r>
              <a:rPr lang="hu-HU" sz="1200" dirty="0" smtClean="0"/>
              <a:t>tudományos segédmunkatárs, tanársegéd</a:t>
            </a:r>
          </a:p>
          <a:p>
            <a:r>
              <a:rPr lang="hu-HU" sz="1200" dirty="0" smtClean="0"/>
              <a:t>MTA-PTE Innováció és Gazdasági Növekedés Kutatócsoport, PTE-KTK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Áttekintés</a:t>
            </a:r>
            <a:endParaRPr lang="hu-HU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196752"/>
            <a:ext cx="6769447" cy="5184775"/>
          </a:xfrm>
        </p:spPr>
        <p:txBody>
          <a:bodyPr/>
          <a:lstStyle/>
          <a:p>
            <a:r>
              <a:rPr lang="hu-HU" sz="2800" dirty="0" smtClean="0"/>
              <a:t>Az intelligens szakosodás helye az EU stratégiáiban</a:t>
            </a:r>
          </a:p>
          <a:p>
            <a:r>
              <a:rPr lang="hu-HU" sz="2800" dirty="0" smtClean="0"/>
              <a:t>Az intelligens szakosodás és az egyetemek</a:t>
            </a:r>
          </a:p>
          <a:p>
            <a:r>
              <a:rPr lang="hu-HU" sz="2800" dirty="0" smtClean="0"/>
              <a:t>Néhány jó gyakorlat</a:t>
            </a:r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400" dirty="0" smtClean="0"/>
              <a:t>Az intelligens szakosodás helye az EU stratégiáiban</a:t>
            </a:r>
            <a:endParaRPr lang="hu-HU" sz="24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251520" y="1052736"/>
          <a:ext cx="8642350" cy="5184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artalom helye 2"/>
          <p:cNvSpPr txBox="1">
            <a:spLocks/>
          </p:cNvSpPr>
          <p:nvPr/>
        </p:nvSpPr>
        <p:spPr bwMode="auto">
          <a:xfrm>
            <a:off x="0" y="6453336"/>
            <a:ext cx="8642350" cy="360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429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4299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004299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4299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4299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4299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4299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4299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4299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hu-HU" sz="1200" kern="0" dirty="0" smtClean="0">
                <a:solidFill>
                  <a:schemeClr val="bg1"/>
                </a:solidFill>
              </a:rPr>
              <a:t>Forrás: EU 2020 COM(2010) 2020 végleges  </a:t>
            </a:r>
            <a:endParaRPr lang="hu-HU" sz="12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67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692696"/>
            <a:ext cx="8892480" cy="5184775"/>
          </a:xfrm>
        </p:spPr>
        <p:txBody>
          <a:bodyPr/>
          <a:lstStyle/>
          <a:p>
            <a:r>
              <a:rPr lang="hu-HU" dirty="0" smtClean="0"/>
              <a:t>A 2014-2020 közötti </a:t>
            </a:r>
            <a:r>
              <a:rPr lang="hu-HU" u="sng" dirty="0" smtClean="0"/>
              <a:t>kohéziós politika fontos eleme</a:t>
            </a:r>
          </a:p>
          <a:p>
            <a:pPr lvl="1"/>
            <a:r>
              <a:rPr lang="hu-HU" dirty="0" smtClean="0"/>
              <a:t>Különösen a K+F és IKT célok területén </a:t>
            </a:r>
          </a:p>
          <a:p>
            <a:pPr lvl="1"/>
            <a:r>
              <a:rPr lang="hu-HU" dirty="0" smtClean="0"/>
              <a:t>Nem újdonság az intelligens szakosodás, az újdonság, hogy a Bizottság javaslatára az ERFA (és EMVA) forrásokhoz történő hozzáférés (OP kifizetések) előfeltétele lesz</a:t>
            </a:r>
          </a:p>
          <a:p>
            <a:r>
              <a:rPr lang="hu-HU" dirty="0" smtClean="0"/>
              <a:t>Integrált, területalapú fejlesztési megközelítés </a:t>
            </a:r>
            <a:r>
              <a:rPr lang="hu-HU" dirty="0" smtClean="0">
                <a:sym typeface="Wingdings" pitchFamily="2" charset="2"/>
              </a:rPr>
              <a:t> növekedés és tudás-alapú munkahelyek a </a:t>
            </a:r>
            <a:r>
              <a:rPr lang="hu-HU" dirty="0" err="1" smtClean="0">
                <a:sym typeface="Wingdings" pitchFamily="2" charset="2"/>
              </a:rPr>
              <a:t>rurális</a:t>
            </a:r>
            <a:r>
              <a:rPr lang="hu-HU" dirty="0" smtClean="0">
                <a:sym typeface="Wingdings" pitchFamily="2" charset="2"/>
              </a:rPr>
              <a:t> és elmaradott térségekben is</a:t>
            </a:r>
            <a:endParaRPr lang="hu-HU" dirty="0" smtClean="0"/>
          </a:p>
          <a:p>
            <a:pPr lvl="1"/>
            <a:r>
              <a:rPr lang="hu-HU" dirty="0" smtClean="0"/>
              <a:t>Nemzetközi megkülönböztető jelleg, technológiai diverzifikáció</a:t>
            </a:r>
          </a:p>
          <a:p>
            <a:pPr lvl="2"/>
            <a:r>
              <a:rPr lang="hu-HU" dirty="0" smtClean="0"/>
              <a:t>A régióknak az európai és a globális értékláncban is el kell helyezniük magukat</a:t>
            </a:r>
          </a:p>
          <a:p>
            <a:pPr lvl="2"/>
            <a:r>
              <a:rPr lang="hu-HU" dirty="0" smtClean="0"/>
              <a:t>Erőforrás koncentráció, kritikus tömeg </a:t>
            </a:r>
            <a:r>
              <a:rPr lang="hu-HU" dirty="0" smtClean="0">
                <a:sym typeface="Wingdings" pitchFamily="2" charset="2"/>
              </a:rPr>
              <a:t> </a:t>
            </a:r>
            <a:r>
              <a:rPr lang="hu-HU" dirty="0" smtClean="0"/>
              <a:t>Reális célok, meglévő szakosodás alapján további diverzifikáció a kapcsolódó, de magasabb hozzáadott értéket jelentő, területeken (</a:t>
            </a:r>
            <a:r>
              <a:rPr lang="hu-HU" dirty="0" err="1" smtClean="0">
                <a:sym typeface="Wingdings" pitchFamily="2" charset="2"/>
              </a:rPr>
              <a:t>tudásspillover</a:t>
            </a:r>
            <a:r>
              <a:rPr lang="hu-HU" dirty="0" smtClean="0">
                <a:sym typeface="Wingdings" pitchFamily="2" charset="2"/>
              </a:rPr>
              <a:t> itt lehet a legsikeresebb)</a:t>
            </a:r>
          </a:p>
          <a:p>
            <a:pPr lvl="2"/>
            <a:r>
              <a:rPr lang="hu-HU" dirty="0" smtClean="0">
                <a:sym typeface="Wingdings" pitchFamily="2" charset="2"/>
              </a:rPr>
              <a:t>Innováció tág értelmezése (társadalmi és szolgáltatási innováció, </a:t>
            </a:r>
            <a:r>
              <a:rPr lang="hu-HU" dirty="0" err="1" smtClean="0">
                <a:sym typeface="Wingdings" pitchFamily="2" charset="2"/>
              </a:rPr>
              <a:t>tsd-i</a:t>
            </a:r>
            <a:r>
              <a:rPr lang="hu-HU" dirty="0" smtClean="0">
                <a:sym typeface="Wingdings" pitchFamily="2" charset="2"/>
              </a:rPr>
              <a:t> kihívások kezelése, új üzleti modellek, keresletoldali eszközök (kereskedelmi hasznosítást megelőző beszerzések))</a:t>
            </a:r>
            <a:endParaRPr lang="hu-HU" dirty="0" smtClean="0"/>
          </a:p>
        </p:txBody>
      </p:sp>
      <p:sp>
        <p:nvSpPr>
          <p:cNvPr id="6" name="Téglalap 5"/>
          <p:cNvSpPr/>
          <p:nvPr/>
        </p:nvSpPr>
        <p:spPr>
          <a:xfrm>
            <a:off x="0" y="6442501"/>
            <a:ext cx="8028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hu-HU" sz="1200" kern="0" dirty="0">
                <a:solidFill>
                  <a:srgbClr val="FFFFFF"/>
                </a:solidFill>
                <a:latin typeface="Trebuchet MS"/>
              </a:rPr>
              <a:t>Források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: EC: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Cohesion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Policy 2014-2020; EU</a:t>
            </a:r>
            <a:r>
              <a:rPr lang="hu-HU" sz="1200" kern="0" dirty="0">
                <a:solidFill>
                  <a:srgbClr val="FFFFFF"/>
                </a:solidFill>
                <a:latin typeface="Trebuchet MS"/>
              </a:rPr>
              <a:t>: </a:t>
            </a:r>
            <a:r>
              <a:rPr lang="hu-HU" sz="1200" kern="0" dirty="0" err="1">
                <a:solidFill>
                  <a:srgbClr val="FFFFFF"/>
                </a:solidFill>
                <a:latin typeface="Trebuchet MS"/>
              </a:rPr>
              <a:t>Connecting</a:t>
            </a:r>
            <a:r>
              <a:rPr lang="hu-HU" sz="1200" kern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>
                <a:solidFill>
                  <a:srgbClr val="FFFFFF"/>
                </a:solidFill>
                <a:latin typeface="Trebuchet MS"/>
              </a:rPr>
              <a:t>Universities</a:t>
            </a:r>
            <a:r>
              <a:rPr lang="hu-HU" sz="1200" kern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>
                <a:solidFill>
                  <a:srgbClr val="FFFFFF"/>
                </a:solidFill>
                <a:latin typeface="Trebuchet MS"/>
              </a:rPr>
              <a:t>to</a:t>
            </a:r>
            <a:r>
              <a:rPr lang="hu-HU" sz="1200" kern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>
                <a:solidFill>
                  <a:srgbClr val="FFFFFF"/>
                </a:solidFill>
                <a:latin typeface="Trebuchet MS"/>
              </a:rPr>
              <a:t>Regional</a:t>
            </a:r>
            <a:r>
              <a:rPr lang="hu-HU" sz="1200" kern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>
                <a:solidFill>
                  <a:srgbClr val="FFFFFF"/>
                </a:solidFill>
                <a:latin typeface="Trebuchet MS"/>
              </a:rPr>
              <a:t>Growth</a:t>
            </a:r>
            <a:r>
              <a:rPr lang="hu-HU" sz="1200" kern="0" dirty="0">
                <a:solidFill>
                  <a:srgbClr val="FFFFFF"/>
                </a:solidFill>
                <a:latin typeface="Trebuchet MS"/>
              </a:rPr>
              <a:t>: A </a:t>
            </a:r>
            <a:r>
              <a:rPr lang="hu-HU" sz="1200" kern="0" dirty="0" err="1">
                <a:solidFill>
                  <a:srgbClr val="FFFFFF"/>
                </a:solidFill>
                <a:latin typeface="Trebuchet MS"/>
              </a:rPr>
              <a:t>Practical</a:t>
            </a:r>
            <a:r>
              <a:rPr lang="hu-HU" sz="1200" kern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Guide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;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Ortega-Argilés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(2012):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Economic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Transformation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Strategies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–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Smart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Specialisation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Case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Studies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 </a:t>
            </a:r>
            <a:endParaRPr lang="hu-HU" sz="1200" kern="0" dirty="0">
              <a:solidFill>
                <a:srgbClr val="FFFFFF"/>
              </a:solidFill>
              <a:latin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980728"/>
            <a:ext cx="7489527" cy="5113238"/>
          </a:xfrm>
        </p:spPr>
        <p:txBody>
          <a:bodyPr/>
          <a:lstStyle/>
          <a:p>
            <a:r>
              <a:rPr lang="hu-HU" dirty="0" smtClean="0"/>
              <a:t>Interaktív, regionálisan vezérelt, konszenzuson alapuló folyamat</a:t>
            </a:r>
          </a:p>
          <a:p>
            <a:pPr lvl="1"/>
            <a:r>
              <a:rPr lang="hu-HU" dirty="0" smtClean="0"/>
              <a:t>Közös vállalkozói felfedező folyamat, fontosak a belső kapcsolatok, a tudásháromszög szereplőinek együttműködése, a pontos partnerségi mix a regionális környezettől függ</a:t>
            </a:r>
          </a:p>
          <a:p>
            <a:pPr lvl="1"/>
            <a:r>
              <a:rPr lang="hu-HU" dirty="0" smtClean="0"/>
              <a:t>Kohéziós politikáról szóló általános szabályozás 11. cikkelye (</a:t>
            </a:r>
            <a:r>
              <a:rPr lang="hu-HU" dirty="0" err="1" smtClean="0"/>
              <a:t>Council</a:t>
            </a:r>
            <a:r>
              <a:rPr lang="hu-HU" dirty="0" smtClean="0"/>
              <a:t> </a:t>
            </a:r>
            <a:r>
              <a:rPr lang="hu-HU" dirty="0" err="1" smtClean="0"/>
              <a:t>Regulation</a:t>
            </a:r>
            <a:r>
              <a:rPr lang="hu-HU" dirty="0" smtClean="0"/>
              <a:t> (EC) No 1083/2006) </a:t>
            </a:r>
            <a:r>
              <a:rPr lang="hu-HU" dirty="0" smtClean="0">
                <a:sym typeface="Wingdings" pitchFamily="2" charset="2"/>
              </a:rPr>
              <a:t> programok </a:t>
            </a:r>
            <a:r>
              <a:rPr lang="hu-HU" dirty="0" err="1" smtClean="0">
                <a:sym typeface="Wingdings" pitchFamily="2" charset="2"/>
              </a:rPr>
              <a:t>IH-ainak</a:t>
            </a:r>
            <a:r>
              <a:rPr lang="hu-HU" dirty="0" smtClean="0">
                <a:sym typeface="Wingdings" pitchFamily="2" charset="2"/>
              </a:rPr>
              <a:t> „a nemzeti szabályozással és szokással összhangban” be kell vonniuk a „…legreprezentatívabb partnereket a nemzeti, regionális és helyi szinten”</a:t>
            </a:r>
          </a:p>
          <a:p>
            <a:pPr lvl="2"/>
            <a:r>
              <a:rPr lang="hu-HU" dirty="0" smtClean="0">
                <a:sym typeface="Wingdings" pitchFamily="2" charset="2"/>
              </a:rPr>
              <a:t>Kiszorító hatás elkerülése végett specifikus partnerségi struktúrára lehet szükség az egyetemek bevonására (forrás: technikai segítségnyújtás)</a:t>
            </a:r>
            <a:endParaRPr lang="hu-HU" dirty="0" smtClean="0"/>
          </a:p>
          <a:p>
            <a:pPr lvl="2"/>
            <a:endParaRPr lang="hu-HU" dirty="0" smtClean="0"/>
          </a:p>
          <a:p>
            <a:pPr lvl="1"/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0" y="6442501"/>
            <a:ext cx="8028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hu-HU" sz="1200" kern="0" dirty="0">
                <a:solidFill>
                  <a:srgbClr val="FFFFFF"/>
                </a:solidFill>
                <a:latin typeface="Trebuchet MS"/>
              </a:rPr>
              <a:t>Források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: EC: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Cohesion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Policy 2014-2020; EU</a:t>
            </a:r>
            <a:r>
              <a:rPr lang="hu-HU" sz="1200" kern="0" dirty="0">
                <a:solidFill>
                  <a:srgbClr val="FFFFFF"/>
                </a:solidFill>
                <a:latin typeface="Trebuchet MS"/>
              </a:rPr>
              <a:t>: </a:t>
            </a:r>
            <a:r>
              <a:rPr lang="hu-HU" sz="1200" kern="0" dirty="0" err="1">
                <a:solidFill>
                  <a:srgbClr val="FFFFFF"/>
                </a:solidFill>
                <a:latin typeface="Trebuchet MS"/>
              </a:rPr>
              <a:t>Connecting</a:t>
            </a:r>
            <a:r>
              <a:rPr lang="hu-HU" sz="1200" kern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>
                <a:solidFill>
                  <a:srgbClr val="FFFFFF"/>
                </a:solidFill>
                <a:latin typeface="Trebuchet MS"/>
              </a:rPr>
              <a:t>Universities</a:t>
            </a:r>
            <a:r>
              <a:rPr lang="hu-HU" sz="1200" kern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>
                <a:solidFill>
                  <a:srgbClr val="FFFFFF"/>
                </a:solidFill>
                <a:latin typeface="Trebuchet MS"/>
              </a:rPr>
              <a:t>to</a:t>
            </a:r>
            <a:r>
              <a:rPr lang="hu-HU" sz="1200" kern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>
                <a:solidFill>
                  <a:srgbClr val="FFFFFF"/>
                </a:solidFill>
                <a:latin typeface="Trebuchet MS"/>
              </a:rPr>
              <a:t>Regional</a:t>
            </a:r>
            <a:r>
              <a:rPr lang="hu-HU" sz="1200" kern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>
                <a:solidFill>
                  <a:srgbClr val="FFFFFF"/>
                </a:solidFill>
                <a:latin typeface="Trebuchet MS"/>
              </a:rPr>
              <a:t>Growth</a:t>
            </a:r>
            <a:r>
              <a:rPr lang="hu-HU" sz="1200" kern="0" dirty="0">
                <a:solidFill>
                  <a:srgbClr val="FFFFFF"/>
                </a:solidFill>
                <a:latin typeface="Trebuchet MS"/>
              </a:rPr>
              <a:t>: A </a:t>
            </a:r>
            <a:r>
              <a:rPr lang="hu-HU" sz="1200" kern="0" dirty="0" err="1">
                <a:solidFill>
                  <a:srgbClr val="FFFFFF"/>
                </a:solidFill>
                <a:latin typeface="Trebuchet MS"/>
              </a:rPr>
              <a:t>Practical</a:t>
            </a:r>
            <a:r>
              <a:rPr lang="hu-HU" sz="1200" kern="0" dirty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Guide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;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Ortega-Argilés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(2012):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Economic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Transformation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Strategies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–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Smart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Specialisation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Case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</a:t>
            </a:r>
            <a:r>
              <a:rPr lang="hu-HU" sz="1200" kern="0" dirty="0" err="1" smtClean="0">
                <a:solidFill>
                  <a:srgbClr val="FFFFFF"/>
                </a:solidFill>
                <a:latin typeface="Trebuchet MS"/>
              </a:rPr>
              <a:t>Studies</a:t>
            </a:r>
            <a:r>
              <a:rPr lang="hu-HU" sz="1200" kern="0" dirty="0" smtClean="0">
                <a:solidFill>
                  <a:srgbClr val="FFFFFF"/>
                </a:solidFill>
                <a:latin typeface="Trebuchet MS"/>
              </a:rPr>
              <a:t>  </a:t>
            </a:r>
            <a:endParaRPr lang="hu-HU" sz="1200" kern="0" dirty="0">
              <a:solidFill>
                <a:srgbClr val="FFFFFF"/>
              </a:solidFill>
              <a:latin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intelligens szakosodás és az egyetemek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hu-HU" i="1" dirty="0" smtClean="0"/>
              <a:t>„</a:t>
            </a:r>
            <a:r>
              <a:rPr lang="hu-HU" i="1" dirty="0" err="1" smtClean="0"/>
              <a:t>In</a:t>
            </a:r>
            <a:r>
              <a:rPr lang="hu-HU" i="1" dirty="0" smtClean="0"/>
              <a:t> </a:t>
            </a:r>
            <a:r>
              <a:rPr lang="hu-HU" i="1" dirty="0" err="1" smtClean="0"/>
              <a:t>order</a:t>
            </a:r>
            <a:r>
              <a:rPr lang="hu-HU" i="1" dirty="0" smtClean="0"/>
              <a:t> </a:t>
            </a:r>
            <a:r>
              <a:rPr lang="hu-HU" i="1" dirty="0" err="1" smtClean="0"/>
              <a:t>to</a:t>
            </a:r>
            <a:r>
              <a:rPr lang="hu-HU" i="1" dirty="0" smtClean="0"/>
              <a:t> </a:t>
            </a:r>
            <a:r>
              <a:rPr lang="hu-HU" i="1" dirty="0" err="1" smtClean="0"/>
              <a:t>effectively</a:t>
            </a:r>
            <a:r>
              <a:rPr lang="hu-HU" i="1" dirty="0" smtClean="0"/>
              <a:t> </a:t>
            </a:r>
            <a:r>
              <a:rPr lang="hu-HU" i="1" dirty="0" err="1" smtClean="0"/>
              <a:t>support</a:t>
            </a:r>
            <a:r>
              <a:rPr lang="hu-HU" i="1" dirty="0" smtClean="0"/>
              <a:t> </a:t>
            </a:r>
            <a:r>
              <a:rPr lang="hu-HU" i="1" dirty="0" err="1" smtClean="0"/>
              <a:t>the</a:t>
            </a:r>
            <a:r>
              <a:rPr lang="hu-HU" i="1" dirty="0" smtClean="0"/>
              <a:t> </a:t>
            </a:r>
            <a:r>
              <a:rPr lang="hu-HU" b="1" i="1" u="sng" dirty="0" err="1" smtClean="0"/>
              <a:t>development</a:t>
            </a:r>
            <a:r>
              <a:rPr lang="hu-HU" b="1" i="1" u="sng" dirty="0" smtClean="0"/>
              <a:t> and </a:t>
            </a:r>
            <a:r>
              <a:rPr lang="hu-HU" b="1" i="1" u="sng" dirty="0" err="1" smtClean="0"/>
              <a:t>implementation</a:t>
            </a:r>
            <a:r>
              <a:rPr lang="hu-HU" b="1" i="1" u="sng" dirty="0" smtClean="0"/>
              <a:t> </a:t>
            </a:r>
            <a:r>
              <a:rPr lang="hu-HU" i="1" dirty="0" smtClean="0"/>
              <a:t>of ‘</a:t>
            </a:r>
            <a:r>
              <a:rPr lang="hu-HU" i="1" dirty="0" err="1" smtClean="0"/>
              <a:t>smart</a:t>
            </a:r>
            <a:r>
              <a:rPr lang="hu-HU" i="1" dirty="0" smtClean="0"/>
              <a:t> </a:t>
            </a:r>
            <a:r>
              <a:rPr lang="hu-HU" i="1" dirty="0" err="1" smtClean="0"/>
              <a:t>specialisation</a:t>
            </a:r>
            <a:r>
              <a:rPr lang="hu-HU" i="1" dirty="0" smtClean="0"/>
              <a:t>’ </a:t>
            </a:r>
            <a:r>
              <a:rPr lang="hu-HU" i="1" dirty="0" err="1" smtClean="0"/>
              <a:t>strategies</a:t>
            </a:r>
            <a:r>
              <a:rPr lang="hu-HU" i="1" dirty="0" smtClean="0"/>
              <a:t>, </a:t>
            </a:r>
            <a:r>
              <a:rPr lang="hu-HU" i="1" dirty="0" err="1" smtClean="0"/>
              <a:t>regions</a:t>
            </a:r>
            <a:r>
              <a:rPr lang="hu-HU" i="1" dirty="0" smtClean="0"/>
              <a:t> and </a:t>
            </a:r>
            <a:r>
              <a:rPr lang="hu-HU" i="1" dirty="0" err="1" smtClean="0"/>
              <a:t>their</a:t>
            </a:r>
            <a:r>
              <a:rPr lang="hu-HU" i="1" dirty="0" smtClean="0"/>
              <a:t> </a:t>
            </a:r>
            <a:r>
              <a:rPr lang="hu-HU" i="1" dirty="0" err="1" smtClean="0"/>
              <a:t>universities</a:t>
            </a:r>
            <a:r>
              <a:rPr lang="hu-HU" i="1" dirty="0" smtClean="0"/>
              <a:t> </a:t>
            </a:r>
            <a:r>
              <a:rPr lang="hu-HU" i="1" dirty="0" err="1" smtClean="0"/>
              <a:t>will</a:t>
            </a:r>
            <a:r>
              <a:rPr lang="hu-HU" i="1" dirty="0" smtClean="0"/>
              <a:t> be </a:t>
            </a:r>
            <a:r>
              <a:rPr lang="hu-HU" i="1" dirty="0" err="1" smtClean="0"/>
              <a:t>required</a:t>
            </a:r>
            <a:r>
              <a:rPr lang="hu-HU" i="1" dirty="0" smtClean="0"/>
              <a:t> </a:t>
            </a:r>
            <a:r>
              <a:rPr lang="hu-HU" i="1" dirty="0" err="1" smtClean="0"/>
              <a:t>to</a:t>
            </a:r>
            <a:r>
              <a:rPr lang="hu-HU" i="1" dirty="0" smtClean="0"/>
              <a:t> </a:t>
            </a:r>
            <a:r>
              <a:rPr lang="hu-HU" i="1" dirty="0" err="1" smtClean="0"/>
              <a:t>work</a:t>
            </a:r>
            <a:r>
              <a:rPr lang="hu-HU" i="1" dirty="0" smtClean="0"/>
              <a:t> </a:t>
            </a:r>
            <a:r>
              <a:rPr lang="hu-HU" i="1" dirty="0" err="1" smtClean="0"/>
              <a:t>together</a:t>
            </a:r>
            <a:r>
              <a:rPr lang="hu-HU" i="1" dirty="0" smtClean="0"/>
              <a:t> </a:t>
            </a:r>
            <a:r>
              <a:rPr lang="hu-HU" i="1" dirty="0" err="1" smtClean="0"/>
              <a:t>to</a:t>
            </a:r>
            <a:r>
              <a:rPr lang="hu-HU" i="1" dirty="0" smtClean="0"/>
              <a:t> </a:t>
            </a:r>
            <a:r>
              <a:rPr lang="hu-HU" i="1" dirty="0" err="1" smtClean="0"/>
              <a:t>implement</a:t>
            </a:r>
            <a:r>
              <a:rPr lang="hu-HU" i="1" dirty="0" smtClean="0"/>
              <a:t> </a:t>
            </a:r>
            <a:r>
              <a:rPr lang="hu-HU" i="1" dirty="0" err="1" smtClean="0"/>
              <a:t>increasingly</a:t>
            </a:r>
            <a:r>
              <a:rPr lang="hu-HU" i="1" dirty="0" smtClean="0"/>
              <a:t> </a:t>
            </a:r>
            <a:r>
              <a:rPr lang="hu-HU" i="1" dirty="0" err="1" smtClean="0"/>
              <a:t>complex</a:t>
            </a:r>
            <a:r>
              <a:rPr lang="hu-HU" i="1" dirty="0" smtClean="0"/>
              <a:t> and </a:t>
            </a:r>
            <a:r>
              <a:rPr lang="hu-HU" i="1" dirty="0" err="1" smtClean="0"/>
              <a:t>transformational</a:t>
            </a:r>
            <a:r>
              <a:rPr lang="hu-HU" i="1" dirty="0" smtClean="0"/>
              <a:t> </a:t>
            </a:r>
            <a:r>
              <a:rPr lang="hu-HU" i="1" dirty="0" err="1" smtClean="0"/>
              <a:t>programmes</a:t>
            </a:r>
            <a:r>
              <a:rPr lang="hu-HU" i="1" dirty="0" smtClean="0"/>
              <a:t> </a:t>
            </a:r>
            <a:r>
              <a:rPr lang="hu-HU" i="1" dirty="0" err="1" smtClean="0"/>
              <a:t>and</a:t>
            </a:r>
            <a:r>
              <a:rPr lang="hu-HU" i="1" dirty="0" smtClean="0"/>
              <a:t> </a:t>
            </a:r>
            <a:r>
              <a:rPr lang="hu-HU" i="1" dirty="0" err="1" smtClean="0"/>
              <a:t>strategies</a:t>
            </a:r>
            <a:r>
              <a:rPr lang="hu-HU" i="1" dirty="0" smtClean="0"/>
              <a:t> (</a:t>
            </a:r>
            <a:r>
              <a:rPr lang="hu-HU" i="1" dirty="0" err="1" smtClean="0"/>
              <a:t>as</a:t>
            </a:r>
            <a:r>
              <a:rPr lang="hu-HU" i="1" dirty="0" smtClean="0"/>
              <a:t> </a:t>
            </a:r>
            <a:r>
              <a:rPr lang="hu-HU" i="1" dirty="0" err="1" smtClean="0"/>
              <a:t>opposed</a:t>
            </a:r>
            <a:r>
              <a:rPr lang="hu-HU" i="1" dirty="0" smtClean="0"/>
              <a:t> </a:t>
            </a:r>
            <a:r>
              <a:rPr lang="hu-HU" i="1" dirty="0" err="1" smtClean="0"/>
              <a:t>to</a:t>
            </a:r>
            <a:r>
              <a:rPr lang="hu-HU" i="1" dirty="0" smtClean="0"/>
              <a:t> more </a:t>
            </a:r>
            <a:r>
              <a:rPr lang="hu-HU" i="1" dirty="0" err="1" smtClean="0"/>
              <a:t>transactional</a:t>
            </a:r>
            <a:r>
              <a:rPr lang="hu-HU" i="1" dirty="0" smtClean="0"/>
              <a:t> and </a:t>
            </a:r>
            <a:r>
              <a:rPr lang="hu-HU" i="1" dirty="0" err="1" smtClean="0"/>
              <a:t>short</a:t>
            </a:r>
            <a:r>
              <a:rPr lang="hu-HU" i="1" dirty="0" smtClean="0"/>
              <a:t> </a:t>
            </a:r>
            <a:r>
              <a:rPr lang="hu-HU" i="1" dirty="0" err="1" smtClean="0"/>
              <a:t>term</a:t>
            </a:r>
            <a:r>
              <a:rPr lang="hu-HU" i="1" dirty="0" smtClean="0"/>
              <a:t> </a:t>
            </a:r>
            <a:r>
              <a:rPr lang="hu-HU" i="1" dirty="0" err="1" smtClean="0"/>
              <a:t>interventions</a:t>
            </a:r>
            <a:r>
              <a:rPr lang="hu-HU" i="1" dirty="0" smtClean="0"/>
              <a:t>)”</a:t>
            </a:r>
            <a:r>
              <a:rPr lang="hu-HU" baseline="30000" dirty="0" smtClean="0"/>
              <a:t>1</a:t>
            </a:r>
            <a:r>
              <a:rPr lang="hu-HU" i="1" dirty="0" smtClean="0"/>
              <a:t>.</a:t>
            </a:r>
          </a:p>
          <a:p>
            <a:endParaRPr lang="hu-HU" dirty="0" smtClean="0"/>
          </a:p>
          <a:p>
            <a:r>
              <a:rPr lang="hu-HU" dirty="0" smtClean="0"/>
              <a:t>Vállalkozások, kutatóközpontok, </a:t>
            </a:r>
            <a:r>
              <a:rPr lang="hu-HU" b="1" u="sng" dirty="0" smtClean="0"/>
              <a:t>egyetemek</a:t>
            </a:r>
          </a:p>
          <a:p>
            <a:pPr lvl="1"/>
            <a:r>
              <a:rPr lang="hu-HU" dirty="0" smtClean="0"/>
              <a:t>Innováció tág értelmezése, művészetek, humán- és társadalomtudományok szerepének fontossága, különösen a Nagy Kihívások kezelésében, a regionális vállalkozás, kreativitás, társadalmi befogadás témaköreiben</a:t>
            </a:r>
          </a:p>
          <a:p>
            <a:pPr lvl="1"/>
            <a:r>
              <a:rPr lang="hu-HU" dirty="0" smtClean="0"/>
              <a:t>Egyetem-régió együttműködését célzó</a:t>
            </a:r>
            <a:r>
              <a:rPr lang="hu-HU" i="1" dirty="0" smtClean="0"/>
              <a:t> hosszú távú partnerség</a:t>
            </a:r>
          </a:p>
          <a:p>
            <a:pPr lvl="1"/>
            <a:r>
              <a:rPr lang="hu-HU" dirty="0" smtClean="0"/>
              <a:t>Kapcsolódó </a:t>
            </a:r>
            <a:r>
              <a:rPr lang="hu-HU" i="1" dirty="0" smtClean="0"/>
              <a:t>készségfejlesztés </a:t>
            </a:r>
            <a:r>
              <a:rPr lang="hu-HU" dirty="0" smtClean="0"/>
              <a:t>(</a:t>
            </a:r>
            <a:r>
              <a:rPr lang="hu-HU" dirty="0" err="1" smtClean="0"/>
              <a:t>IH-k</a:t>
            </a:r>
            <a:r>
              <a:rPr lang="hu-HU" dirty="0" smtClean="0"/>
              <a:t> technikai segítségnyújtási alapjából, szervezeti forrásokból)</a:t>
            </a:r>
          </a:p>
          <a:p>
            <a:pPr lvl="1"/>
            <a:r>
              <a:rPr lang="hu-HU" dirty="0" smtClean="0"/>
              <a:t> Tranzakció </a:t>
            </a:r>
            <a:r>
              <a:rPr lang="hu-HU" dirty="0" smtClean="0">
                <a:sym typeface="Wingdings" pitchFamily="2" charset="2"/>
              </a:rPr>
              <a:t> </a:t>
            </a:r>
            <a:r>
              <a:rPr lang="hu-HU" i="1" dirty="0" smtClean="0">
                <a:sym typeface="Wingdings" pitchFamily="2" charset="2"/>
              </a:rPr>
              <a:t>transzformáció </a:t>
            </a:r>
          </a:p>
          <a:p>
            <a:pPr lvl="1"/>
            <a:endParaRPr lang="hu-HU" dirty="0" smtClean="0"/>
          </a:p>
        </p:txBody>
      </p:sp>
      <p:sp>
        <p:nvSpPr>
          <p:cNvPr id="5" name="Téglalap 4"/>
          <p:cNvSpPr/>
          <p:nvPr/>
        </p:nvSpPr>
        <p:spPr>
          <a:xfrm>
            <a:off x="0" y="6432397"/>
            <a:ext cx="82444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hu-HU" sz="1200" baseline="30000" dirty="0" smtClean="0">
                <a:solidFill>
                  <a:schemeClr val="bg1"/>
                </a:solidFill>
              </a:rPr>
              <a:t>1</a:t>
            </a:r>
            <a:r>
              <a:rPr lang="hu-HU" sz="1200" dirty="0" smtClean="0">
                <a:solidFill>
                  <a:schemeClr val="bg1"/>
                </a:solidFill>
              </a:rPr>
              <a:t>F</a:t>
            </a:r>
            <a:r>
              <a:rPr lang="hu-HU" sz="1200" dirty="0" smtClean="0">
                <a:solidFill>
                  <a:schemeClr val="bg1"/>
                </a:solidFill>
              </a:rPr>
              <a:t>orrás: EU</a:t>
            </a:r>
            <a:r>
              <a:rPr lang="hu-HU" sz="1200" dirty="0" smtClean="0">
                <a:solidFill>
                  <a:schemeClr val="bg1"/>
                </a:solidFill>
              </a:rPr>
              <a:t>: </a:t>
            </a:r>
            <a:r>
              <a:rPr lang="hu-HU" sz="1200" dirty="0" err="1" smtClean="0">
                <a:solidFill>
                  <a:schemeClr val="bg1"/>
                </a:solidFill>
              </a:rPr>
              <a:t>Connecting</a:t>
            </a:r>
            <a:r>
              <a:rPr lang="hu-HU" sz="1200" dirty="0" smtClean="0">
                <a:solidFill>
                  <a:schemeClr val="bg1"/>
                </a:solidFill>
              </a:rPr>
              <a:t> </a:t>
            </a:r>
            <a:r>
              <a:rPr lang="hu-HU" sz="1200" dirty="0" err="1" smtClean="0">
                <a:solidFill>
                  <a:schemeClr val="bg1"/>
                </a:solidFill>
              </a:rPr>
              <a:t>Universities</a:t>
            </a:r>
            <a:r>
              <a:rPr lang="hu-HU" sz="1200" dirty="0" smtClean="0">
                <a:solidFill>
                  <a:schemeClr val="bg1"/>
                </a:solidFill>
              </a:rPr>
              <a:t> </a:t>
            </a:r>
            <a:r>
              <a:rPr lang="hu-HU" sz="1200" dirty="0" err="1" smtClean="0">
                <a:solidFill>
                  <a:schemeClr val="bg1"/>
                </a:solidFill>
              </a:rPr>
              <a:t>to</a:t>
            </a:r>
            <a:r>
              <a:rPr lang="hu-HU" sz="1200" dirty="0" smtClean="0">
                <a:solidFill>
                  <a:schemeClr val="bg1"/>
                </a:solidFill>
              </a:rPr>
              <a:t> </a:t>
            </a:r>
            <a:r>
              <a:rPr lang="hu-HU" sz="1200" dirty="0" err="1" smtClean="0">
                <a:solidFill>
                  <a:schemeClr val="bg1"/>
                </a:solidFill>
              </a:rPr>
              <a:t>Regional</a:t>
            </a:r>
            <a:r>
              <a:rPr lang="hu-HU" sz="1200" dirty="0" smtClean="0">
                <a:solidFill>
                  <a:schemeClr val="bg1"/>
                </a:solidFill>
              </a:rPr>
              <a:t> </a:t>
            </a:r>
            <a:r>
              <a:rPr lang="hu-HU" sz="1200" dirty="0" err="1" smtClean="0">
                <a:solidFill>
                  <a:schemeClr val="bg1"/>
                </a:solidFill>
              </a:rPr>
              <a:t>Growth</a:t>
            </a:r>
            <a:r>
              <a:rPr lang="hu-HU" sz="1200" dirty="0" smtClean="0">
                <a:solidFill>
                  <a:schemeClr val="bg1"/>
                </a:solidFill>
              </a:rPr>
              <a:t>: A </a:t>
            </a:r>
            <a:r>
              <a:rPr lang="hu-HU" sz="1200" dirty="0" err="1" smtClean="0">
                <a:solidFill>
                  <a:schemeClr val="bg1"/>
                </a:solidFill>
              </a:rPr>
              <a:t>Practical</a:t>
            </a:r>
            <a:r>
              <a:rPr lang="hu-HU" sz="1200" dirty="0" smtClean="0">
                <a:solidFill>
                  <a:schemeClr val="bg1"/>
                </a:solidFill>
              </a:rPr>
              <a:t> </a:t>
            </a:r>
            <a:r>
              <a:rPr lang="hu-HU" sz="1200" dirty="0" err="1" smtClean="0">
                <a:solidFill>
                  <a:schemeClr val="bg1"/>
                </a:solidFill>
              </a:rPr>
              <a:t>Guide</a:t>
            </a:r>
            <a:r>
              <a:rPr lang="hu-HU" sz="1200" dirty="0" smtClean="0">
                <a:solidFill>
                  <a:schemeClr val="bg1"/>
                </a:solidFill>
              </a:rPr>
              <a:t>, p. 33.</a:t>
            </a:r>
            <a:endParaRPr lang="hu-HU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Néhány jó példa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6453336"/>
            <a:ext cx="8642350" cy="360710"/>
          </a:xfrm>
        </p:spPr>
        <p:txBody>
          <a:bodyPr/>
          <a:lstStyle/>
          <a:p>
            <a:pPr marL="0" indent="0">
              <a:buNone/>
            </a:pPr>
            <a:r>
              <a:rPr lang="hu-HU" sz="1200" dirty="0" smtClean="0">
                <a:solidFill>
                  <a:schemeClr val="bg1"/>
                </a:solidFill>
              </a:rPr>
              <a:t>Források</a:t>
            </a:r>
            <a:r>
              <a:rPr lang="hu-HU" sz="1200" dirty="0">
                <a:solidFill>
                  <a:schemeClr val="bg1"/>
                </a:solidFill>
              </a:rPr>
              <a:t>: </a:t>
            </a:r>
            <a:r>
              <a:rPr lang="hu-HU" sz="1200" dirty="0">
                <a:solidFill>
                  <a:schemeClr val="bg1"/>
                </a:solidFill>
                <a:hlinkClick r:id="rId2"/>
              </a:rPr>
              <a:t>http://</a:t>
            </a:r>
            <a:r>
              <a:rPr lang="hu-HU" sz="1200" dirty="0" smtClean="0">
                <a:solidFill>
                  <a:schemeClr val="bg1"/>
                </a:solidFill>
                <a:hlinkClick r:id="rId2"/>
              </a:rPr>
              <a:t>ec.europa.eu/regional_policy/videos/level2.cfm?LAN=EN&amp;idtheme=5</a:t>
            </a:r>
            <a:r>
              <a:rPr lang="hu-HU" sz="1200" dirty="0" smtClean="0">
                <a:solidFill>
                  <a:schemeClr val="bg1"/>
                </a:solidFill>
              </a:rPr>
              <a:t>; </a:t>
            </a:r>
            <a:r>
              <a:rPr lang="hu-HU" sz="1200" dirty="0">
                <a:solidFill>
                  <a:schemeClr val="bg1"/>
                </a:solidFill>
              </a:rPr>
              <a:t>EU: </a:t>
            </a:r>
            <a:r>
              <a:rPr lang="hu-HU" sz="1200" dirty="0" err="1">
                <a:solidFill>
                  <a:schemeClr val="bg1"/>
                </a:solidFill>
              </a:rPr>
              <a:t>Connecting</a:t>
            </a:r>
            <a:r>
              <a:rPr lang="hu-HU" sz="1200" dirty="0">
                <a:solidFill>
                  <a:schemeClr val="bg1"/>
                </a:solidFill>
              </a:rPr>
              <a:t> </a:t>
            </a:r>
            <a:r>
              <a:rPr lang="hu-HU" sz="1200" dirty="0" err="1">
                <a:solidFill>
                  <a:schemeClr val="bg1"/>
                </a:solidFill>
              </a:rPr>
              <a:t>Universities</a:t>
            </a:r>
            <a:r>
              <a:rPr lang="hu-HU" sz="1200" dirty="0">
                <a:solidFill>
                  <a:schemeClr val="bg1"/>
                </a:solidFill>
              </a:rPr>
              <a:t> </a:t>
            </a:r>
            <a:r>
              <a:rPr lang="hu-HU" sz="1200" dirty="0" err="1">
                <a:solidFill>
                  <a:schemeClr val="bg1"/>
                </a:solidFill>
              </a:rPr>
              <a:t>to</a:t>
            </a:r>
            <a:r>
              <a:rPr lang="hu-HU" sz="1200" dirty="0">
                <a:solidFill>
                  <a:schemeClr val="bg1"/>
                </a:solidFill>
              </a:rPr>
              <a:t> </a:t>
            </a:r>
            <a:r>
              <a:rPr lang="hu-HU" sz="1200" dirty="0" err="1">
                <a:solidFill>
                  <a:schemeClr val="bg1"/>
                </a:solidFill>
              </a:rPr>
              <a:t>Regional</a:t>
            </a:r>
            <a:r>
              <a:rPr lang="hu-HU" sz="1200" dirty="0">
                <a:solidFill>
                  <a:schemeClr val="bg1"/>
                </a:solidFill>
              </a:rPr>
              <a:t> </a:t>
            </a:r>
            <a:r>
              <a:rPr lang="hu-HU" sz="1200" dirty="0" err="1">
                <a:solidFill>
                  <a:schemeClr val="bg1"/>
                </a:solidFill>
              </a:rPr>
              <a:t>Growth</a:t>
            </a:r>
            <a:r>
              <a:rPr lang="hu-HU" sz="1200" dirty="0">
                <a:solidFill>
                  <a:schemeClr val="bg1"/>
                </a:solidFill>
              </a:rPr>
              <a:t>: A </a:t>
            </a:r>
            <a:r>
              <a:rPr lang="hu-HU" sz="1200" dirty="0" err="1">
                <a:solidFill>
                  <a:schemeClr val="bg1"/>
                </a:solidFill>
              </a:rPr>
              <a:t>Practical</a:t>
            </a:r>
            <a:r>
              <a:rPr lang="hu-HU" sz="1200" dirty="0">
                <a:solidFill>
                  <a:schemeClr val="bg1"/>
                </a:solidFill>
              </a:rPr>
              <a:t> </a:t>
            </a:r>
            <a:r>
              <a:rPr lang="hu-HU" sz="1200" dirty="0" err="1">
                <a:solidFill>
                  <a:schemeClr val="bg1"/>
                </a:solidFill>
              </a:rPr>
              <a:t>Guide</a:t>
            </a:r>
            <a:r>
              <a:rPr lang="hu-HU" sz="1200" dirty="0" smtClean="0">
                <a:solidFill>
                  <a:schemeClr val="bg1"/>
                </a:solidFill>
              </a:rPr>
              <a:t>  </a:t>
            </a:r>
            <a:endParaRPr lang="hu-HU" sz="1200" dirty="0">
              <a:solidFill>
                <a:schemeClr val="bg1"/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491880" y="908720"/>
            <a:ext cx="4680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err="1" smtClean="0">
                <a:solidFill>
                  <a:srgbClr val="004299"/>
                </a:solidFill>
              </a:rPr>
              <a:t>Marche</a:t>
            </a:r>
            <a:r>
              <a:rPr lang="hu-HU" dirty="0" smtClean="0">
                <a:solidFill>
                  <a:srgbClr val="004299"/>
                </a:solidFill>
              </a:rPr>
              <a:t> (I) régió cipőiparának újjáélesztése – 200-250 kutató a cégeknél, 3D gyártás, automatizálás (4300 vállalkozás, 134 000 foglalkoztatott</a:t>
            </a:r>
            <a:r>
              <a:rPr lang="hu-HU" dirty="0" smtClean="0">
                <a:solidFill>
                  <a:srgbClr val="004299"/>
                </a:solidFill>
              </a:rPr>
              <a:t>)</a:t>
            </a:r>
            <a:endParaRPr lang="hu-HU" dirty="0" smtClean="0">
              <a:solidFill>
                <a:srgbClr val="004299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539552" y="2780928"/>
            <a:ext cx="46805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rgbClr val="004299"/>
                </a:solidFill>
              </a:rPr>
              <a:t>Balti-tenger</a:t>
            </a:r>
          </a:p>
          <a:p>
            <a:r>
              <a:rPr lang="hu-HU" dirty="0" smtClean="0">
                <a:solidFill>
                  <a:srgbClr val="004299"/>
                </a:solidFill>
              </a:rPr>
              <a:t>Átfogó fejlesztések, együttműködések, köztük a </a:t>
            </a:r>
            <a:r>
              <a:rPr lang="hu-HU" dirty="0" err="1" smtClean="0">
                <a:solidFill>
                  <a:srgbClr val="004299"/>
                </a:solidFill>
              </a:rPr>
              <a:t>Demola</a:t>
            </a:r>
            <a:r>
              <a:rPr lang="hu-HU" dirty="0" smtClean="0">
                <a:solidFill>
                  <a:srgbClr val="004299"/>
                </a:solidFill>
              </a:rPr>
              <a:t> projekt, amelynek Magyarország is részese</a:t>
            </a:r>
          </a:p>
          <a:p>
            <a:pPr lvl="3"/>
            <a:endParaRPr lang="hu-HU" dirty="0" smtClean="0">
              <a:solidFill>
                <a:srgbClr val="004299"/>
              </a:solidFill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3923928" y="4581128"/>
            <a:ext cx="46805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err="1" smtClean="0">
                <a:solidFill>
                  <a:srgbClr val="004299"/>
                </a:solidFill>
              </a:rPr>
              <a:t>Karlstad</a:t>
            </a:r>
            <a:r>
              <a:rPr lang="hu-HU" b="1" dirty="0" smtClean="0">
                <a:solidFill>
                  <a:srgbClr val="004299"/>
                </a:solidFill>
              </a:rPr>
              <a:t> University (S)</a:t>
            </a:r>
          </a:p>
          <a:p>
            <a:r>
              <a:rPr lang="hu-HU" dirty="0" smtClean="0">
                <a:solidFill>
                  <a:srgbClr val="004299"/>
                </a:solidFill>
              </a:rPr>
              <a:t>A regionális hatóságok kulcsszereplőként tekintenek az egyetemre a klaszter- és hálózatalakításban a hagyományos iparok tudás-intenzívebbé alakítása során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3832225" y="2584450"/>
            <a:ext cx="4843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hu-HU"/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3797300" y="2781300"/>
            <a:ext cx="33425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u-HU" sz="2400" dirty="0" smtClean="0">
                <a:solidFill>
                  <a:schemeClr val="bg1"/>
                </a:solidFill>
              </a:rPr>
              <a:t>Köszönjük </a:t>
            </a:r>
            <a:r>
              <a:rPr lang="hu-HU" sz="2400" dirty="0">
                <a:solidFill>
                  <a:schemeClr val="bg1"/>
                </a:solidFill>
              </a:rPr>
              <a:t>a </a:t>
            </a:r>
            <a:r>
              <a:rPr lang="hu-HU" sz="2400" dirty="0" smtClean="0">
                <a:solidFill>
                  <a:schemeClr val="bg1"/>
                </a:solidFill>
              </a:rPr>
              <a:t>figyelmet!</a:t>
            </a:r>
            <a:endParaRPr lang="hu-H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TK_prezentacio_sablon_1021_3">
  <a:themeElements>
    <a:clrScheme name="KTK_prezentacio_sablon_1021_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TK_prezentacio_sablon_1021_3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TK_prezentacio_sablon_1021_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TK_prezentacio_sablon_1021_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TK_prezentacio_sablon_1021_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TK_prezentacio_sablon_1021_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TK_prezentacio_sablon_1021_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TK_prezentacio_sablon_1021_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TK_prezentacio_sablon_1021_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TK_prezentacio_sablon_1021_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TK_prezentacio_sablon_1021_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TK_prezentacio_sablon_1021_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TK_prezentacio_sablon_1021_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TK_prezentacio_sablon_1021_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KTK_prezentacio_sablon_1021_3</Template>
  <TotalTime>445</TotalTime>
  <Words>617</Words>
  <Application>Microsoft Office PowerPoint</Application>
  <PresentationFormat>Diavetítés a képernyőre (4:3 oldalarány)</PresentationFormat>
  <Paragraphs>59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KTK_prezentacio_sablon_1021_3</vt:lpstr>
      <vt:lpstr>Bevezető: Mi az intelligens szakosodás?  Milyen sikeres tapasztalatokról tudunk?</vt:lpstr>
      <vt:lpstr>Áttekintés</vt:lpstr>
      <vt:lpstr>Az intelligens szakosodás helye az EU stratégiáiban</vt:lpstr>
      <vt:lpstr>PowerPoint bemutató</vt:lpstr>
      <vt:lpstr>PowerPoint bemutató</vt:lpstr>
      <vt:lpstr>Az intelligens szakosodás és az egyetemek</vt:lpstr>
      <vt:lpstr>Néhány jó példa</vt:lpstr>
      <vt:lpstr>PowerPoint bemutató</vt:lpstr>
    </vt:vector>
  </TitlesOfParts>
  <Company>PTE KTK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Bevezető: Mi az intelligens szakosodás?  milyen sikeres tapasztalatokról tudunk?</dc:title>
  <dc:creator>Erdős Katalin</dc:creator>
  <cp:lastModifiedBy>Erdős Katalin</cp:lastModifiedBy>
  <cp:revision>56</cp:revision>
  <dcterms:created xsi:type="dcterms:W3CDTF">2013-11-19T13:50:27Z</dcterms:created>
  <dcterms:modified xsi:type="dcterms:W3CDTF">2013-11-25T07:17:12Z</dcterms:modified>
</cp:coreProperties>
</file>