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29" r:id="rId3"/>
    <p:sldId id="428" r:id="rId4"/>
    <p:sldId id="434" r:id="rId5"/>
    <p:sldId id="403" r:id="rId6"/>
    <p:sldId id="418" r:id="rId7"/>
    <p:sldId id="430" r:id="rId8"/>
    <p:sldId id="416" r:id="rId9"/>
    <p:sldId id="417" r:id="rId10"/>
    <p:sldId id="419" r:id="rId11"/>
    <p:sldId id="420" r:id="rId12"/>
    <p:sldId id="421" r:id="rId13"/>
    <p:sldId id="422" r:id="rId14"/>
    <p:sldId id="408" r:id="rId15"/>
    <p:sldId id="433" r:id="rId16"/>
    <p:sldId id="432" r:id="rId17"/>
    <p:sldId id="423" r:id="rId18"/>
    <p:sldId id="436" r:id="rId19"/>
    <p:sldId id="435" r:id="rId20"/>
    <p:sldId id="437" r:id="rId21"/>
    <p:sldId id="438" r:id="rId22"/>
    <p:sldId id="439" r:id="rId23"/>
    <p:sldId id="440" r:id="rId24"/>
    <p:sldId id="431" r:id="rId25"/>
    <p:sldId id="360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8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0864" autoAdjust="0"/>
  </p:normalViewPr>
  <p:slideViewPr>
    <p:cSldViewPr>
      <p:cViewPr>
        <p:scale>
          <a:sx n="70" d="100"/>
          <a:sy n="70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B5F49C-1D3D-48BA-A4D9-9BE9A8B9FE08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4C6FEC-B4F6-4A3A-ADF7-9E0D00F3B3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410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DC3F3-1E3C-4E4D-ACF0-FD049A7A9B9F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67E6-CF9F-4F61-87A3-123BEFB4B57D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828-F6A9-4BA1-B2E0-85F1049202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4616-7521-443D-9075-ED98B6B38AE2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2245-54C1-4E7E-8F6F-D09D6A3C9B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C004-63B4-43A4-A055-7658699CF0CC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726B-8945-43F7-911D-851F716F13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FE81-FE8B-4B27-875B-56EA0B856FEB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71A6-4527-4FCC-A878-E45AD1A989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FC42-A013-4412-AD2D-CCDF5F2E45D2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C5F1-812E-48D8-B35F-D19B3CCB3A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BC95-A922-4D97-BCA8-D8BC6B0BA368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00C3-3898-44E8-808C-E6AE4852BE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5BAD-5DFF-40AA-8438-5570827D882F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0515-D07A-4161-AD9D-169FBC16D1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976-B3AB-4463-8C62-F4F0439F496D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1B4F-60CD-4A83-85B8-FC750B9F3A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4415-98C8-422A-8355-6126F6C579D2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D33F-4799-4E53-AFA3-3185420D36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1EC8-C702-433A-A93B-84DC04524C2B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01E8-A928-4A13-BC3D-859D3FA041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7A82-A49B-448E-9428-85877D73DCAA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A12D-4991-43C2-B34C-469605804D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E74C1-0653-43C9-A4EB-030204AF0106}" type="datetimeFigureOut">
              <a:rPr lang="hu-HU"/>
              <a:pPr>
                <a:defRPr/>
              </a:pPr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3F405-2C29-4C50-9D8E-578A74203D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amas.kocsis@ddriu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c/document_library/get_file?uuid=1f05532a-9ab5-4324-8eeb-4acb7b72e17f&amp;groupId=10157" TargetMode="External"/><Relationship Id="rId2" Type="http://schemas.openxmlformats.org/officeDocument/2006/relationships/hyperlink" Target="http://s3platform.jrc.ec.europa.eu/s3pgui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él-dunántúli Régi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928688"/>
            <a:ext cx="65008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4438" y="2357430"/>
            <a:ext cx="7215214" cy="2357454"/>
          </a:xfrm>
        </p:spPr>
        <p:txBody>
          <a:bodyPr/>
          <a:lstStyle/>
          <a:p>
            <a:r>
              <a:rPr lang="hu-HU" b="1" dirty="0" smtClean="0"/>
              <a:t>  A  Dél-dunántúli</a:t>
            </a:r>
            <a:r>
              <a:rPr lang="hu-HU" dirty="0" smtClean="0"/>
              <a:t> </a:t>
            </a:r>
            <a:r>
              <a:rPr lang="hu-HU" b="1" dirty="0" smtClean="0"/>
              <a:t>régió S3 tervezésének folyamata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b="1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71688" y="3786190"/>
            <a:ext cx="5429250" cy="192881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chemeClr val="tx1"/>
                </a:solidFill>
              </a:rPr>
              <a:t>Kocsis Tamás </a:t>
            </a:r>
          </a:p>
          <a:p>
            <a:pPr eaLnBrk="1" hangingPunct="1"/>
            <a:r>
              <a:rPr lang="hu-HU" b="1" dirty="0" smtClean="0">
                <a:solidFill>
                  <a:schemeClr val="tx1"/>
                </a:solidFill>
              </a:rPr>
              <a:t>  </a:t>
            </a:r>
            <a:r>
              <a:rPr lang="hu-HU" sz="2400" b="1" dirty="0" smtClean="0">
                <a:solidFill>
                  <a:schemeClr val="tx1"/>
                </a:solidFill>
              </a:rPr>
              <a:t>DDRIÜ Nonprofit Kft. </a:t>
            </a:r>
          </a:p>
          <a:p>
            <a:pPr eaLnBrk="1" hangingPunct="1"/>
            <a:r>
              <a:rPr lang="hu-HU" sz="2400" b="1" dirty="0" smtClean="0">
                <a:solidFill>
                  <a:schemeClr val="tx1"/>
                </a:solidFill>
              </a:rPr>
              <a:t>Ügyvezető igazgató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xfrm>
            <a:off x="3786188" y="5500702"/>
            <a:ext cx="2714638" cy="1000111"/>
          </a:xfrm>
        </p:spPr>
        <p:txBody>
          <a:bodyPr/>
          <a:lstStyle/>
          <a:p>
            <a:pPr>
              <a:defRPr/>
            </a:pPr>
            <a:r>
              <a:rPr lang="hu-HU" sz="1800" b="1" dirty="0" smtClean="0">
                <a:solidFill>
                  <a:schemeClr val="tx1"/>
                </a:solidFill>
              </a:rPr>
              <a:t>Kaposvár  2013.11.22.</a:t>
            </a:r>
            <a:endParaRPr lang="hu-H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hu-HU" b="1" dirty="0" smtClean="0"/>
              <a:t>Hogyan készült a stratégia?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 smtClean="0"/>
              <a:t>Az </a:t>
            </a:r>
            <a:r>
              <a:rPr lang="hu-HU" sz="2600" b="1" dirty="0" smtClean="0"/>
              <a:t>érdekeltek</a:t>
            </a:r>
            <a:r>
              <a:rPr lang="hu-HU" sz="2600" dirty="0" smtClean="0"/>
              <a:t> bevonásával:</a:t>
            </a:r>
          </a:p>
          <a:p>
            <a:pPr lvl="1"/>
            <a:r>
              <a:rPr lang="hu-HU" sz="2600" dirty="0" smtClean="0"/>
              <a:t>Innovatív vállalkozások,(több ágazat </a:t>
            </a:r>
            <a:r>
              <a:rPr lang="hu-HU" sz="2600" dirty="0" smtClean="0"/>
              <a:t>képviselői – 13)</a:t>
            </a:r>
            <a:endParaRPr lang="hu-HU" sz="2600" dirty="0" smtClean="0"/>
          </a:p>
          <a:p>
            <a:pPr lvl="1"/>
            <a:r>
              <a:rPr lang="hu-HU" sz="2600" dirty="0" smtClean="0"/>
              <a:t>Tudásbázis,(PTE és </a:t>
            </a:r>
            <a:r>
              <a:rPr lang="hu-HU" sz="2600" dirty="0" smtClean="0"/>
              <a:t>KE; </a:t>
            </a:r>
            <a:r>
              <a:rPr lang="hu-HU" sz="2600" dirty="0" err="1" smtClean="0"/>
              <a:t>Szentágothai</a:t>
            </a:r>
            <a:r>
              <a:rPr lang="hu-HU" sz="2600" dirty="0" smtClean="0"/>
              <a:t> KK)</a:t>
            </a:r>
            <a:endParaRPr lang="hu-HU" sz="2600" dirty="0" smtClean="0"/>
          </a:p>
          <a:p>
            <a:pPr lvl="1"/>
            <a:r>
              <a:rPr lang="hu-HU" sz="2600" dirty="0" smtClean="0"/>
              <a:t>Klaszterek</a:t>
            </a:r>
            <a:r>
              <a:rPr lang="hu-HU" sz="2600" dirty="0" smtClean="0"/>
              <a:t>,(ágazati </a:t>
            </a:r>
            <a:r>
              <a:rPr lang="hu-HU" sz="2600" dirty="0" smtClean="0"/>
              <a:t>klaszterek</a:t>
            </a:r>
            <a:r>
              <a:rPr lang="hu-HU" sz="2600" dirty="0" smtClean="0"/>
              <a:t>)</a:t>
            </a:r>
          </a:p>
          <a:p>
            <a:pPr lvl="1"/>
            <a:r>
              <a:rPr lang="hu-HU" sz="2600" dirty="0" smtClean="0"/>
              <a:t>Ipari parkok (Videoton)</a:t>
            </a:r>
            <a:endParaRPr lang="hu-HU" sz="2600" dirty="0" smtClean="0"/>
          </a:p>
          <a:p>
            <a:pPr lvl="1"/>
            <a:r>
              <a:rPr lang="hu-HU" sz="2600" dirty="0" smtClean="0"/>
              <a:t>Szakmai szervezetek (MTA-PAB,kamarák</a:t>
            </a:r>
            <a:r>
              <a:rPr lang="hu-HU" sz="2600" dirty="0" smtClean="0"/>
              <a:t>, MISZ)</a:t>
            </a:r>
          </a:p>
          <a:p>
            <a:pPr lvl="1"/>
            <a:r>
              <a:rPr lang="hu-HU" sz="2600" dirty="0" smtClean="0"/>
              <a:t>Megyei Önkormányzatok</a:t>
            </a:r>
            <a:endParaRPr lang="hu-HU" sz="2600" dirty="0" smtClean="0"/>
          </a:p>
          <a:p>
            <a:r>
              <a:rPr lang="hu-HU" sz="2600" dirty="0" smtClean="0"/>
              <a:t>Módszerek:</a:t>
            </a:r>
          </a:p>
          <a:p>
            <a:pPr lvl="1"/>
            <a:r>
              <a:rPr lang="hu-HU" sz="2600" b="1" dirty="0" smtClean="0"/>
              <a:t>Konzultációk</a:t>
            </a:r>
            <a:r>
              <a:rPr lang="hu-HU" sz="2600" dirty="0" smtClean="0"/>
              <a:t>, </a:t>
            </a:r>
          </a:p>
          <a:p>
            <a:pPr lvl="1"/>
            <a:r>
              <a:rPr lang="hu-HU" sz="2600" dirty="0" smtClean="0"/>
              <a:t>Fórumok, </a:t>
            </a:r>
            <a:r>
              <a:rPr lang="hu-HU" sz="2600" dirty="0" err="1" smtClean="0"/>
              <a:t>workshopok</a:t>
            </a:r>
            <a:r>
              <a:rPr lang="hu-HU" sz="2600" dirty="0" smtClean="0"/>
              <a:t>, </a:t>
            </a:r>
            <a:r>
              <a:rPr lang="hu-HU" sz="2600" b="1" dirty="0" smtClean="0"/>
              <a:t>rendezvények </a:t>
            </a:r>
            <a:r>
              <a:rPr lang="hu-HU" sz="2000" dirty="0" smtClean="0"/>
              <a:t>(Szekszárd </a:t>
            </a:r>
            <a:r>
              <a:rPr lang="hu-HU" sz="2000" dirty="0" smtClean="0"/>
              <a:t>és Pécs)</a:t>
            </a:r>
          </a:p>
          <a:p>
            <a:pPr lvl="1"/>
            <a:r>
              <a:rPr lang="hu-HU" sz="2600" b="1" dirty="0" smtClean="0"/>
              <a:t>Interjúk</a:t>
            </a:r>
            <a:r>
              <a:rPr lang="hu-HU" sz="2600" dirty="0" smtClean="0"/>
              <a:t> </a:t>
            </a:r>
            <a:r>
              <a:rPr lang="hu-HU" sz="2600" dirty="0" smtClean="0"/>
              <a:t>(17/13)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hu-HU" sz="4000" dirty="0" smtClean="0"/>
              <a:t> </a:t>
            </a:r>
            <a:r>
              <a:rPr lang="hu-HU" b="1" dirty="0" smtClean="0">
                <a:cs typeface="Times New Roman" pitchFamily="18" charset="0"/>
              </a:rPr>
              <a:t>Hazai stratégiai portfolió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hu-HU" sz="1800" b="1" u="sng" dirty="0" smtClean="0">
                <a:cs typeface="Times New Roman" pitchFamily="18" charset="0"/>
              </a:rPr>
              <a:t>Hazai stratégiák: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Új Széchenyi Terv (2011. január 15.)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V. prioritás:  Tudomány – Innováció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Nemzeti Reform Program (2011)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Széll Kálmán Tervek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Wekerle Terv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Darányi Terv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Magyar Növekedési Terv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Energiastratégia 2030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Nemzeti Környezetvédelmi Innovációs Stratégia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Nemzeti Digitális Cselekvési és Megújulási Terv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Nemzeti Vidékfejlesztési Stratégia</a:t>
            </a:r>
            <a:endParaRPr lang="hu-HU" sz="1800" b="1" u="sng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Nemzeti KFI Stratégia 2020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KFI fókuszú ágazati stratégiai Fehér Könyvek (ÁSFK)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RIS3 és nemzeti S3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K+F Infrastruktúra Stratégia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hu-HU" sz="1800" b="1" dirty="0" smtClean="0">
                <a:cs typeface="Times New Roman" pitchFamily="18" charset="0"/>
              </a:rPr>
              <a:t>NGM által készülő Iparstratégiák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hu-HU" sz="3600" b="1" dirty="0" smtClean="0"/>
              <a:t>Régió-tipológiák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7356" y="1785926"/>
            <a:ext cx="5857916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Picture 3" descr="C:\Munka\NIH\Intelligens szakosodás\Módszertani útmutató_Interjú vezérfonal\Tipoló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71612"/>
            <a:ext cx="575945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/>
              <a:t>Jelenlegi irányítási struktúra: Dél-Dunántúli Régió</a:t>
            </a:r>
            <a:endParaRPr lang="hu-H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DDRI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Nonprofit Kft., szerk. Kocsis Tam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Szenes 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ron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00063" y="714356"/>
            <a:ext cx="8229600" cy="714380"/>
          </a:xfrm>
        </p:spPr>
        <p:txBody>
          <a:bodyPr/>
          <a:lstStyle/>
          <a:p>
            <a:r>
              <a:rPr lang="hu-HU" sz="4000" b="1" dirty="0" smtClean="0"/>
              <a:t>Dél-Dunántúl besorolása </a:t>
            </a:r>
            <a:endParaRPr lang="hu-HU" sz="3800" b="1" dirty="0" smtClean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7158" y="1524350"/>
            <a:ext cx="86439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r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alacsony iparosodotts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nak, a K+F r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ford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sok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beruh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sok alacsony volumen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nek, valamint a kutat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-fejlesztők, a kutat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-fejlesztő helyek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 szabadalmi aktivit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alacsony m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nek k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nhetően az intelligens 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veked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szempontja alapj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 tud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s- 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technol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 intenz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r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fenntarthat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veked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szempontja alapj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kies r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az alacsony 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psűrűs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gnek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 v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rosi 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ar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 k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nhetően.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Befogad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veked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szempontja alapj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pedig 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kkenő lakoss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mivel a 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gcs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kken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hossz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ideje tart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folyamata az ut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bbi időben csak erős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dni l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tszik. 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hu-HU" sz="3200" b="1" i="1" dirty="0" smtClean="0"/>
              <a:t>A Dél-Dunántúl intelligens szakosodási stratégiájának prioritás rendszere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429156"/>
          </a:xfrm>
        </p:spPr>
        <p:txBody>
          <a:bodyPr/>
          <a:lstStyle/>
          <a:p>
            <a:pPr>
              <a:buNone/>
            </a:pPr>
            <a:r>
              <a:rPr lang="hu-HU" b="1" i="1" dirty="0" smtClean="0"/>
              <a:t> </a:t>
            </a:r>
            <a:r>
              <a:rPr lang="hu-HU" b="1" dirty="0" smtClean="0"/>
              <a:t>Jövőkép</a:t>
            </a:r>
            <a:endParaRPr lang="hu-HU" dirty="0" smtClean="0"/>
          </a:p>
          <a:p>
            <a:pPr algn="just">
              <a:buNone/>
            </a:pPr>
            <a:r>
              <a:rPr lang="hu-HU" b="1" dirty="0" smtClean="0"/>
              <a:t>    </a:t>
            </a:r>
            <a:r>
              <a:rPr lang="hu-HU" dirty="0" smtClean="0"/>
              <a:t>A Dél-Dunántúl – jelentős felsőoktatási központjainak és kutatóintézeteinek köszönhetően - 2020-ra elmozdul az intelligens növekedés irányába és 2030-ra valós Tudásrégióvá válik, mely   következtében versenyképessége az átlagot meghaladó mértékben növekszik. </a:t>
            </a:r>
          </a:p>
          <a:p>
            <a:pPr algn="just"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hu-HU" b="1" dirty="0" smtClean="0"/>
              <a:t>Átfogó cél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 algn="just">
              <a:buNone/>
            </a:pPr>
            <a:r>
              <a:rPr lang="hu-HU" b="1" dirty="0" smtClean="0"/>
              <a:t>    </a:t>
            </a:r>
            <a:r>
              <a:rPr lang="hu-HU" dirty="0" smtClean="0"/>
              <a:t>A magas minőségi színvonalat képviselő és széles körben elérhető oktatási - kutatási rendszer kialakításával, a gazdaság támogatása versenyképességének és innovációs potenciáljának növelése, illetve az innovációra alapozott foglalkoztatottság növelése érdekében, megvalósítva ezáltal az erőforrás-hatékony Tudásrégió kialakulását. 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hu-HU" b="1" dirty="0" smtClean="0"/>
              <a:t>Horizontális</a:t>
            </a:r>
            <a:r>
              <a:rPr lang="hu-HU" dirty="0" smtClean="0"/>
              <a:t> </a:t>
            </a:r>
            <a:r>
              <a:rPr lang="hu-HU" b="1" dirty="0" smtClean="0"/>
              <a:t>Prioritások 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I.</a:t>
            </a: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    A régió gazdasági növekedésének biztosítása – a vállalkozói aktivitás erősítése: versenyképes, exportorientált és innovatív gazdaság </a:t>
            </a: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II. </a:t>
            </a: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    A régió innovációs teljesítményéhez kapcsolódó foglalkoztatottság növelése – a regionális K+F+I kapacitás erősítése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 </a:t>
            </a:r>
          </a:p>
          <a:p>
            <a:pPr>
              <a:buNone/>
            </a:pPr>
            <a:r>
              <a:rPr lang="hu-HU" sz="2000" b="1" dirty="0" smtClean="0"/>
              <a:t>III. </a:t>
            </a: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    Környezeti fenntarthatóság, erőforrás- és energiahatékonyság elősegítése</a:t>
            </a:r>
            <a:r>
              <a:rPr lang="hu-HU" sz="2000" dirty="0" smtClean="0"/>
              <a:t> </a:t>
            </a:r>
          </a:p>
          <a:p>
            <a:pPr>
              <a:buNone/>
            </a:pPr>
            <a:r>
              <a:rPr lang="hu-HU" sz="2000" dirty="0" smtClean="0"/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 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071554"/>
            <a:ext cx="8229600" cy="1143000"/>
          </a:xfrm>
        </p:spPr>
        <p:txBody>
          <a:bodyPr/>
          <a:lstStyle/>
          <a:p>
            <a:pPr lvl="1"/>
            <a:r>
              <a:rPr lang="hu-HU" sz="4000" b="1" kern="1200" dirty="0" smtClean="0">
                <a:latin typeface="+mj-lt"/>
                <a:ea typeface="+mj-ea"/>
                <a:cs typeface="+mj-cs"/>
              </a:rPr>
              <a:t>Ágazati prioritások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/>
          <a:lstStyle/>
          <a:p>
            <a:pPr algn="just"/>
            <a:r>
              <a:rPr lang="hu-HU" sz="2000" b="1" dirty="0" smtClean="0"/>
              <a:t>Somogy és Tolna megyében</a:t>
            </a:r>
            <a:r>
              <a:rPr lang="hu-HU" sz="2000" dirty="0" smtClean="0"/>
              <a:t>, erősíteni kell a helyi piacokat is kiszolgáló, élőmunka igényes </a:t>
            </a:r>
            <a:r>
              <a:rPr lang="hu-HU" sz="2000" b="1" dirty="0" smtClean="0">
                <a:solidFill>
                  <a:srgbClr val="C00000"/>
                </a:solidFill>
              </a:rPr>
              <a:t>AGRÁRIUM </a:t>
            </a:r>
            <a:r>
              <a:rPr lang="hu-HU" sz="2000" b="1" dirty="0" smtClean="0"/>
              <a:t>(elsősorban a zöldség és gyümölcstermesztés, állattenyésztés, haltenyésztés valamint az erdő- és vadgazdálkodás) </a:t>
            </a:r>
            <a:r>
              <a:rPr lang="hu-HU" sz="2000" dirty="0" smtClean="0"/>
              <a:t>versenyképességét,</a:t>
            </a:r>
          </a:p>
          <a:p>
            <a:pPr algn="just"/>
            <a:r>
              <a:rPr lang="hu-HU" sz="2000" dirty="0" smtClean="0"/>
              <a:t>,illetve az erre épülő </a:t>
            </a:r>
            <a:r>
              <a:rPr lang="hu-HU" sz="2000" b="1" dirty="0" smtClean="0">
                <a:solidFill>
                  <a:srgbClr val="C00000"/>
                </a:solidFill>
              </a:rPr>
              <a:t>ÉLELMISZERIPAR </a:t>
            </a:r>
            <a:r>
              <a:rPr lang="hu-HU" sz="2000" b="1" dirty="0" smtClean="0"/>
              <a:t>/ feldolgozó ipar</a:t>
            </a:r>
            <a:r>
              <a:rPr lang="hu-HU" sz="2000" dirty="0" smtClean="0"/>
              <a:t> (gyümölcsfeldolgozás – pl.: </a:t>
            </a:r>
            <a:r>
              <a:rPr lang="hu-HU" sz="2000" b="1" dirty="0" err="1" smtClean="0"/>
              <a:t>Bonafarm</a:t>
            </a:r>
            <a:r>
              <a:rPr lang="hu-HU" sz="2000" b="1" dirty="0" smtClean="0"/>
              <a:t>; Kaposvári Cukorgyár; </a:t>
            </a:r>
            <a:r>
              <a:rPr lang="hu-HU" sz="2000" b="1" dirty="0" err="1" smtClean="0"/>
              <a:t>Fino-Food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Drávatej</a:t>
            </a:r>
            <a:r>
              <a:rPr lang="hu-HU" sz="2000" b="1" dirty="0" smtClean="0"/>
              <a:t>; Húsüzem Mohács</a:t>
            </a:r>
            <a:r>
              <a:rPr lang="hu-HU" sz="2000" dirty="0" smtClean="0"/>
              <a:t>) </a:t>
            </a:r>
            <a:r>
              <a:rPr lang="hu-HU" sz="2000" dirty="0" smtClean="0"/>
              <a:t>kapcsán a magasabb hozzáadott értékű, prémium termékek létrehozását</a:t>
            </a:r>
          </a:p>
          <a:p>
            <a:pPr algn="just"/>
            <a:endParaRPr lang="hu-HU" sz="2000" dirty="0" smtClean="0"/>
          </a:p>
          <a:p>
            <a:pPr algn="just">
              <a:buNone/>
            </a:pPr>
            <a:r>
              <a:rPr lang="hu-HU" sz="2000" u="sng" dirty="0" smtClean="0"/>
              <a:t>Kihívások az ágazatban:</a:t>
            </a:r>
          </a:p>
          <a:p>
            <a:pPr algn="just"/>
            <a:r>
              <a:rPr lang="hu-HU" sz="2000" dirty="0" smtClean="0"/>
              <a:t>az ágazatot fel kell készíteni a </a:t>
            </a:r>
            <a:r>
              <a:rPr lang="hu-HU" sz="2000" b="1" dirty="0" smtClean="0"/>
              <a:t>klímaváltozás</a:t>
            </a:r>
            <a:r>
              <a:rPr lang="hu-HU" sz="2000" dirty="0" smtClean="0"/>
              <a:t> jelentette kihívásokra, a </a:t>
            </a:r>
            <a:r>
              <a:rPr lang="hu-HU" sz="2000" b="1" dirty="0" smtClean="0"/>
              <a:t>talajok termőképességének csökkenés</a:t>
            </a:r>
            <a:r>
              <a:rPr lang="hu-HU" sz="2000" dirty="0" smtClean="0"/>
              <a:t>ére, a vízigényes ágazatok jövőbeni helyzetére. Előtérbe kell helyezni tehát a természetes </a:t>
            </a:r>
            <a:r>
              <a:rPr lang="hu-HU" sz="2000" b="1" dirty="0" smtClean="0"/>
              <a:t>vízrajzi viszonyok</a:t>
            </a:r>
            <a:r>
              <a:rPr lang="hu-HU" sz="2000" dirty="0" smtClean="0"/>
              <a:t>hoz közeli területhasználatokat, illetve </a:t>
            </a:r>
            <a:r>
              <a:rPr lang="hu-HU" sz="2000" b="1" dirty="0" smtClean="0"/>
              <a:t>művelési módok</a:t>
            </a:r>
            <a:r>
              <a:rPr lang="hu-HU" sz="2000" dirty="0" smtClean="0"/>
              <a:t>at, valamint a vízvisszatartás és víztakarékos technológiák alkalmazását.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86412"/>
          </a:xfrm>
        </p:spPr>
        <p:txBody>
          <a:bodyPr/>
          <a:lstStyle/>
          <a:p>
            <a:pPr marL="576000" indent="-576000" algn="just"/>
            <a:r>
              <a:rPr lang="hu-HU" sz="2000" dirty="0" smtClean="0"/>
              <a:t>a régió természeti és infrastrukturális adottságaira alapozva a </a:t>
            </a:r>
            <a:r>
              <a:rPr lang="hu-HU" sz="2000" b="1" dirty="0" smtClean="0">
                <a:solidFill>
                  <a:srgbClr val="C00000"/>
                </a:solidFill>
              </a:rPr>
              <a:t>KÖRNYEZETIPAR </a:t>
            </a:r>
            <a:r>
              <a:rPr lang="hu-HU" sz="2000" b="1" dirty="0" smtClean="0"/>
              <a:t>szerepének fokozása</a:t>
            </a:r>
            <a:r>
              <a:rPr lang="hu-HU" sz="2000" dirty="0" smtClean="0"/>
              <a:t> és a kapcsolódó kutatási potenciál növelése – a régió valamennyi </a:t>
            </a:r>
            <a:r>
              <a:rPr lang="hu-HU" sz="2000" dirty="0" smtClean="0"/>
              <a:t>megyéjében </a:t>
            </a:r>
            <a:r>
              <a:rPr lang="hu-HU" sz="2000" b="1" dirty="0" smtClean="0"/>
              <a:t>(Pécs – biogáz; Sellye; Szentlőrinc; Bóly; Nagyatád - </a:t>
            </a:r>
            <a:r>
              <a:rPr lang="hu-HU" sz="2000" b="1" dirty="0" err="1" smtClean="0"/>
              <a:t>geotermia</a:t>
            </a:r>
            <a:r>
              <a:rPr lang="hu-HU" sz="2000" b="1" dirty="0" smtClean="0"/>
              <a:t>)</a:t>
            </a:r>
            <a:endParaRPr lang="hu-HU" sz="2000" dirty="0" smtClean="0"/>
          </a:p>
          <a:p>
            <a:pPr algn="just">
              <a:spcBef>
                <a:spcPts val="1200"/>
              </a:spcBef>
              <a:buNone/>
            </a:pPr>
            <a:r>
              <a:rPr lang="hu-HU" sz="2000" u="sng" dirty="0" smtClean="0"/>
              <a:t>Célkitűzések:</a:t>
            </a:r>
          </a:p>
          <a:p>
            <a:pPr algn="just"/>
            <a:r>
              <a:rPr lang="hu-HU" sz="2000" dirty="0" smtClean="0"/>
              <a:t>energiaellátásban </a:t>
            </a:r>
            <a:r>
              <a:rPr lang="hu-HU" sz="2000" dirty="0" smtClean="0"/>
              <a:t>való függetlenség elérése, a </a:t>
            </a:r>
            <a:r>
              <a:rPr lang="hu-HU" sz="2000" b="1" dirty="0" smtClean="0"/>
              <a:t>megújuló energiaforrások (különösen biomassza, biogáz, geotermikus- és napenergia) energiatermelésben való arányának jelentős </a:t>
            </a:r>
            <a:r>
              <a:rPr lang="hu-HU" sz="2000" b="1" dirty="0" smtClean="0"/>
              <a:t>növelése (Pannon Power)</a:t>
            </a:r>
            <a:endParaRPr lang="hu-HU" sz="2000" dirty="0" smtClean="0"/>
          </a:p>
          <a:p>
            <a:pPr algn="just"/>
            <a:r>
              <a:rPr lang="hu-HU" sz="2000" dirty="0" smtClean="0"/>
              <a:t>Az energetika területén a MTA Energiatudományi Kutatóközpontja által létrehozandó V4G4 </a:t>
            </a:r>
            <a:r>
              <a:rPr lang="hu-HU" sz="2000" b="1" dirty="0" smtClean="0"/>
              <a:t>Fűtőelem Laboratóriumnak</a:t>
            </a:r>
            <a:r>
              <a:rPr lang="hu-HU" sz="2000" dirty="0" smtClean="0"/>
              <a:t>,</a:t>
            </a:r>
          </a:p>
          <a:p>
            <a:pPr algn="just"/>
            <a:r>
              <a:rPr lang="hu-HU" sz="2000" b="1" dirty="0" smtClean="0"/>
              <a:t>Hidrogénüzemű tüzelőanyag-cellás technológiák</a:t>
            </a:r>
            <a:r>
              <a:rPr lang="hu-HU" sz="2000" dirty="0" smtClean="0"/>
              <a:t> továbbfejlesztése, K+F programok </a:t>
            </a:r>
            <a:r>
              <a:rPr lang="hu-HU" sz="2000" dirty="0" smtClean="0"/>
              <a:t>megvalósítása</a:t>
            </a:r>
            <a:r>
              <a:rPr lang="hu-HU" sz="2000" dirty="0" smtClean="0"/>
              <a:t> </a:t>
            </a:r>
            <a:r>
              <a:rPr lang="hu-HU" sz="2000" dirty="0" smtClean="0"/>
              <a:t>(</a:t>
            </a:r>
            <a:r>
              <a:rPr lang="hu-HU" sz="2000" b="1" dirty="0" err="1" smtClean="0"/>
              <a:t>Kontakt-Elektro</a:t>
            </a:r>
            <a:r>
              <a:rPr lang="hu-HU" sz="2000" b="1" dirty="0" smtClean="0"/>
              <a:t> Kft.)</a:t>
            </a:r>
            <a:endParaRPr lang="hu-HU" sz="2000" b="1" dirty="0" smtClean="0"/>
          </a:p>
          <a:p>
            <a:pPr algn="just"/>
            <a:r>
              <a:rPr lang="hu-HU" sz="2000" dirty="0" smtClean="0"/>
              <a:t>Az </a:t>
            </a:r>
            <a:r>
              <a:rPr lang="hu-HU" sz="2000" b="1" dirty="0" smtClean="0"/>
              <a:t>intelligens városi alkalmazkodás </a:t>
            </a:r>
            <a:r>
              <a:rPr lang="hu-HU" sz="2000" dirty="0" smtClean="0"/>
              <a:t>(</a:t>
            </a:r>
            <a:r>
              <a:rPr lang="hu-HU" sz="2000" dirty="0" err="1" smtClean="0"/>
              <a:t>smart</a:t>
            </a:r>
            <a:r>
              <a:rPr lang="hu-HU" sz="2000" dirty="0" smtClean="0"/>
              <a:t> city) regionális </a:t>
            </a:r>
            <a:r>
              <a:rPr lang="hu-HU" sz="2000" b="1" dirty="0" smtClean="0"/>
              <a:t>feltételeinek megteremtése</a:t>
            </a:r>
            <a:r>
              <a:rPr lang="hu-HU" sz="2000" dirty="0" smtClean="0"/>
              <a:t>, kutatási portfóliók kiszélesítése a </a:t>
            </a:r>
            <a:r>
              <a:rPr lang="hu-HU" sz="2000" dirty="0" err="1" smtClean="0"/>
              <a:t>Smart</a:t>
            </a:r>
            <a:r>
              <a:rPr lang="hu-HU" sz="2000" dirty="0" smtClean="0"/>
              <a:t> City </a:t>
            </a:r>
            <a:r>
              <a:rPr lang="hu-HU" sz="2000" dirty="0" err="1" smtClean="0"/>
              <a:t>Energy</a:t>
            </a:r>
            <a:r>
              <a:rPr lang="hu-HU" sz="2000" dirty="0" smtClean="0"/>
              <a:t> / ICT / LCA és </a:t>
            </a:r>
            <a:r>
              <a:rPr lang="hu-HU" sz="2000" dirty="0" err="1" smtClean="0"/>
              <a:t>Climate</a:t>
            </a:r>
            <a:r>
              <a:rPr lang="hu-HU" sz="2000" dirty="0" smtClean="0"/>
              <a:t> </a:t>
            </a:r>
            <a:r>
              <a:rPr lang="hu-HU" sz="2000" dirty="0" smtClean="0"/>
              <a:t>területeken (</a:t>
            </a:r>
            <a:r>
              <a:rPr lang="hu-HU" sz="2000" b="1" dirty="0" err="1" smtClean="0"/>
              <a:t>Biokom</a:t>
            </a:r>
            <a:r>
              <a:rPr lang="hu-HU" sz="2000" b="1" dirty="0" smtClean="0"/>
              <a:t> – biogáz; PTE-PMMIK</a:t>
            </a:r>
            <a:r>
              <a:rPr lang="hu-HU" sz="2000" dirty="0" smtClean="0"/>
              <a:t>)</a:t>
            </a:r>
            <a:endParaRPr lang="hu-HU" sz="2000" dirty="0" smtClean="0"/>
          </a:p>
          <a:p>
            <a:pPr algn="just"/>
            <a:r>
              <a:rPr lang="hu-HU" sz="2000" b="1" dirty="0" smtClean="0"/>
              <a:t>a hulladékfeldolgozás és hasznosítás területén az innovatív technológiák</a:t>
            </a:r>
            <a:r>
              <a:rPr lang="hu-HU" sz="2000" dirty="0" smtClean="0"/>
              <a:t> adaptálása, hulladékgazdálkodási logisztikai csomópontok kialakítása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hu-HU" dirty="0" smtClean="0"/>
          </a:p>
          <a:p>
            <a:pPr algn="just">
              <a:buNone/>
            </a:pPr>
            <a:r>
              <a:rPr lang="hu-HU" dirty="0" smtClean="0"/>
              <a:t>„</a:t>
            </a:r>
            <a:r>
              <a:rPr lang="hu-HU" b="1" dirty="0" smtClean="0"/>
              <a:t>Az</a:t>
            </a:r>
            <a:r>
              <a:rPr lang="hu-HU" dirty="0" smtClean="0"/>
              <a:t> </a:t>
            </a:r>
            <a:r>
              <a:rPr lang="hu-HU" b="1" dirty="0" smtClean="0"/>
              <a:t>intelligens szakosodási </a:t>
            </a:r>
            <a:r>
              <a:rPr lang="hu-HU" b="1" dirty="0" smtClean="0"/>
              <a:t>stratégia (</a:t>
            </a:r>
            <a:r>
              <a:rPr lang="hu-HU" b="1" dirty="0" err="1" smtClean="0"/>
              <a:t>smart</a:t>
            </a:r>
            <a:r>
              <a:rPr lang="hu-HU" b="1" dirty="0" smtClean="0"/>
              <a:t> </a:t>
            </a:r>
            <a:r>
              <a:rPr lang="hu-HU" b="1" dirty="0" err="1" smtClean="0"/>
              <a:t>specialisation</a:t>
            </a:r>
            <a:r>
              <a:rPr lang="hu-HU" b="1" dirty="0" smtClean="0"/>
              <a:t> </a:t>
            </a:r>
            <a:r>
              <a:rPr lang="hu-HU" b="1" dirty="0" err="1" smtClean="0"/>
              <a:t>strategy</a:t>
            </a:r>
            <a:r>
              <a:rPr lang="hu-HU" b="1" dirty="0" smtClean="0"/>
              <a:t>, S3) a térségek tudásalapú fejlődésének a szükségletek, kihívások figyelembevételére építő cél-és eszközrendszere egy olyan </a:t>
            </a:r>
            <a:r>
              <a:rPr lang="hu-HU" b="1" i="1" dirty="0" smtClean="0"/>
              <a:t>strukturális átalakulás érdekében, amely kiaknázza a perspektivikusan érvényesíthető erősségeket, versenyelőnyöket és potenciális kitörési pontokat.”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/>
          <a:lstStyle/>
          <a:p>
            <a:pPr algn="just"/>
            <a:r>
              <a:rPr lang="hu-HU" sz="2000" dirty="0" smtClean="0"/>
              <a:t>a régió, ezen belül elsősorban </a:t>
            </a:r>
            <a:r>
              <a:rPr lang="hu-HU" sz="2000" b="1" dirty="0" smtClean="0"/>
              <a:t>Baranya </a:t>
            </a:r>
            <a:r>
              <a:rPr lang="hu-HU" sz="2000" b="1" dirty="0" smtClean="0"/>
              <a:t>és Somogy megye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EGÉSZSÉGIPARÁNAK</a:t>
            </a:r>
            <a:r>
              <a:rPr lang="hu-HU" sz="2000" b="1" dirty="0" smtClean="0"/>
              <a:t> </a:t>
            </a:r>
            <a:r>
              <a:rPr lang="hu-HU" sz="2000" dirty="0" smtClean="0"/>
              <a:t>fejlesztése és piacképes egészségügyi szolgáltatások </a:t>
            </a:r>
            <a:r>
              <a:rPr lang="hu-HU" sz="2000" dirty="0" smtClean="0"/>
              <a:t>megteremtése </a:t>
            </a:r>
            <a:r>
              <a:rPr lang="hu-HU" sz="2000" b="1" dirty="0" smtClean="0"/>
              <a:t>(Harkány – </a:t>
            </a:r>
            <a:r>
              <a:rPr lang="hu-HU" sz="2000" b="1" dirty="0" err="1" smtClean="0"/>
              <a:t>gyógyturizmus</a:t>
            </a:r>
            <a:r>
              <a:rPr lang="hu-HU" sz="2000" b="1" dirty="0" smtClean="0"/>
              <a:t>, rekreáció; </a:t>
            </a:r>
            <a:r>
              <a:rPr lang="hu-HU" sz="2000" b="1" dirty="0" err="1" smtClean="0"/>
              <a:t>Szentágothai</a:t>
            </a:r>
            <a:r>
              <a:rPr lang="hu-HU" sz="2000" b="1" dirty="0" smtClean="0"/>
              <a:t> </a:t>
            </a:r>
            <a:r>
              <a:rPr lang="hu-HU" sz="2000" b="1" dirty="0" smtClean="0"/>
              <a:t>KK; BIB; KE </a:t>
            </a:r>
            <a:r>
              <a:rPr lang="hu-HU" sz="2000" b="1" dirty="0" err="1" smtClean="0"/>
              <a:t>Onkoradiológia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Envihorizont</a:t>
            </a:r>
            <a:r>
              <a:rPr lang="hu-HU" sz="2000" b="1" dirty="0" smtClean="0"/>
              <a:t> Kft; </a:t>
            </a:r>
            <a:r>
              <a:rPr lang="hu-HU" sz="2000" b="1" dirty="0" err="1" smtClean="0"/>
              <a:t>Soft</a:t>
            </a:r>
            <a:r>
              <a:rPr lang="hu-HU" sz="2000" b="1" dirty="0" smtClean="0"/>
              <a:t> Flow)</a:t>
            </a:r>
            <a:endParaRPr lang="hu-HU" sz="2000" dirty="0" smtClean="0"/>
          </a:p>
          <a:p>
            <a:pPr algn="just">
              <a:buNone/>
            </a:pPr>
            <a:endParaRPr lang="hu-HU" sz="2000" u="sng" dirty="0" smtClean="0"/>
          </a:p>
          <a:p>
            <a:pPr algn="just">
              <a:buNone/>
            </a:pPr>
            <a:r>
              <a:rPr lang="hu-HU" sz="2000" u="sng" dirty="0" smtClean="0"/>
              <a:t>Célkitűzések:</a:t>
            </a:r>
          </a:p>
          <a:p>
            <a:pPr algn="just"/>
            <a:r>
              <a:rPr lang="hu-HU" sz="2000" dirty="0" smtClean="0"/>
              <a:t>a </a:t>
            </a:r>
            <a:r>
              <a:rPr lang="hu-HU" sz="2000" b="1" dirty="0" smtClean="0"/>
              <a:t>biotechnológia</a:t>
            </a:r>
            <a:r>
              <a:rPr lang="hu-HU" sz="2000" dirty="0" smtClean="0"/>
              <a:t>, a </a:t>
            </a:r>
            <a:r>
              <a:rPr lang="hu-HU" sz="2000" b="1" dirty="0" smtClean="0"/>
              <a:t>laboratóriumi </a:t>
            </a:r>
            <a:r>
              <a:rPr lang="hu-HU" sz="2000" b="1" dirty="0" err="1" smtClean="0"/>
              <a:t>diagnosztikum</a:t>
            </a:r>
            <a:r>
              <a:rPr lang="hu-HU" sz="2000" b="1" dirty="0" smtClean="0"/>
              <a:t>, </a:t>
            </a:r>
            <a:r>
              <a:rPr lang="hu-HU" sz="2000" dirty="0" smtClean="0"/>
              <a:t>a </a:t>
            </a:r>
            <a:r>
              <a:rPr lang="hu-HU" sz="2000" b="1" dirty="0" smtClean="0"/>
              <a:t>gyógyszeripari szolgáltatások </a:t>
            </a:r>
            <a:r>
              <a:rPr lang="hu-HU" sz="2000" i="1" dirty="0" smtClean="0"/>
              <a:t>(gyógyszer-jelölt molekulák nagyáteresztő képességű tesztelése, a toxikológiai és a hatásmechanizmus vizsgálatok széles köre)</a:t>
            </a:r>
            <a:r>
              <a:rPr lang="hu-HU" sz="2000" b="1" dirty="0" smtClean="0"/>
              <a:t>, </a:t>
            </a:r>
            <a:r>
              <a:rPr lang="hu-HU" sz="2000" dirty="0" smtClean="0"/>
              <a:t>valamint az </a:t>
            </a:r>
            <a:r>
              <a:rPr lang="hu-HU" sz="2000" b="1" dirty="0" smtClean="0"/>
              <a:t>eszköz és eljárásfejlesztés </a:t>
            </a:r>
            <a:r>
              <a:rPr lang="hu-HU" sz="2000" i="1" dirty="0" smtClean="0"/>
              <a:t>(képalkotó diagnosztikai fejlesztések, a sebészi eszközök, implantátumfejlesztések, laboratóriumi eszközfejlesztések)</a:t>
            </a:r>
            <a:r>
              <a:rPr lang="hu-HU" sz="2000" dirty="0" smtClean="0"/>
              <a:t> területén a meglévő innovációs potenciálok és K+F+I infrastruktúrák kihasználásának segítségével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/>
          <a:lstStyle/>
          <a:p>
            <a:pPr algn="just"/>
            <a:r>
              <a:rPr lang="hu-HU" sz="2000" dirty="0" smtClean="0"/>
              <a:t>a régió, ezen belül elsősorban </a:t>
            </a:r>
            <a:r>
              <a:rPr lang="hu-HU" sz="2000" b="1" dirty="0" smtClean="0"/>
              <a:t>Baranya megye </a:t>
            </a:r>
            <a:r>
              <a:rPr lang="hu-HU" sz="2000" b="1" dirty="0" smtClean="0">
                <a:solidFill>
                  <a:srgbClr val="C00000"/>
                </a:solidFill>
              </a:rPr>
              <a:t>INFORMÁCIÓS ÉS KOMMUNIKÁCIÓS TECHNOLÓGIAI</a:t>
            </a:r>
            <a:r>
              <a:rPr lang="hu-HU" sz="2000" b="1" dirty="0" smtClean="0"/>
              <a:t> iparának </a:t>
            </a:r>
            <a:r>
              <a:rPr lang="hu-HU" sz="2000" dirty="0" smtClean="0"/>
              <a:t>dinamizálása, az új fejlesztési irányok </a:t>
            </a:r>
            <a:r>
              <a:rPr lang="hu-HU" sz="2000" dirty="0" smtClean="0"/>
              <a:t>erősítése </a:t>
            </a:r>
            <a:r>
              <a:rPr lang="hu-HU" sz="2000" b="1" dirty="0" smtClean="0"/>
              <a:t>(I2K Klaszter; </a:t>
            </a:r>
            <a:r>
              <a:rPr lang="hu-HU" sz="2000" b="1" dirty="0" err="1" smtClean="0"/>
              <a:t>Dexter</a:t>
            </a:r>
            <a:r>
              <a:rPr lang="hu-HU" sz="2000" b="1" dirty="0" smtClean="0"/>
              <a:t>; RG Net; IT </a:t>
            </a:r>
            <a:r>
              <a:rPr lang="hu-HU" sz="2000" b="1" dirty="0" err="1" smtClean="0"/>
              <a:t>Services</a:t>
            </a:r>
            <a:r>
              <a:rPr lang="hu-HU" sz="2000" b="1" dirty="0" smtClean="0"/>
              <a:t> Hungary</a:t>
            </a:r>
            <a:r>
              <a:rPr lang="hu-HU" sz="2000" b="1" dirty="0" smtClean="0"/>
              <a:t>;  </a:t>
            </a:r>
            <a:r>
              <a:rPr lang="hu-HU" sz="2000" b="1" dirty="0" err="1" smtClean="0"/>
              <a:t>MarCon</a:t>
            </a:r>
            <a:r>
              <a:rPr lang="hu-HU" sz="2000" b="1" dirty="0" smtClean="0"/>
              <a:t>)</a:t>
            </a:r>
            <a:endParaRPr lang="hu-HU" sz="2000" u="sng" dirty="0" smtClean="0"/>
          </a:p>
          <a:p>
            <a:pPr algn="just">
              <a:buNone/>
            </a:pPr>
            <a:endParaRPr lang="hu-HU" sz="2000" u="sng" dirty="0" smtClean="0"/>
          </a:p>
          <a:p>
            <a:pPr algn="just">
              <a:buNone/>
            </a:pPr>
            <a:r>
              <a:rPr lang="hu-HU" sz="2000" u="sng" dirty="0" smtClean="0"/>
              <a:t>Célkitűzések, területek:</a:t>
            </a:r>
          </a:p>
          <a:p>
            <a:pPr algn="just"/>
            <a:r>
              <a:rPr lang="hu-HU" sz="2000" dirty="0" smtClean="0"/>
              <a:t>Mobil technológiák, térinformatika</a:t>
            </a:r>
          </a:p>
          <a:p>
            <a:pPr algn="just"/>
            <a:r>
              <a:rPr lang="hu-HU" sz="2000" dirty="0" smtClean="0"/>
              <a:t>a piaci igényekre épülő oktatási háttér megteremtése, </a:t>
            </a:r>
          </a:p>
          <a:p>
            <a:pPr algn="just"/>
            <a:r>
              <a:rPr lang="hu-HU" sz="2000" dirty="0" smtClean="0"/>
              <a:t>a piacon hasznosítható kutató kapacitások volumenének növelése</a:t>
            </a:r>
          </a:p>
          <a:p>
            <a:pPr algn="just"/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/>
          <a:lstStyle/>
          <a:p>
            <a:pPr algn="just"/>
            <a:r>
              <a:rPr lang="hu-HU" sz="2000" dirty="0" smtClean="0"/>
              <a:t>a régió kreatív-kulturális humán bázisára és a gazdag ipari, kézműves, nemzetiségi és természeti örökségre alapozva a </a:t>
            </a:r>
            <a:r>
              <a:rPr lang="hu-HU" sz="2000" b="1" dirty="0" smtClean="0">
                <a:solidFill>
                  <a:srgbClr val="C00000"/>
                </a:solidFill>
              </a:rPr>
              <a:t>KREATÍV IPAR </a:t>
            </a:r>
            <a:r>
              <a:rPr lang="hu-HU" sz="2000" dirty="0" smtClean="0"/>
              <a:t>fejlesztése </a:t>
            </a:r>
            <a:r>
              <a:rPr lang="hu-HU" sz="2000" i="1" dirty="0" smtClean="0"/>
              <a:t>(pl.: filmipar fejlesztése, design, építészet stb.)</a:t>
            </a:r>
            <a:endParaRPr lang="hu-HU" sz="2000" u="sng" dirty="0" smtClean="0"/>
          </a:p>
          <a:p>
            <a:pPr algn="just">
              <a:buNone/>
            </a:pPr>
            <a:endParaRPr lang="hu-HU" sz="2000" u="sng" dirty="0" smtClean="0"/>
          </a:p>
          <a:p>
            <a:pPr algn="just"/>
            <a:r>
              <a:rPr lang="hu-HU" sz="2000" dirty="0" smtClean="0"/>
              <a:t>Szerepe főként a multidiszciplináris jelleg miatt értékelődik fel, hiszen a gazdaság és a kulturális szféra kölcsönösen befolyásolja egymást: a kreatív, széles látókör, a választás szabadságával önállóan élni tudó, „kulturált” munkaerő a gazdasági szektorban is érezteti élénkítő hatását. </a:t>
            </a:r>
            <a:endParaRPr lang="hu-HU" sz="2000" dirty="0" smtClean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/>
              <a:t>Szereplők: </a:t>
            </a:r>
            <a:r>
              <a:rPr lang="hu-HU" sz="2000" b="1" dirty="0" smtClean="0"/>
              <a:t>KIKK Egyesület és Kreatív Ipari Klaszter; Kesztyű Klaszter; Zsolnay Örökségkezelő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Tolnatex</a:t>
            </a:r>
            <a:r>
              <a:rPr lang="hu-HU" sz="2000" b="1" dirty="0" smtClean="0"/>
              <a:t>; PTE MK; KE MK</a:t>
            </a:r>
            <a:endParaRPr lang="hu-H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72098"/>
          </a:xfrm>
        </p:spPr>
        <p:txBody>
          <a:bodyPr/>
          <a:lstStyle/>
          <a:p>
            <a:pPr lvl="0"/>
            <a:r>
              <a:rPr lang="hu-HU" sz="2000" dirty="0" smtClean="0"/>
              <a:t>a környezetipar egyes részterületeihez szorosan kapcsolódóan a régió </a:t>
            </a:r>
            <a:r>
              <a:rPr lang="hu-HU" sz="2000" b="1" dirty="0" smtClean="0">
                <a:solidFill>
                  <a:srgbClr val="C00000"/>
                </a:solidFill>
              </a:rPr>
              <a:t>GÉP- és ELEKTRONIKAI, ELEKTROTECHNIKAI iparának</a:t>
            </a:r>
            <a:r>
              <a:rPr lang="hu-HU" sz="2000" b="1" dirty="0" smtClean="0"/>
              <a:t>, </a:t>
            </a:r>
            <a:r>
              <a:rPr lang="hu-HU" sz="2000" dirty="0" smtClean="0"/>
              <a:t>és az ehhez kapcsolódó</a:t>
            </a:r>
            <a:r>
              <a:rPr lang="hu-HU" sz="2000" b="1" dirty="0" smtClean="0"/>
              <a:t> F</a:t>
            </a:r>
            <a:r>
              <a:rPr lang="hu-HU" sz="2000" b="1" dirty="0" smtClean="0">
                <a:solidFill>
                  <a:srgbClr val="C00000"/>
                </a:solidFill>
              </a:rPr>
              <a:t>ÉMMEGMUNÁKÁSNAK</a:t>
            </a:r>
            <a:r>
              <a:rPr lang="hu-HU" sz="2000" b="1" dirty="0" smtClean="0"/>
              <a:t> a fejlesztése</a:t>
            </a:r>
            <a:r>
              <a:rPr lang="hu-HU" sz="2000" dirty="0" smtClean="0"/>
              <a:t>, térségi beágyazódásának segítése a meglévő innovációs potenciálok kihasználásával. A területhez kötődő, hiánypótló jellegű kutatási infrastruktúrák kialakításával. </a:t>
            </a:r>
          </a:p>
          <a:p>
            <a:pPr algn="just">
              <a:buNone/>
            </a:pPr>
            <a:endParaRPr lang="hu-HU" sz="2000" u="sng" dirty="0" smtClean="0"/>
          </a:p>
          <a:p>
            <a:pPr algn="just"/>
            <a:r>
              <a:rPr lang="hu-HU" sz="2000" dirty="0" smtClean="0"/>
              <a:t>Ennek főbb irányvonalai lehetnek az erőforrás-hatékony </a:t>
            </a:r>
            <a:r>
              <a:rPr lang="hu-HU" sz="2000" b="1" dirty="0" smtClean="0"/>
              <a:t>városüzemeltetést szolgáló eszközök kifejlesztése és gyártása</a:t>
            </a:r>
            <a:r>
              <a:rPr lang="hu-HU" sz="2000" b="1" i="1" dirty="0" smtClean="0"/>
              <a:t> </a:t>
            </a:r>
            <a:r>
              <a:rPr lang="hu-HU" sz="2000" i="1" dirty="0" smtClean="0"/>
              <a:t>(pl.: települési szilárd és folyékony hulladék szállítására alkalmas eszközök, útkarbantartó és síkosság mentesítő berendezések, vízi közmű fenntartásához szükséges járművek, platós és ponyvás áruszállító felépítmények), </a:t>
            </a:r>
            <a:r>
              <a:rPr lang="hu-HU" sz="2000" b="1" dirty="0" smtClean="0"/>
              <a:t>autóipari beszállítói potenciál erősítése; </a:t>
            </a:r>
            <a:r>
              <a:rPr lang="hu-HU" sz="2000" dirty="0" smtClean="0"/>
              <a:t>a saját fejlesztési, magas hozzáadott értékű termékek előállítása</a:t>
            </a:r>
            <a:r>
              <a:rPr lang="hu-HU" sz="2000" i="1" dirty="0" smtClean="0"/>
              <a:t>.</a:t>
            </a:r>
          </a:p>
          <a:p>
            <a:pPr algn="just"/>
            <a:endParaRPr lang="hu-HU" sz="2000" i="1" dirty="0" smtClean="0"/>
          </a:p>
          <a:p>
            <a:pPr algn="just"/>
            <a:r>
              <a:rPr lang="hu-HU" sz="2000" dirty="0" smtClean="0"/>
              <a:t>Szereplők</a:t>
            </a:r>
            <a:r>
              <a:rPr lang="hu-HU" sz="2000" i="1" dirty="0" smtClean="0"/>
              <a:t>: </a:t>
            </a:r>
            <a:r>
              <a:rPr lang="hu-HU" sz="2000" dirty="0" smtClean="0"/>
              <a:t> </a:t>
            </a:r>
            <a:r>
              <a:rPr lang="hu-HU" sz="2000" b="1" dirty="0" smtClean="0"/>
              <a:t>Videoton; Flextronics; </a:t>
            </a:r>
            <a:r>
              <a:rPr lang="hu-HU" sz="2000" b="1" dirty="0" err="1" smtClean="0"/>
              <a:t>Hauni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Lakics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Büttner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Ratipur</a:t>
            </a:r>
            <a:r>
              <a:rPr lang="hu-HU" sz="2000" b="1" dirty="0" smtClean="0"/>
              <a:t>; </a:t>
            </a:r>
            <a:r>
              <a:rPr lang="hu-HU" sz="2000" b="1" dirty="0" err="1" smtClean="0"/>
              <a:t>Seress</a:t>
            </a:r>
            <a:r>
              <a:rPr lang="hu-HU" sz="2000" b="1" dirty="0" smtClean="0"/>
              <a:t>; KVGY; 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816470" cy="528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hu-HU" sz="5400" b="1" smtClean="0"/>
              <a:t>KÖSZÖNÖM MEGTISZTELŐ</a:t>
            </a:r>
          </a:p>
          <a:p>
            <a:pPr algn="ctr">
              <a:buFont typeface="Arial" charset="0"/>
              <a:buNone/>
            </a:pPr>
            <a:r>
              <a:rPr lang="hu-HU" sz="5400" b="1" smtClean="0"/>
              <a:t>FIGYELMÜKET! </a:t>
            </a:r>
            <a:br>
              <a:rPr lang="hu-HU" sz="5400" b="1" smtClean="0"/>
            </a:br>
            <a:endParaRPr lang="hu-HU" sz="5400" b="1" smtClean="0"/>
          </a:p>
          <a:p>
            <a:pPr algn="ctr">
              <a:buFont typeface="Arial" charset="0"/>
              <a:buNone/>
            </a:pPr>
            <a:r>
              <a:rPr lang="hu-HU" sz="4000" b="1" smtClean="0"/>
              <a:t>Kocsis Tamás</a:t>
            </a:r>
          </a:p>
          <a:p>
            <a:pPr algn="ctr">
              <a:buFont typeface="Arial" charset="0"/>
              <a:buNone/>
            </a:pPr>
            <a:r>
              <a:rPr lang="hu-HU" sz="3600" b="1" smtClean="0"/>
              <a:t>Email: </a:t>
            </a:r>
            <a:r>
              <a:rPr lang="hu-HU" sz="3600" b="1" smtClean="0">
                <a:hlinkClick r:id="rId2"/>
              </a:rPr>
              <a:t>tamas.kocsis@ddriu.hu</a:t>
            </a:r>
            <a:r>
              <a:rPr lang="hu-HU" sz="3600" b="1" smtClean="0"/>
              <a:t> </a:t>
            </a:r>
          </a:p>
          <a:p>
            <a:pPr algn="ctr">
              <a:buFont typeface="Arial" charset="0"/>
              <a:buNone/>
            </a:pPr>
            <a:r>
              <a:rPr lang="hu-HU" sz="3600" b="1" smtClean="0"/>
              <a:t>Tel: +36-72 511 676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/>
              <a:t>S3 tervezés ütemterve</a:t>
            </a:r>
            <a:endParaRPr lang="hu-HU" sz="4000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3_készítés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715404" cy="6857999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DDRI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Nonprofit Kft., szerk. Kocsis Tam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Szenes 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ron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428760"/>
          </a:xfrm>
        </p:spPr>
        <p:txBody>
          <a:bodyPr/>
          <a:lstStyle/>
          <a:p>
            <a:r>
              <a:rPr lang="hu-HU" sz="3600" b="1" dirty="0" smtClean="0"/>
              <a:t> A RIS3 stratégia készítéséhez szükséges dokumentumok</a:t>
            </a:r>
            <a:br>
              <a:rPr lang="hu-HU" sz="3600" b="1" dirty="0" smtClean="0"/>
            </a:br>
            <a:r>
              <a:rPr lang="hu-HU" sz="3600" dirty="0" smtClean="0"/>
              <a:t> </a:t>
            </a:r>
            <a:br>
              <a:rPr lang="hu-HU" sz="3600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400" dirty="0" smtClean="0"/>
              <a:t> </a:t>
            </a:r>
          </a:p>
          <a:p>
            <a:pPr lvl="0" algn="just">
              <a:buNone/>
            </a:pPr>
            <a:r>
              <a:rPr lang="hu-HU" sz="2400" dirty="0" smtClean="0"/>
              <a:t>     </a:t>
            </a:r>
            <a:r>
              <a:rPr lang="hu-HU" sz="2400" dirty="0" err="1" smtClean="0"/>
              <a:t>Guide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Research and </a:t>
            </a:r>
            <a:r>
              <a:rPr lang="hu-HU" sz="2400" dirty="0" err="1" smtClean="0"/>
              <a:t>Innovation</a:t>
            </a:r>
            <a:r>
              <a:rPr lang="hu-HU" sz="2400" dirty="0" smtClean="0"/>
              <a:t> </a:t>
            </a:r>
            <a:r>
              <a:rPr lang="hu-HU" sz="2400" dirty="0" err="1" smtClean="0"/>
              <a:t>Strategies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Smart</a:t>
            </a:r>
            <a:r>
              <a:rPr lang="hu-HU" sz="2400" dirty="0" smtClean="0"/>
              <a:t> </a:t>
            </a:r>
            <a:r>
              <a:rPr lang="hu-HU" sz="2400" dirty="0" err="1" smtClean="0"/>
              <a:t>Specialisations</a:t>
            </a:r>
            <a:r>
              <a:rPr lang="hu-HU" sz="2400" dirty="0" smtClean="0"/>
              <a:t> (RIS 3) </a:t>
            </a:r>
            <a:r>
              <a:rPr lang="hu-HU" sz="2400" u="sng" dirty="0" smtClean="0">
                <a:hlinkClick r:id="rId2"/>
              </a:rPr>
              <a:t>http://s3platform.jrc.ec.europa.eu/s3pguide</a:t>
            </a:r>
            <a:r>
              <a:rPr lang="hu-HU" sz="2400" dirty="0" smtClean="0"/>
              <a:t>.  11 különböző európai régió intelligens szakosodási stratégiáját bemutató esettanulmány-gyűjtemény, ami az egyes magyar régiók stratégiájának tervezésekor mintaként szolgálhat: ECONOMIC TRANSFORMATION STRATEGIES SMART SPECIALISATION CASE STUDIES </a:t>
            </a:r>
            <a:r>
              <a:rPr lang="hu-HU" sz="2400" u="sng" dirty="0" smtClean="0">
                <a:hlinkClick r:id="rId3"/>
              </a:rPr>
              <a:t>http://s3platform.jrc.ec.europa.eu/c/</a:t>
            </a:r>
            <a:r>
              <a:rPr lang="hu-HU" sz="2400" u="sng" dirty="0" err="1" smtClean="0">
                <a:hlinkClick r:id="rId3"/>
              </a:rPr>
              <a:t>document</a:t>
            </a:r>
            <a:r>
              <a:rPr lang="hu-HU" sz="2400" u="sng" dirty="0" smtClean="0">
                <a:hlinkClick r:id="rId3"/>
              </a:rPr>
              <a:t>_</a:t>
            </a:r>
            <a:r>
              <a:rPr lang="hu-HU" sz="2400" u="sng" dirty="0" err="1" smtClean="0">
                <a:hlinkClick r:id="rId3"/>
              </a:rPr>
              <a:t>library</a:t>
            </a:r>
            <a:r>
              <a:rPr lang="hu-HU" sz="2400" u="sng" dirty="0" smtClean="0">
                <a:hlinkClick r:id="rId3"/>
              </a:rPr>
              <a:t>/</a:t>
            </a:r>
            <a:r>
              <a:rPr lang="hu-HU" sz="2400" u="sng" dirty="0" err="1" smtClean="0">
                <a:hlinkClick r:id="rId3"/>
              </a:rPr>
              <a:t>get</a:t>
            </a:r>
            <a:r>
              <a:rPr lang="hu-HU" sz="2400" u="sng" dirty="0" smtClean="0">
                <a:hlinkClick r:id="rId3"/>
              </a:rPr>
              <a:t>_file?</a:t>
            </a:r>
            <a:r>
              <a:rPr lang="hu-HU" sz="2400" u="sng" dirty="0" err="1" smtClean="0">
                <a:hlinkClick r:id="rId3"/>
              </a:rPr>
              <a:t>uuid</a:t>
            </a:r>
            <a:r>
              <a:rPr lang="hu-HU" sz="2400" u="sng" dirty="0" smtClean="0">
                <a:hlinkClick r:id="rId3"/>
              </a:rPr>
              <a:t>=1f05532a-9ab5-4324-8eeb-4acb7b72e17f&amp;groupId=10157</a:t>
            </a:r>
            <a:r>
              <a:rPr lang="hu-HU" sz="2400" dirty="0" smtClean="0"/>
              <a:t> </a:t>
            </a:r>
          </a:p>
          <a:p>
            <a:pPr>
              <a:buNone/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hu-HU" b="1" dirty="0" smtClean="0"/>
              <a:t> </a:t>
            </a:r>
            <a:r>
              <a:rPr lang="hu-HU" sz="3600" b="1" dirty="0" smtClean="0"/>
              <a:t>A RIS3 stratégia készítéséhez szükséges dokumentumok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/>
          <a:lstStyle/>
          <a:p>
            <a:pPr lvl="0"/>
            <a:r>
              <a:rPr lang="hu-HU" sz="2800" dirty="0" smtClean="0"/>
              <a:t>az EU2020 zászlóshajó kezdeményezések (Innovatív Unió, Európai Digitális Menetrend)</a:t>
            </a:r>
          </a:p>
          <a:p>
            <a:pPr lvl="0"/>
            <a:r>
              <a:rPr lang="hu-HU" sz="2800" dirty="0" smtClean="0"/>
              <a:t>vonatkozó európai uniós KFI stratégiai dokumentumok,</a:t>
            </a:r>
          </a:p>
          <a:p>
            <a:pPr lvl="0"/>
            <a:r>
              <a:rPr lang="hu-HU" sz="2800" dirty="0" smtClean="0"/>
              <a:t>az Országos Területfejlesztési Koncepciók (OTFK),</a:t>
            </a:r>
          </a:p>
          <a:p>
            <a:pPr lvl="0"/>
            <a:r>
              <a:rPr lang="hu-HU" sz="2800" dirty="0" smtClean="0"/>
              <a:t>„Befektetés a jövőbe” Nemzeti Kutatás-fejlesztési és Innovációs Stratégia 2020 (prioritási szempontok: tudásbázisok, tudásáramlás, tudásfelhasználás)</a:t>
            </a:r>
          </a:p>
          <a:p>
            <a:pPr lvl="0"/>
            <a:r>
              <a:rPr lang="hu-HU" sz="2800" dirty="0" smtClean="0"/>
              <a:t>a </a:t>
            </a:r>
            <a:r>
              <a:rPr lang="hu-HU" sz="2800" u="sng" dirty="0" smtClean="0"/>
              <a:t>regionális innovációs stratégiák –DDRIS 2013-2020</a:t>
            </a:r>
          </a:p>
          <a:p>
            <a:pPr>
              <a:buNone/>
            </a:pPr>
            <a:endParaRPr lang="hu-HU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36671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14314"/>
          </a:xfrm>
        </p:spPr>
        <p:txBody>
          <a:bodyPr/>
          <a:lstStyle/>
          <a:p>
            <a:r>
              <a:rPr lang="hu-HU" b="1" dirty="0" smtClean="0"/>
              <a:t>A RIS3 stratégia vázlata</a:t>
            </a:r>
            <a:br>
              <a:rPr lang="hu-HU" b="1" dirty="0" smtClean="0"/>
            </a:br>
            <a:r>
              <a:rPr lang="hu-HU" dirty="0" smtClean="0"/>
              <a:t> 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 </a:t>
            </a:r>
          </a:p>
          <a:p>
            <a:pPr>
              <a:buNone/>
            </a:pPr>
            <a:r>
              <a:rPr lang="hu-HU" sz="2800" b="1" dirty="0" smtClean="0">
                <a:latin typeface="Arial Narrow"/>
                <a:sym typeface="Wingdings"/>
              </a:rPr>
              <a:t></a:t>
            </a:r>
            <a:r>
              <a:rPr lang="hu-HU" sz="2800" b="1" dirty="0" smtClean="0">
                <a:latin typeface="Arial Narrow"/>
              </a:rPr>
              <a:t>    </a:t>
            </a:r>
            <a:r>
              <a:rPr lang="hu-HU" sz="2800" b="1" dirty="0" smtClean="0"/>
              <a:t>Helyzetelemzés, </a:t>
            </a:r>
          </a:p>
          <a:p>
            <a:pPr lvl="0">
              <a:buNone/>
            </a:pPr>
            <a:r>
              <a:rPr lang="hu-HU" sz="2800" b="1" dirty="0" smtClean="0">
                <a:latin typeface="Arial Narrow"/>
              </a:rPr>
              <a:t> </a:t>
            </a:r>
            <a:r>
              <a:rPr lang="hu-HU" sz="2800" b="1" dirty="0" smtClean="0">
                <a:latin typeface="Arial Narrow"/>
                <a:sym typeface="Wingdings"/>
              </a:rPr>
              <a:t>   </a:t>
            </a:r>
            <a:r>
              <a:rPr lang="hu-HU" sz="2800" b="1" dirty="0" smtClean="0"/>
              <a:t>Irányítási struktúra, </a:t>
            </a:r>
          </a:p>
          <a:p>
            <a:pPr lvl="0">
              <a:buNone/>
            </a:pPr>
            <a:r>
              <a:rPr lang="hu-HU" sz="2800" b="1" dirty="0" smtClean="0"/>
              <a:t> </a:t>
            </a:r>
            <a:r>
              <a:rPr lang="hu-HU" sz="2800" b="1" dirty="0" smtClean="0">
                <a:sym typeface="Wingdings"/>
              </a:rPr>
              <a:t></a:t>
            </a:r>
            <a:r>
              <a:rPr lang="hu-HU" sz="2800" b="1" dirty="0" smtClean="0"/>
              <a:t>   A régió jövőképe, </a:t>
            </a:r>
          </a:p>
          <a:p>
            <a:pPr lvl="0">
              <a:buNone/>
            </a:pPr>
            <a:r>
              <a:rPr lang="hu-HU" sz="2800" b="1" dirty="0" smtClean="0"/>
              <a:t> </a:t>
            </a:r>
            <a:r>
              <a:rPr lang="hu-HU" sz="2800" b="1" dirty="0" smtClean="0">
                <a:sym typeface="Wingdings"/>
              </a:rPr>
              <a:t>   </a:t>
            </a:r>
            <a:r>
              <a:rPr lang="hu-HU" sz="2800" b="1" dirty="0" smtClean="0"/>
              <a:t>Fejlesztési prioritások,</a:t>
            </a:r>
          </a:p>
          <a:p>
            <a:pPr lvl="0">
              <a:buNone/>
            </a:pPr>
            <a:r>
              <a:rPr lang="hu-HU" sz="2800" b="1" dirty="0" smtClean="0">
                <a:sym typeface="Wingdings"/>
              </a:rPr>
              <a:t></a:t>
            </a:r>
            <a:r>
              <a:rPr lang="hu-HU" sz="2800" b="1" dirty="0" smtClean="0"/>
              <a:t>    Szakpolitikai eszközök, </a:t>
            </a:r>
          </a:p>
          <a:p>
            <a:pPr lvl="0">
              <a:buNone/>
            </a:pPr>
            <a:r>
              <a:rPr lang="hu-HU" sz="2800" b="1" dirty="0" smtClean="0">
                <a:sym typeface="Wingdings"/>
              </a:rPr>
              <a:t></a:t>
            </a:r>
            <a:r>
              <a:rPr lang="hu-HU" sz="2800" b="1" dirty="0" smtClean="0"/>
              <a:t>    Monitorozás és értékelés, 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/>
          <a:p>
            <a:r>
              <a:rPr lang="hu-HU" b="1" dirty="0" smtClean="0"/>
              <a:t>A RIS3 stratégia vázlata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hu-HU" dirty="0" smtClean="0">
              <a:latin typeface="Times New Roman"/>
              <a:ea typeface="MS Mincho"/>
            </a:endParaRPr>
          </a:p>
          <a:p>
            <a:pPr lvl="0"/>
            <a:r>
              <a:rPr lang="en-GB" b="1" dirty="0" smtClean="0">
                <a:solidFill>
                  <a:srgbClr val="FFFFFF"/>
                </a:solidFill>
                <a:latin typeface="Arial"/>
              </a:rPr>
              <a:t>Process</a:t>
            </a:r>
            <a:endParaRPr lang="hu-HU" dirty="0" smtClean="0"/>
          </a:p>
          <a:p>
            <a:r>
              <a:rPr lang="hu-HU" sz="2800" dirty="0" smtClean="0"/>
              <a:t>Azonosítani  a </a:t>
            </a:r>
            <a:r>
              <a:rPr lang="hu-HU" sz="2800" b="1" dirty="0" smtClean="0"/>
              <a:t>régió egyedi jellemzőit </a:t>
            </a:r>
            <a:r>
              <a:rPr lang="hu-HU" sz="2800" dirty="0" smtClean="0"/>
              <a:t>és értékeit</a:t>
            </a:r>
          </a:p>
          <a:p>
            <a:r>
              <a:rPr lang="hu-HU" sz="2800" b="1" dirty="0" smtClean="0"/>
              <a:t>Versenyelőnyök</a:t>
            </a:r>
            <a:r>
              <a:rPr lang="hu-HU" sz="2800" dirty="0" smtClean="0"/>
              <a:t> feltárása</a:t>
            </a:r>
          </a:p>
          <a:p>
            <a:r>
              <a:rPr lang="hu-HU" sz="2800" b="1" dirty="0" smtClean="0"/>
              <a:t>Kiválóságra épülő jövőkép </a:t>
            </a:r>
            <a:r>
              <a:rPr lang="hu-HU" sz="2800" dirty="0" smtClean="0"/>
              <a:t>mögé felsorakoztatni a regionális szereplőket és erőforrásokat</a:t>
            </a:r>
          </a:p>
          <a:p>
            <a:pPr>
              <a:buNone/>
            </a:pPr>
            <a:r>
              <a:rPr lang="hu-HU" sz="2800" dirty="0" smtClean="0"/>
              <a:t>Továbbá: </a:t>
            </a:r>
          </a:p>
          <a:p>
            <a:r>
              <a:rPr lang="hu-HU" sz="2800" dirty="0" smtClean="0"/>
              <a:t>A </a:t>
            </a:r>
            <a:r>
              <a:rPr lang="hu-HU" sz="2800" b="1" dirty="0" smtClean="0"/>
              <a:t>regionális innovációs rendszerek megerősítése</a:t>
            </a:r>
          </a:p>
          <a:p>
            <a:r>
              <a:rPr lang="hu-HU" sz="2800" dirty="0" smtClean="0"/>
              <a:t>A </a:t>
            </a:r>
            <a:r>
              <a:rPr lang="hu-HU" sz="2800" b="1" dirty="0" smtClean="0"/>
              <a:t>tudásáramlás maximalizálása </a:t>
            </a:r>
            <a:r>
              <a:rPr lang="hu-HU" sz="2800" dirty="0" smtClean="0"/>
              <a:t>(régión belül és kifelé)</a:t>
            </a:r>
          </a:p>
          <a:p>
            <a:r>
              <a:rPr lang="hu-HU" sz="2800" dirty="0" smtClean="0"/>
              <a:t>Az </a:t>
            </a:r>
            <a:r>
              <a:rPr lang="hu-HU" sz="2800" b="1" dirty="0" smtClean="0"/>
              <a:t>innováció</a:t>
            </a:r>
            <a:r>
              <a:rPr lang="hu-HU" sz="2800" dirty="0" smtClean="0"/>
              <a:t> előnyeinek </a:t>
            </a:r>
            <a:r>
              <a:rPr lang="hu-HU" sz="2800" b="1" dirty="0" smtClean="0"/>
              <a:t>elterjesztése </a:t>
            </a:r>
            <a:r>
              <a:rPr lang="hu-HU" sz="2800" dirty="0" smtClean="0"/>
              <a:t>a régió gazdaságában</a:t>
            </a:r>
          </a:p>
          <a:p>
            <a:endParaRPr lang="hu-HU" sz="2800" dirty="0" smtClean="0"/>
          </a:p>
          <a:p>
            <a:pPr lvl="0" algn="ctr"/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RIS3</a:t>
            </a:r>
            <a:endParaRPr lang="hu-HU" sz="2800" dirty="0" smtClean="0"/>
          </a:p>
        </p:txBody>
      </p:sp>
      <p:sp>
        <p:nvSpPr>
          <p:cNvPr id="4" name="Téglalap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b="1" dirty="0" smtClean="0"/>
          </a:p>
          <a:p>
            <a:r>
              <a:rPr lang="hu-H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1177</Words>
  <Application>Microsoft Office PowerPoint</Application>
  <PresentationFormat>Diavetítés a képernyőre (4:3 oldalarány)</PresentationFormat>
  <Paragraphs>143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  A  Dél-dunántúli régió S3 tervezésének folyamata   </vt:lpstr>
      <vt:lpstr>2. dia</vt:lpstr>
      <vt:lpstr>S3 tervezés ütemterve</vt:lpstr>
      <vt:lpstr>4. dia</vt:lpstr>
      <vt:lpstr> A RIS3 stratégia készítéséhez szükséges dokumentumok   </vt:lpstr>
      <vt:lpstr> A RIS3 stratégia készítéséhez szükséges dokumentumok</vt:lpstr>
      <vt:lpstr>7. dia</vt:lpstr>
      <vt:lpstr>A RIS3 stratégia vázlata   </vt:lpstr>
      <vt:lpstr>A RIS3 stratégia vázlata </vt:lpstr>
      <vt:lpstr>Hogyan készült a stratégia?</vt:lpstr>
      <vt:lpstr> Hazai stratégiai portfolió</vt:lpstr>
      <vt:lpstr>Régió-tipológiák</vt:lpstr>
      <vt:lpstr>Jelenlegi irányítási struktúra: Dél-Dunántúli Régió</vt:lpstr>
      <vt:lpstr>Dél-Dunántúl besorolása </vt:lpstr>
      <vt:lpstr>A Dél-Dunántúl intelligens szakosodási stratégiájának prioritás rendszere</vt:lpstr>
      <vt:lpstr>Átfogó cél </vt:lpstr>
      <vt:lpstr>Horizontális Prioritások </vt:lpstr>
      <vt:lpstr>Ágazati prioritások 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Company>MarkCon Kommunikációs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Pinczehelyi Márk</dc:creator>
  <cp:lastModifiedBy>Kocsis Tamás</cp:lastModifiedBy>
  <cp:revision>317</cp:revision>
  <dcterms:created xsi:type="dcterms:W3CDTF">2008-09-01T12:37:59Z</dcterms:created>
  <dcterms:modified xsi:type="dcterms:W3CDTF">2013-11-21T09:24:22Z</dcterms:modified>
</cp:coreProperties>
</file>