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473" r:id="rId3"/>
    <p:sldId id="475" r:id="rId4"/>
    <p:sldId id="476" r:id="rId5"/>
    <p:sldId id="477" r:id="rId6"/>
    <p:sldId id="478" r:id="rId7"/>
    <p:sldId id="454" r:id="rId8"/>
    <p:sldId id="453" r:id="rId9"/>
    <p:sldId id="469" r:id="rId10"/>
    <p:sldId id="416" r:id="rId1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739" autoAdjust="0"/>
  </p:normalViewPr>
  <p:slideViewPr>
    <p:cSldViewPr>
      <p:cViewPr>
        <p:scale>
          <a:sx n="90" d="100"/>
          <a:sy n="90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BDB969C-D085-4667-990A-9772961B624D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527F596-F6C3-4574-BC90-0CB145B0C7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949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C765-FECF-4C9D-B4FC-04A173272ED0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B994-E988-4EB3-ACE5-D1C7F9213C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400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98D6-9C6F-4C88-9A8B-8BFFDD7A1E7F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E06B-A0F6-4CCD-93A0-44021E267E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137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B5094-3301-484B-934C-47A1FFE4812D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9515-1D55-4A5A-B4DF-74B71ED115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59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BC7B-E166-4734-AEFE-19945E7C8E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52350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6C515-39DE-4327-8EC7-F68DD604DE23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4CD5-96E3-4A97-8AD0-86F5D82A666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991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CF35B-6923-4B60-A722-7117D01DA07B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1FA6-39B3-437B-B14A-B697F09676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5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AE5E-B9F8-4F5C-8C89-214C408BFCB8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5A3A8-5C15-4D23-93EB-74144A27D5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676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510C-B66E-40E2-A9AE-64561D61119C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AAD46-F4CB-439B-953D-B2C2B45E39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08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C6921-FDE9-4061-8B28-3AA16427860C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F6D84-3E3F-4333-ADB1-C6FDB5396C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514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1974-7030-44E7-B675-18CC5D20E491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A54B4-6FAF-4A5A-BD38-8CE73CE6C0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608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10433-DF2B-4339-9D2A-84F8C6D52E92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231B-8D5C-4B4D-8BFE-CFA711DC26C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915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926D6-97C7-42C3-B36A-3577966B51BA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6AE5-A6F6-40B8-8635-4BED0B9944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325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E75631-B538-4023-BD65-B87B0071DFBC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11B876-834F-412B-8956-A95D66B51E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ki@eco.u-szeged.h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>
          <a:xfrm>
            <a:off x="1461368" y="1052736"/>
            <a:ext cx="7682632" cy="3086422"/>
          </a:xfrm>
        </p:spPr>
        <p:txBody>
          <a:bodyPr/>
          <a:lstStyle/>
          <a:p>
            <a:pPr eaLnBrk="1" hangingPunct="1"/>
            <a:r>
              <a:rPr lang="hu-HU" sz="3200" b="1" dirty="0" smtClean="0">
                <a:cs typeface="Arial" pitchFamily="34" charset="0"/>
              </a:rPr>
              <a:t>A </a:t>
            </a:r>
            <a:r>
              <a:rPr lang="hu-HU" sz="3200" b="1" dirty="0">
                <a:cs typeface="Arial" pitchFamily="34" charset="0"/>
              </a:rPr>
              <a:t>Szegedi Tudományegyetem harmadik missziós tevékenységei és az EU fejlesztéspolitikája </a:t>
            </a:r>
            <a:endParaRPr lang="hu-HU" sz="3200" b="1" dirty="0">
              <a:cs typeface="Arial" pitchFamily="34" charset="0"/>
            </a:endParaRP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1475657" y="4509120"/>
            <a:ext cx="7668344" cy="2348879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hu-HU" sz="2000" b="1" dirty="0" smtClean="0">
              <a:cs typeface="Arial" pitchFamily="34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hu-HU" sz="2000" b="1" dirty="0" smtClean="0">
                <a:cs typeface="Arial" pitchFamily="34" charset="0"/>
              </a:rPr>
              <a:t>DR. LUKOVICS MIKLÓS</a:t>
            </a:r>
          </a:p>
          <a:p>
            <a:pPr marL="0" indent="0" algn="ctr" eaLnBrk="1" hangingPunct="1">
              <a:buNone/>
            </a:pPr>
            <a:r>
              <a:rPr lang="hu-HU" sz="1600" i="1" dirty="0" smtClean="0">
                <a:cs typeface="Arial" pitchFamily="34" charset="0"/>
              </a:rPr>
              <a:t>Docens, </a:t>
            </a:r>
            <a:r>
              <a:rPr lang="hu-HU" sz="1600" dirty="0" smtClean="0">
                <a:cs typeface="Arial" pitchFamily="34" charset="0"/>
              </a:rPr>
              <a:t>SZTE GTK Közgazdaságtani és Gazdaságfejlesztési Intézet</a:t>
            </a:r>
          </a:p>
          <a:p>
            <a:pPr marL="0" indent="0" algn="ctr" eaLnBrk="1" hangingPunct="1">
              <a:buNone/>
            </a:pPr>
            <a:r>
              <a:rPr lang="hu-HU" sz="1600" i="1" dirty="0" smtClean="0">
                <a:cs typeface="Arial" pitchFamily="34" charset="0"/>
              </a:rPr>
              <a:t>Igazgató</a:t>
            </a:r>
            <a:r>
              <a:rPr lang="hu-HU" sz="1600" dirty="0" smtClean="0">
                <a:cs typeface="Arial" pitchFamily="34" charset="0"/>
              </a:rPr>
              <a:t>, SZTE Stratégiai és Fejlesztési Igazgatóság</a:t>
            </a:r>
          </a:p>
          <a:p>
            <a:pPr marL="0" indent="0" algn="ctr" eaLnBrk="1" hangingPunct="1">
              <a:buFont typeface="Arial" charset="0"/>
              <a:buNone/>
            </a:pPr>
            <a:endParaRPr lang="hu-HU" sz="16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2492375"/>
            <a:ext cx="7596187" cy="268128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hu-HU" b="1" dirty="0" smtClean="0"/>
              <a:t>KÖSZÖNÖM A FIGYELMET!</a:t>
            </a:r>
            <a:endParaRPr lang="en-US" b="1" dirty="0" smtClean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547812" y="5098539"/>
            <a:ext cx="759618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hu-HU" sz="2000" b="1" cap="all" dirty="0">
                <a:latin typeface="+mn-lt"/>
              </a:rPr>
              <a:t>Dr. </a:t>
            </a:r>
            <a:r>
              <a:rPr lang="hu-HU" sz="2000" b="1" cap="all" dirty="0" err="1">
                <a:latin typeface="+mn-lt"/>
              </a:rPr>
              <a:t>Lukovics</a:t>
            </a:r>
            <a:r>
              <a:rPr lang="hu-HU" sz="2000" b="1" cap="all" dirty="0">
                <a:latin typeface="+mn-lt"/>
              </a:rPr>
              <a:t> Miklós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hu-HU" sz="1600" dirty="0" smtClean="0">
                <a:latin typeface="+mn-lt"/>
                <a:cs typeface="Arial" pitchFamily="34" charset="0"/>
              </a:rPr>
              <a:t>SZTE GTK Közgazdaságtani és Gazdaságfejlesztési Intézet</a:t>
            </a:r>
          </a:p>
          <a:p>
            <a:pPr algn="ctr"/>
            <a:r>
              <a:rPr lang="hu-HU" sz="1600" dirty="0" err="1" smtClean="0">
                <a:latin typeface="+mn-lt"/>
              </a:rPr>
              <a:t>miki</a:t>
            </a:r>
            <a:r>
              <a:rPr lang="hu-HU" sz="1600" dirty="0" smtClean="0">
                <a:latin typeface="+mn-lt"/>
              </a:rPr>
              <a:t>@</a:t>
            </a:r>
            <a:r>
              <a:rPr lang="hu-HU" sz="1600" dirty="0" err="1" smtClean="0">
                <a:latin typeface="+mn-lt"/>
              </a:rPr>
              <a:t>eco.u-szeged.hu</a:t>
            </a:r>
            <a:endParaRPr lang="hu-HU" sz="1600" dirty="0" smtClean="0">
              <a:latin typeface="+mn-lt"/>
              <a:hlinkClick r:id="rId2"/>
            </a:endParaRPr>
          </a:p>
          <a:p>
            <a:pPr algn="ctr"/>
            <a:endParaRPr lang="hu-HU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566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/>
          <p:cNvSpPr>
            <a:spLocks noGrp="1"/>
          </p:cNvSpPr>
          <p:nvPr>
            <p:ph type="title"/>
          </p:nvPr>
        </p:nvSpPr>
        <p:spPr>
          <a:xfrm>
            <a:off x="1476375" y="260350"/>
            <a:ext cx="7667625" cy="1143000"/>
          </a:xfrm>
        </p:spPr>
        <p:txBody>
          <a:bodyPr/>
          <a:lstStyle/>
          <a:p>
            <a:r>
              <a:rPr lang="hu-HU" altLang="hu-HU" smtClean="0"/>
              <a:t>Egyetemek generációi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619250" y="2060575"/>
          <a:ext cx="7318376" cy="3292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9594"/>
                <a:gridCol w="1829594"/>
                <a:gridCol w="1829594"/>
                <a:gridCol w="1829594"/>
              </a:tblGrid>
              <a:tr h="823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Megnevezés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Első generációs egyetemek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Második generációs egyetemek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Harmadik generációs egyetemek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</a:tr>
              <a:tr h="82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Cél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Oktatás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Oktatás és kutatás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Oktatás, kutatás és tudáshasznosítás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</a:tr>
              <a:tr h="548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Szerep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Az igazság védelme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természet megismerése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Értékteremtés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</a:tr>
              <a:tr h="82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Létrehoz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Szakemberek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Szakemberek és tudósok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Szakemberek, tudósok és vállalkozók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</a:tr>
              <a:tr h="274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Nyelv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Latin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Nemzeti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Angol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0" marR="68590" marT="0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 rot="21193022">
            <a:off x="1362170" y="2788169"/>
            <a:ext cx="7574604" cy="2185214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hu-H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Negyedik generációs egyetemek</a:t>
            </a:r>
          </a:p>
          <a:p>
            <a:pPr algn="ctr">
              <a:defRPr/>
            </a:pPr>
            <a:endParaRPr lang="hu-H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4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hu-HU" sz="28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Maguk alakítják gazdasági és társadalmi környezetüket</a:t>
            </a:r>
          </a:p>
        </p:txBody>
      </p:sp>
    </p:spTree>
    <p:extLst>
      <p:ext uri="{BB962C8B-B14F-4D97-AF65-F5344CB8AC3E}">
        <p14:creationId xmlns:p14="http://schemas.microsoft.com/office/powerpoint/2010/main" val="351855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r>
              <a:rPr lang="hu-HU" dirty="0" smtClean="0"/>
              <a:t>„Hagyományos”, a témával foglalkozó tárgyak oktatása az alap- és mesterképzés keretei között (előadás+szeminárium)</a:t>
            </a:r>
          </a:p>
          <a:p>
            <a:pPr lvl="1"/>
            <a:r>
              <a:rPr lang="hu-HU" dirty="0" smtClean="0"/>
              <a:t>Az Európai Unió (BA)</a:t>
            </a:r>
          </a:p>
          <a:p>
            <a:pPr lvl="1"/>
            <a:r>
              <a:rPr lang="hu-HU" dirty="0" smtClean="0"/>
              <a:t>Területi tervezés alapjai (BA)</a:t>
            </a:r>
          </a:p>
          <a:p>
            <a:pPr lvl="1"/>
            <a:r>
              <a:rPr lang="hu-HU" dirty="0" smtClean="0"/>
              <a:t>Pályázatkészítés (BA)</a:t>
            </a:r>
          </a:p>
          <a:p>
            <a:pPr lvl="1"/>
            <a:r>
              <a:rPr lang="hu-HU" dirty="0" smtClean="0"/>
              <a:t>Uniós projektek menedzselése (BA)</a:t>
            </a:r>
          </a:p>
          <a:p>
            <a:pPr lvl="1"/>
            <a:r>
              <a:rPr lang="hu-HU" dirty="0" smtClean="0"/>
              <a:t>Regionális politika és területfejlesztés (MA) </a:t>
            </a:r>
            <a:endParaRPr lang="hu-HU" dirty="0" smtClean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416824" cy="1143000"/>
          </a:xfrm>
        </p:spPr>
        <p:txBody>
          <a:bodyPr/>
          <a:lstStyle/>
          <a:p>
            <a:r>
              <a:rPr lang="hu-HU" sz="3200" b="1" dirty="0"/>
              <a:t>Az Európai Unió fejlesztéspolitikai ismeretei a </a:t>
            </a:r>
            <a:r>
              <a:rPr lang="hu-HU" sz="3200" b="1" dirty="0" smtClean="0"/>
              <a:t>Szegedi Tudományegyetemen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50821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560840" cy="4525963"/>
          </a:xfrm>
        </p:spPr>
        <p:txBody>
          <a:bodyPr/>
          <a:lstStyle/>
          <a:p>
            <a:r>
              <a:rPr lang="hu-HU" dirty="0" smtClean="0"/>
              <a:t>„Élményalapú oktatás”</a:t>
            </a:r>
            <a:r>
              <a:rPr lang="hu-HU" dirty="0" err="1" smtClean="0"/>
              <a:t>-na</a:t>
            </a:r>
            <a:r>
              <a:rPr lang="hu-HU" dirty="0" err="1" smtClean="0"/>
              <a:t>k</a:t>
            </a:r>
            <a:r>
              <a:rPr lang="hu-HU" dirty="0" smtClean="0"/>
              <a:t> kedvez a téma</a:t>
            </a:r>
            <a:endParaRPr lang="hu-HU" dirty="0" smtClean="0"/>
          </a:p>
          <a:p>
            <a:pPr lvl="1"/>
            <a:r>
              <a:rPr lang="ro-RO" sz="2400" dirty="0"/>
              <a:t>Az alaplogika minden esetben megkadályozni a hallgató figyelmének elkalandozását élményalapú oktatás biztosításával: a hallgató figyelmét az óra első percétől az utolsóig úgy kötjük le, hogy ő végig aktív szereplője az órának. Ekkor az oktató inkább mentori szerepben, a hallgatók pedig egyenrangú brain storming partnerként vannak jelen az órán. Az oktató problémákat vet fel, gondolkodásra készteti a hallgatókat, közös ötletelés zajlik, melyet 5-10 perces csoportmunkákkal is kombinálni lehet</a:t>
            </a:r>
            <a:r>
              <a:rPr lang="ro-RO" sz="2400" dirty="0" smtClean="0"/>
              <a:t>.</a:t>
            </a:r>
            <a:endParaRPr lang="ro-RO" sz="2400" dirty="0"/>
          </a:p>
          <a:p>
            <a:pPr lvl="0"/>
            <a:endParaRPr lang="hu-HU" sz="2800" dirty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596336" cy="1143000"/>
          </a:xfrm>
        </p:spPr>
        <p:txBody>
          <a:bodyPr/>
          <a:lstStyle/>
          <a:p>
            <a:r>
              <a:rPr lang="hu-HU" sz="3200" b="1" dirty="0"/>
              <a:t>Az Európai Unió fejlesztéspolitikai ismeretei a </a:t>
            </a:r>
            <a:r>
              <a:rPr lang="hu-HU" sz="3200" b="1" dirty="0" smtClean="0"/>
              <a:t>Szegedi Tudományegyetemen (2)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87108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560840" cy="4525963"/>
          </a:xfrm>
        </p:spPr>
        <p:txBody>
          <a:bodyPr/>
          <a:lstStyle/>
          <a:p>
            <a:r>
              <a:rPr lang="hu-HU" sz="2800" dirty="0" smtClean="0"/>
              <a:t>Konkrét megjelenési forma: Térségfejlesztés a gyakorlatban c. kurzus (Regionális és Környezeti Gazdaságtan MA)</a:t>
            </a:r>
            <a:endParaRPr lang="hu-HU" sz="2800" dirty="0" smtClean="0"/>
          </a:p>
          <a:p>
            <a:pPr lvl="1"/>
            <a:r>
              <a:rPr lang="ro-RO" sz="2400" dirty="0" smtClean="0"/>
              <a:t>4. szemeszterét kezdte</a:t>
            </a:r>
          </a:p>
          <a:p>
            <a:pPr lvl="1"/>
            <a:r>
              <a:rPr lang="ro-RO" sz="2400" dirty="0" smtClean="0"/>
              <a:t>Óriási népszerűségnek örvend, most 2 fut </a:t>
            </a:r>
          </a:p>
          <a:p>
            <a:pPr lvl="1"/>
            <a:r>
              <a:rPr lang="ro-RO" sz="2400" dirty="0" smtClean="0"/>
              <a:t>Kis csoportos (max 15 fős) munka</a:t>
            </a:r>
          </a:p>
          <a:p>
            <a:pPr lvl="1"/>
            <a:r>
              <a:rPr lang="ro-RO" sz="2400" dirty="0" smtClean="0"/>
              <a:t>A valóságból merített témák</a:t>
            </a:r>
          </a:p>
          <a:p>
            <a:pPr lvl="1"/>
            <a:r>
              <a:rPr lang="ro-RO" sz="2400" dirty="0" smtClean="0"/>
              <a:t>Heti szintű készülés (info sheet, prezentáció), </a:t>
            </a:r>
          </a:p>
          <a:p>
            <a:pPr lvl="1"/>
            <a:r>
              <a:rPr lang="ro-RO" sz="2400" dirty="0" smtClean="0"/>
              <a:t>Kontakt órákon közös gondolkodás, problémamegoldás, ötletelés</a:t>
            </a:r>
            <a:endParaRPr lang="ro-RO" sz="2400" dirty="0"/>
          </a:p>
          <a:p>
            <a:pPr lvl="1"/>
            <a:r>
              <a:rPr lang="ro-RO" sz="2400" dirty="0" smtClean="0"/>
              <a:t>félév végén nincs zh</a:t>
            </a:r>
            <a:endParaRPr lang="ro-RO" sz="2400" dirty="0"/>
          </a:p>
          <a:p>
            <a:pPr lvl="0"/>
            <a:endParaRPr lang="hu-HU" sz="2800" dirty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596336" cy="1143000"/>
          </a:xfrm>
        </p:spPr>
        <p:txBody>
          <a:bodyPr/>
          <a:lstStyle/>
          <a:p>
            <a:r>
              <a:rPr lang="hu-HU" sz="3200" b="1" dirty="0"/>
              <a:t>Az Európai Unió fejlesztéspolitikai ismeretei a </a:t>
            </a:r>
            <a:r>
              <a:rPr lang="hu-HU" sz="3200" b="1" dirty="0" smtClean="0"/>
              <a:t>Szegedi Tudományegyetemen (3)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71021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560840" cy="4525963"/>
          </a:xfrm>
        </p:spPr>
        <p:txBody>
          <a:bodyPr/>
          <a:lstStyle/>
          <a:p>
            <a:r>
              <a:rPr lang="hu-HU" sz="2800" dirty="0" smtClean="0"/>
              <a:t>A következő 4 félév egyik biztos témája: SZTE Gazdaság- és Vállalkozásfejlesztési Központ</a:t>
            </a:r>
          </a:p>
          <a:p>
            <a:r>
              <a:rPr lang="hu-HU" sz="2800" dirty="0" smtClean="0"/>
              <a:t>Az EU fejlesztéspolitikai ismereteinek gyakorlati szempontú megismerése ÉS ALKALMAZÁSA</a:t>
            </a:r>
          </a:p>
          <a:p>
            <a:r>
              <a:rPr lang="hu-HU" sz="2800" dirty="0" smtClean="0"/>
              <a:t>A hallgatók élesben kapnak visszacsatolást gondolataik, </a:t>
            </a:r>
            <a:r>
              <a:rPr lang="hu-HU" sz="2800" dirty="0" err="1" smtClean="0"/>
              <a:t>problémamegoldási</a:t>
            </a:r>
            <a:r>
              <a:rPr lang="hu-HU" sz="2800" dirty="0" smtClean="0"/>
              <a:t> módszereik  helyességéről</a:t>
            </a:r>
            <a:endParaRPr lang="ro-RO" sz="2400" dirty="0"/>
          </a:p>
          <a:p>
            <a:pPr lvl="0"/>
            <a:endParaRPr lang="hu-HU" sz="2800" dirty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596336" cy="1143000"/>
          </a:xfrm>
        </p:spPr>
        <p:txBody>
          <a:bodyPr/>
          <a:lstStyle/>
          <a:p>
            <a:r>
              <a:rPr lang="hu-HU" sz="3200" b="1" dirty="0"/>
              <a:t>Az Európai Unió fejlesztéspolitikai ismeretei a </a:t>
            </a:r>
            <a:r>
              <a:rPr lang="hu-HU" sz="3200" b="1" dirty="0" smtClean="0"/>
              <a:t>Szegedi Tudományegyetemen (4)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422883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r>
              <a:rPr lang="hu-HU" u="sng" dirty="0" smtClean="0"/>
              <a:t>Gazdaságfejlesztési láb</a:t>
            </a:r>
          </a:p>
          <a:p>
            <a:pPr lvl="1"/>
            <a:r>
              <a:rPr lang="hu-HU" dirty="0" smtClean="0"/>
              <a:t>Eltérő kiinduló helyzetű pilot kistérségek kiválasztása</a:t>
            </a:r>
          </a:p>
          <a:p>
            <a:pPr lvl="1"/>
            <a:r>
              <a:rPr lang="hu-HU" dirty="0" smtClean="0"/>
              <a:t>Fejlesztési célú helyzetelemzés, kitörési pont vizsgálat</a:t>
            </a:r>
          </a:p>
          <a:p>
            <a:pPr lvl="1"/>
            <a:r>
              <a:rPr lang="hu-HU" dirty="0" smtClean="0"/>
              <a:t>Stratégiaalkotás</a:t>
            </a:r>
          </a:p>
          <a:p>
            <a:pPr lvl="1"/>
            <a:r>
              <a:rPr lang="hu-HU" dirty="0" smtClean="0"/>
              <a:t>Projektgenerálás</a:t>
            </a:r>
          </a:p>
          <a:p>
            <a:pPr lvl="1"/>
            <a:r>
              <a:rPr lang="hu-HU" dirty="0" smtClean="0"/>
              <a:t>Szemléletformálás </a:t>
            </a:r>
          </a:p>
          <a:p>
            <a:pPr lvl="1"/>
            <a:r>
              <a:rPr lang="hu-HU" dirty="0" smtClean="0"/>
              <a:t>Stb.</a:t>
            </a: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416824" cy="1143000"/>
          </a:xfrm>
        </p:spPr>
        <p:txBody>
          <a:bodyPr/>
          <a:lstStyle/>
          <a:p>
            <a:r>
              <a:rPr lang="hu-HU" b="1" dirty="0" smtClean="0"/>
              <a:t>SZTE Gazdaság- és Vállalkozásfejlesztési Központ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6394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560840" cy="4525963"/>
          </a:xfrm>
        </p:spPr>
        <p:txBody>
          <a:bodyPr/>
          <a:lstStyle/>
          <a:p>
            <a:r>
              <a:rPr lang="hu-HU" u="sng" dirty="0" smtClean="0"/>
              <a:t>Vállalkozásfejlesztési láb</a:t>
            </a:r>
          </a:p>
          <a:p>
            <a:pPr lvl="1"/>
            <a:r>
              <a:rPr lang="hu-HU" dirty="0" smtClean="0"/>
              <a:t>A SZTE-n évek óta futó vállalkozásfejlesztési programok földrajzi és tematikus kiterjesztése</a:t>
            </a:r>
          </a:p>
          <a:p>
            <a:pPr lvl="1"/>
            <a:r>
              <a:rPr lang="hu-HU" dirty="0" smtClean="0"/>
              <a:t>Komplex vállalkozásfejlesztési szolgáltatáscsomagok kidolgozása és nyújtása</a:t>
            </a:r>
          </a:p>
          <a:p>
            <a:pPr lvl="1"/>
            <a:r>
              <a:rPr lang="hu-HU" dirty="0" smtClean="0"/>
              <a:t>Működő és potenciális vállalkozásokra egyaránt koncentrál</a:t>
            </a:r>
          </a:p>
          <a:p>
            <a:pPr lvl="1"/>
            <a:r>
              <a:rPr lang="hu-HU" dirty="0" smtClean="0"/>
              <a:t>Hagyományos és innovatív vállalkozásokat elkülönülten kezel</a:t>
            </a: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416824" cy="1143000"/>
          </a:xfrm>
        </p:spPr>
        <p:txBody>
          <a:bodyPr/>
          <a:lstStyle/>
          <a:p>
            <a:r>
              <a:rPr lang="hu-HU" b="1" dirty="0" smtClean="0"/>
              <a:t>SZTE Gazdaság- és Vállalkozásfejlesztési Központ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8421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488832" cy="4525963"/>
          </a:xfrm>
        </p:spPr>
        <p:txBody>
          <a:bodyPr/>
          <a:lstStyle/>
          <a:p>
            <a:r>
              <a:rPr lang="hu-HU" dirty="0" smtClean="0"/>
              <a:t>Elkészült a meghatározott </a:t>
            </a:r>
            <a:r>
              <a:rPr lang="hu-HU" b="1" dirty="0" smtClean="0"/>
              <a:t>kistérségek fejlesztési célú </a:t>
            </a:r>
            <a:r>
              <a:rPr lang="hu-HU" dirty="0" smtClean="0"/>
              <a:t>(szekunder) </a:t>
            </a:r>
            <a:r>
              <a:rPr lang="hu-HU" b="1" dirty="0" smtClean="0"/>
              <a:t>helyzetelemzése</a:t>
            </a:r>
          </a:p>
          <a:p>
            <a:r>
              <a:rPr lang="hu-HU" dirty="0"/>
              <a:t>Bekapcsolódás a 2014-2020-as </a:t>
            </a:r>
            <a:r>
              <a:rPr lang="hu-HU" b="1" dirty="0"/>
              <a:t>Csongrád megyei </a:t>
            </a:r>
            <a:r>
              <a:rPr lang="hu-HU" b="1" dirty="0" smtClean="0"/>
              <a:t>tervezésbe és Szeged MJV tervezésbe</a:t>
            </a:r>
          </a:p>
          <a:p>
            <a:r>
              <a:rPr lang="hu-HU" b="1" dirty="0" smtClean="0"/>
              <a:t>Hallgatók kistérségi gazdaságfejlesztési programcsomagokat alakítottak ki</a:t>
            </a:r>
            <a:endParaRPr lang="hu-HU" b="1" dirty="0"/>
          </a:p>
          <a:p>
            <a:r>
              <a:rPr lang="hu-HU" b="1" dirty="0" smtClean="0"/>
              <a:t>Két kistérség helyi tervezési </a:t>
            </a:r>
            <a:r>
              <a:rPr lang="hu-HU" b="1" dirty="0" err="1" smtClean="0"/>
              <a:t>workshop</a:t>
            </a:r>
            <a:endParaRPr lang="hu-HU" b="1" dirty="0" smtClean="0"/>
          </a:p>
          <a:p>
            <a:r>
              <a:rPr lang="hu-HU" dirty="0" smtClean="0"/>
              <a:t>Kistérségi </a:t>
            </a:r>
            <a:r>
              <a:rPr lang="hu-HU" dirty="0" smtClean="0"/>
              <a:t>stratégia </a:t>
            </a:r>
            <a:r>
              <a:rPr lang="hu-HU" dirty="0" smtClean="0"/>
              <a:t>alkotás</a:t>
            </a:r>
            <a:endParaRPr lang="hu-HU" dirty="0" smtClean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416824" cy="1143000"/>
          </a:xfrm>
        </p:spPr>
        <p:txBody>
          <a:bodyPr/>
          <a:lstStyle/>
          <a:p>
            <a:r>
              <a:rPr lang="hu-HU" sz="4000" b="1" dirty="0"/>
              <a:t>Eddigi tevékenységek, eredmények - </a:t>
            </a:r>
            <a:r>
              <a:rPr lang="hu-HU" sz="4000" b="1" i="1" dirty="0"/>
              <a:t>Gazdaságfejlesztés</a:t>
            </a:r>
            <a:endParaRPr lang="hu-HU" sz="4000" b="1" dirty="0"/>
          </a:p>
        </p:txBody>
      </p:sp>
    </p:spTree>
    <p:extLst>
      <p:ext uri="{BB962C8B-B14F-4D97-AF65-F5344CB8AC3E}">
        <p14:creationId xmlns:p14="http://schemas.microsoft.com/office/powerpoint/2010/main" val="149336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462</Words>
  <Application>Microsoft Office PowerPoint</Application>
  <PresentationFormat>Diavetítés a képernyőre (4:3 oldalarány)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A Szegedi Tudományegyetem harmadik missziós tevékenységei és az EU fejlesztéspolitikája </vt:lpstr>
      <vt:lpstr>Egyetemek generációi</vt:lpstr>
      <vt:lpstr>Az Európai Unió fejlesztéspolitikai ismeretei a Szegedi Tudományegyetemen</vt:lpstr>
      <vt:lpstr>Az Európai Unió fejlesztéspolitikai ismeretei a Szegedi Tudományegyetemen (2)</vt:lpstr>
      <vt:lpstr>Az Európai Unió fejlesztéspolitikai ismeretei a Szegedi Tudományegyetemen (3)</vt:lpstr>
      <vt:lpstr>Az Európai Unió fejlesztéspolitikai ismeretei a Szegedi Tudományegyetemen (4)</vt:lpstr>
      <vt:lpstr>SZTE Gazdaság- és Vállalkozásfejlesztési Központ</vt:lpstr>
      <vt:lpstr>SZTE Gazdaság- és Vállalkozásfejlesztési Központ</vt:lpstr>
      <vt:lpstr>Eddigi tevékenységek, eredmények - Gazdaságfejlesztés</vt:lpstr>
      <vt:lpstr>PowerPoint bemutató</vt:lpstr>
    </vt:vector>
  </TitlesOfParts>
  <Company>SZTE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bajusz.peter</dc:creator>
  <cp:lastModifiedBy>Lukovics Miklós</cp:lastModifiedBy>
  <cp:revision>114</cp:revision>
  <dcterms:created xsi:type="dcterms:W3CDTF">2012-09-04T14:20:54Z</dcterms:created>
  <dcterms:modified xsi:type="dcterms:W3CDTF">2013-11-21T23:17:05Z</dcterms:modified>
</cp:coreProperties>
</file>