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7" r:id="rId6"/>
    <p:sldId id="260" r:id="rId7"/>
    <p:sldId id="266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v&#225;cs%20Andr&#225;s\Google%20Drive\Konferencia\MRTT_2013\EU_Tan_f&#233;l&#233;ves_&#246;sszesit&#233;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v&#225;cs%20Andr&#225;s\Google%20Drive\Konferencia\MRTT_2013\EU_Tan_f&#233;l&#233;ves_&#246;sszesit&#233;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v&#225;cs%20Andr&#225;s\Google%20Drive\Konferencia\MRTT_2013\EU_Tan_f&#233;l&#233;ves_&#246;sszesit&#233;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v&#225;cs%20Andr&#225;s\Google%20Drive\Konferencia\MRTT_2013\EU_Tan_f&#233;l&#233;ves_&#246;sszesit&#233;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v&#225;cs%20Andr&#225;s\Google%20Drive\Konferencia\MRTT_2013\EU_Tan_f&#233;l&#233;ves_&#246;sszesit&#233;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v&#225;cs%20Andr&#225;s\Google%20Drive\Konferencia\MRTT_2013\EU_Tan_f&#233;l&#233;ves_&#246;sszesit&#233;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v&#225;cs%20Andr&#225;s\Google%20Drive\Konferencia\MRTT_2013\EU_Tan_f&#233;l&#233;ves_&#246;sszesit&#233;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EU_Tanulmanyok!$V$6</c:f>
              <c:strCache>
                <c:ptCount val="1"/>
                <c:pt idx="0">
                  <c:v>őszi félév</c:v>
                </c:pt>
              </c:strCache>
            </c:strRef>
          </c:tx>
          <c:invertIfNegative val="0"/>
          <c:cat>
            <c:strRef>
              <c:f>EU_Tanulmanyok!$U$7:$U$13</c:f>
              <c:strCache>
                <c:ptCount val="7"/>
                <c:pt idx="0">
                  <c:v>2006/2007</c:v>
                </c:pt>
                <c:pt idx="1">
                  <c:v>2007/2008</c:v>
                </c:pt>
                <c:pt idx="2">
                  <c:v>2008/2009</c:v>
                </c:pt>
                <c:pt idx="3">
                  <c:v>2009/2010</c:v>
                </c:pt>
                <c:pt idx="4">
                  <c:v>2010/2011</c:v>
                </c:pt>
                <c:pt idx="5">
                  <c:v>2011/2012</c:v>
                </c:pt>
                <c:pt idx="6">
                  <c:v>2012/2013</c:v>
                </c:pt>
              </c:strCache>
            </c:strRef>
          </c:cat>
          <c:val>
            <c:numRef>
              <c:f>EU_Tanulmanyok!$V$7:$V$13</c:f>
              <c:numCache>
                <c:formatCode>General</c:formatCode>
                <c:ptCount val="7"/>
                <c:pt idx="0" formatCode="###0.0">
                  <c:v>561</c:v>
                </c:pt>
                <c:pt idx="1">
                  <c:v>491</c:v>
                </c:pt>
                <c:pt idx="2">
                  <c:v>375</c:v>
                </c:pt>
                <c:pt idx="3">
                  <c:v>264</c:v>
                </c:pt>
                <c:pt idx="4">
                  <c:v>313</c:v>
                </c:pt>
                <c:pt idx="5">
                  <c:v>515</c:v>
                </c:pt>
                <c:pt idx="6">
                  <c:v>326</c:v>
                </c:pt>
              </c:numCache>
            </c:numRef>
          </c:val>
        </c:ser>
        <c:ser>
          <c:idx val="1"/>
          <c:order val="1"/>
          <c:tx>
            <c:strRef>
              <c:f>EU_Tanulmanyok!$W$6</c:f>
              <c:strCache>
                <c:ptCount val="1"/>
                <c:pt idx="0">
                  <c:v>tavaszi félév</c:v>
                </c:pt>
              </c:strCache>
            </c:strRef>
          </c:tx>
          <c:invertIfNegative val="0"/>
          <c:cat>
            <c:strRef>
              <c:f>EU_Tanulmanyok!$U$7:$U$13</c:f>
              <c:strCache>
                <c:ptCount val="7"/>
                <c:pt idx="0">
                  <c:v>2006/2007</c:v>
                </c:pt>
                <c:pt idx="1">
                  <c:v>2007/2008</c:v>
                </c:pt>
                <c:pt idx="2">
                  <c:v>2008/2009</c:v>
                </c:pt>
                <c:pt idx="3">
                  <c:v>2009/2010</c:v>
                </c:pt>
                <c:pt idx="4">
                  <c:v>2010/2011</c:v>
                </c:pt>
                <c:pt idx="5">
                  <c:v>2011/2012</c:v>
                </c:pt>
                <c:pt idx="6">
                  <c:v>2012/2013</c:v>
                </c:pt>
              </c:strCache>
            </c:strRef>
          </c:cat>
          <c:val>
            <c:numRef>
              <c:f>EU_Tanulmanyok!$W$7:$W$13</c:f>
              <c:numCache>
                <c:formatCode>General</c:formatCode>
                <c:ptCount val="7"/>
                <c:pt idx="0" formatCode="###0.0">
                  <c:v>86</c:v>
                </c:pt>
                <c:pt idx="1">
                  <c:v>50</c:v>
                </c:pt>
                <c:pt idx="2">
                  <c:v>53</c:v>
                </c:pt>
                <c:pt idx="3">
                  <c:v>37</c:v>
                </c:pt>
                <c:pt idx="4">
                  <c:v>105</c:v>
                </c:pt>
                <c:pt idx="5">
                  <c:v>54</c:v>
                </c:pt>
                <c:pt idx="6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8172288"/>
        <c:axId val="158174592"/>
        <c:axId val="0"/>
      </c:bar3DChart>
      <c:catAx>
        <c:axId val="158172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158174592"/>
        <c:crosses val="autoZero"/>
        <c:auto val="1"/>
        <c:lblAlgn val="ctr"/>
        <c:lblOffset val="100"/>
        <c:noMultiLvlLbl val="0"/>
      </c:catAx>
      <c:valAx>
        <c:axId val="158174592"/>
        <c:scaling>
          <c:orientation val="minMax"/>
        </c:scaling>
        <c:delete val="0"/>
        <c:axPos val="l"/>
        <c:majorGridlines/>
        <c:numFmt formatCode="#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581722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EU_Tanulmanyok!$V$16</c:f>
              <c:strCache>
                <c:ptCount val="1"/>
                <c:pt idx="0">
                  <c:v>őszi félév</c:v>
                </c:pt>
              </c:strCache>
            </c:strRef>
          </c:tx>
          <c:invertIfNegative val="0"/>
          <c:cat>
            <c:strRef>
              <c:f>EU_Tanulmanyok!$U$17:$U$23</c:f>
              <c:strCache>
                <c:ptCount val="7"/>
                <c:pt idx="0">
                  <c:v>2006/2007</c:v>
                </c:pt>
                <c:pt idx="1">
                  <c:v>2007/2008</c:v>
                </c:pt>
                <c:pt idx="2">
                  <c:v>2008/2009</c:v>
                </c:pt>
                <c:pt idx="3">
                  <c:v>2009/2010</c:v>
                </c:pt>
                <c:pt idx="4">
                  <c:v>2010/2011</c:v>
                </c:pt>
                <c:pt idx="5">
                  <c:v>2011/2012</c:v>
                </c:pt>
                <c:pt idx="6">
                  <c:v>2012/2013</c:v>
                </c:pt>
              </c:strCache>
            </c:strRef>
          </c:cat>
          <c:val>
            <c:numRef>
              <c:f>EU_Tanulmanyok!$V$17:$V$23</c:f>
              <c:numCache>
                <c:formatCode>###0.0</c:formatCode>
                <c:ptCount val="7"/>
                <c:pt idx="0">
                  <c:v>2.62</c:v>
                </c:pt>
                <c:pt idx="1">
                  <c:v>2.25</c:v>
                </c:pt>
                <c:pt idx="2">
                  <c:v>2.4900000000000002</c:v>
                </c:pt>
                <c:pt idx="3">
                  <c:v>2.66</c:v>
                </c:pt>
                <c:pt idx="4">
                  <c:v>2.4700000000000002</c:v>
                </c:pt>
                <c:pt idx="5">
                  <c:v>2.4300000000000002</c:v>
                </c:pt>
                <c:pt idx="6">
                  <c:v>2.17</c:v>
                </c:pt>
              </c:numCache>
            </c:numRef>
          </c:val>
        </c:ser>
        <c:ser>
          <c:idx val="1"/>
          <c:order val="1"/>
          <c:tx>
            <c:strRef>
              <c:f>EU_Tanulmanyok!$W$16</c:f>
              <c:strCache>
                <c:ptCount val="1"/>
                <c:pt idx="0">
                  <c:v>tavaszi félév</c:v>
                </c:pt>
              </c:strCache>
            </c:strRef>
          </c:tx>
          <c:invertIfNegative val="0"/>
          <c:cat>
            <c:strRef>
              <c:f>EU_Tanulmanyok!$U$17:$U$23</c:f>
              <c:strCache>
                <c:ptCount val="7"/>
                <c:pt idx="0">
                  <c:v>2006/2007</c:v>
                </c:pt>
                <c:pt idx="1">
                  <c:v>2007/2008</c:v>
                </c:pt>
                <c:pt idx="2">
                  <c:v>2008/2009</c:v>
                </c:pt>
                <c:pt idx="3">
                  <c:v>2009/2010</c:v>
                </c:pt>
                <c:pt idx="4">
                  <c:v>2010/2011</c:v>
                </c:pt>
                <c:pt idx="5">
                  <c:v>2011/2012</c:v>
                </c:pt>
                <c:pt idx="6">
                  <c:v>2012/2013</c:v>
                </c:pt>
              </c:strCache>
            </c:strRef>
          </c:cat>
          <c:val>
            <c:numRef>
              <c:f>EU_Tanulmanyok!$W$17:$W$23</c:f>
              <c:numCache>
                <c:formatCode>###0.0</c:formatCode>
                <c:ptCount val="7"/>
                <c:pt idx="0">
                  <c:v>1.67</c:v>
                </c:pt>
                <c:pt idx="1">
                  <c:v>2.2400000000000002</c:v>
                </c:pt>
                <c:pt idx="2">
                  <c:v>1.42</c:v>
                </c:pt>
                <c:pt idx="3">
                  <c:v>2.35</c:v>
                </c:pt>
                <c:pt idx="4">
                  <c:v>2.27</c:v>
                </c:pt>
                <c:pt idx="5">
                  <c:v>1.52</c:v>
                </c:pt>
                <c:pt idx="6">
                  <c:v>1.86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8215296"/>
        <c:axId val="154931584"/>
        <c:axId val="0"/>
      </c:bar3DChart>
      <c:catAx>
        <c:axId val="148215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154931584"/>
        <c:crosses val="autoZero"/>
        <c:auto val="1"/>
        <c:lblAlgn val="ctr"/>
        <c:lblOffset val="100"/>
        <c:noMultiLvlLbl val="0"/>
      </c:catAx>
      <c:valAx>
        <c:axId val="154931584"/>
        <c:scaling>
          <c:orientation val="minMax"/>
        </c:scaling>
        <c:delete val="0"/>
        <c:axPos val="l"/>
        <c:majorGridlines/>
        <c:numFmt formatCode="###0.0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1482152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EU_Tanulmanyok!$X$44</c:f>
              <c:strCache>
                <c:ptCount val="1"/>
                <c:pt idx="0">
                  <c:v>őszi félév</c:v>
                </c:pt>
              </c:strCache>
            </c:strRef>
          </c:tx>
          <c:invertIfNegative val="0"/>
          <c:cat>
            <c:strRef>
              <c:f>EU_Tanulmanyok!$W$45:$W$51</c:f>
              <c:strCache>
                <c:ptCount val="7"/>
                <c:pt idx="0">
                  <c:v>2006/2007</c:v>
                </c:pt>
                <c:pt idx="1">
                  <c:v>2007/2008</c:v>
                </c:pt>
                <c:pt idx="2">
                  <c:v>2008/2009</c:v>
                </c:pt>
                <c:pt idx="3">
                  <c:v>2009/2010</c:v>
                </c:pt>
                <c:pt idx="4">
                  <c:v>2010/2011</c:v>
                </c:pt>
                <c:pt idx="5">
                  <c:v>2011/2012</c:v>
                </c:pt>
                <c:pt idx="6">
                  <c:v>2012/2013</c:v>
                </c:pt>
              </c:strCache>
            </c:strRef>
          </c:cat>
          <c:val>
            <c:numRef>
              <c:f>EU_Tanulmanyok!$X$45:$X$51</c:f>
              <c:numCache>
                <c:formatCode>###0.00</c:formatCode>
                <c:ptCount val="7"/>
                <c:pt idx="0">
                  <c:v>1.282</c:v>
                </c:pt>
                <c:pt idx="1">
                  <c:v>1.238</c:v>
                </c:pt>
                <c:pt idx="2">
                  <c:v>1.1919999999999999</c:v>
                </c:pt>
                <c:pt idx="3">
                  <c:v>1.22</c:v>
                </c:pt>
                <c:pt idx="4">
                  <c:v>1.26</c:v>
                </c:pt>
                <c:pt idx="5">
                  <c:v>1.29</c:v>
                </c:pt>
                <c:pt idx="6">
                  <c:v>0.94</c:v>
                </c:pt>
              </c:numCache>
            </c:numRef>
          </c:val>
        </c:ser>
        <c:ser>
          <c:idx val="1"/>
          <c:order val="1"/>
          <c:tx>
            <c:strRef>
              <c:f>EU_Tanulmanyok!$Y$44</c:f>
              <c:strCache>
                <c:ptCount val="1"/>
                <c:pt idx="0">
                  <c:v>tavaszi félév</c:v>
                </c:pt>
              </c:strCache>
            </c:strRef>
          </c:tx>
          <c:invertIfNegative val="0"/>
          <c:cat>
            <c:strRef>
              <c:f>EU_Tanulmanyok!$W$45:$W$51</c:f>
              <c:strCache>
                <c:ptCount val="7"/>
                <c:pt idx="0">
                  <c:v>2006/2007</c:v>
                </c:pt>
                <c:pt idx="1">
                  <c:v>2007/2008</c:v>
                </c:pt>
                <c:pt idx="2">
                  <c:v>2008/2009</c:v>
                </c:pt>
                <c:pt idx="3">
                  <c:v>2009/2010</c:v>
                </c:pt>
                <c:pt idx="4">
                  <c:v>2010/2011</c:v>
                </c:pt>
                <c:pt idx="5">
                  <c:v>2011/2012</c:v>
                </c:pt>
                <c:pt idx="6">
                  <c:v>2012/2013</c:v>
                </c:pt>
              </c:strCache>
            </c:strRef>
          </c:cat>
          <c:val>
            <c:numRef>
              <c:f>EU_Tanulmanyok!$Y$45:$Y$51</c:f>
              <c:numCache>
                <c:formatCode>###0.00</c:formatCode>
                <c:ptCount val="7"/>
                <c:pt idx="0">
                  <c:v>0.88700000000000001</c:v>
                </c:pt>
                <c:pt idx="1">
                  <c:v>1.2390000000000001</c:v>
                </c:pt>
                <c:pt idx="2">
                  <c:v>0.84199999999999997</c:v>
                </c:pt>
                <c:pt idx="3">
                  <c:v>1.25</c:v>
                </c:pt>
                <c:pt idx="4">
                  <c:v>1.38</c:v>
                </c:pt>
                <c:pt idx="5">
                  <c:v>0.67</c:v>
                </c:pt>
                <c:pt idx="6">
                  <c:v>0.73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7101056"/>
        <c:axId val="158667520"/>
        <c:axId val="0"/>
      </c:bar3DChart>
      <c:catAx>
        <c:axId val="157101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158667520"/>
        <c:crosses val="autoZero"/>
        <c:auto val="1"/>
        <c:lblAlgn val="ctr"/>
        <c:lblOffset val="100"/>
        <c:noMultiLvlLbl val="0"/>
      </c:catAx>
      <c:valAx>
        <c:axId val="158667520"/>
        <c:scaling>
          <c:orientation val="minMax"/>
        </c:scaling>
        <c:delete val="0"/>
        <c:axPos val="l"/>
        <c:majorGridlines/>
        <c:numFmt formatCode="###0.00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1571010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EU_Tanulmanyok!$W$27</c:f>
              <c:strCache>
                <c:ptCount val="1"/>
                <c:pt idx="0">
                  <c:v>őszi félév</c:v>
                </c:pt>
              </c:strCache>
            </c:strRef>
          </c:tx>
          <c:invertIfNegative val="0"/>
          <c:cat>
            <c:strRef>
              <c:f>EU_Tanulmanyok!$V$28:$V$34</c:f>
              <c:strCache>
                <c:ptCount val="7"/>
                <c:pt idx="0">
                  <c:v>2006/2007</c:v>
                </c:pt>
                <c:pt idx="1">
                  <c:v>2007/2008</c:v>
                </c:pt>
                <c:pt idx="2">
                  <c:v>2008/2009</c:v>
                </c:pt>
                <c:pt idx="3">
                  <c:v>2009/2010</c:v>
                </c:pt>
                <c:pt idx="4">
                  <c:v>2010/2011</c:v>
                </c:pt>
                <c:pt idx="5">
                  <c:v>2011/2012</c:v>
                </c:pt>
                <c:pt idx="6">
                  <c:v>2012/2013</c:v>
                </c:pt>
              </c:strCache>
            </c:strRef>
          </c:cat>
          <c:val>
            <c:numRef>
              <c:f>EU_Tanulmanyok!$W$28:$W$34</c:f>
              <c:numCache>
                <c:formatCode>###0.00</c:formatCode>
                <c:ptCount val="7"/>
                <c:pt idx="0">
                  <c:v>1.35</c:v>
                </c:pt>
                <c:pt idx="1">
                  <c:v>1.47</c:v>
                </c:pt>
                <c:pt idx="2">
                  <c:v>1.73</c:v>
                </c:pt>
                <c:pt idx="3">
                  <c:v>1.75</c:v>
                </c:pt>
                <c:pt idx="4">
                  <c:v>1.7</c:v>
                </c:pt>
                <c:pt idx="5">
                  <c:v>1.63</c:v>
                </c:pt>
                <c:pt idx="6">
                  <c:v>1.57</c:v>
                </c:pt>
              </c:numCache>
            </c:numRef>
          </c:val>
        </c:ser>
        <c:ser>
          <c:idx val="1"/>
          <c:order val="1"/>
          <c:tx>
            <c:strRef>
              <c:f>EU_Tanulmanyok!$X$27</c:f>
              <c:strCache>
                <c:ptCount val="1"/>
                <c:pt idx="0">
                  <c:v>tavaszi félév</c:v>
                </c:pt>
              </c:strCache>
            </c:strRef>
          </c:tx>
          <c:invertIfNegative val="0"/>
          <c:cat>
            <c:strRef>
              <c:f>EU_Tanulmanyok!$V$28:$V$34</c:f>
              <c:strCache>
                <c:ptCount val="7"/>
                <c:pt idx="0">
                  <c:v>2006/2007</c:v>
                </c:pt>
                <c:pt idx="1">
                  <c:v>2007/2008</c:v>
                </c:pt>
                <c:pt idx="2">
                  <c:v>2008/2009</c:v>
                </c:pt>
                <c:pt idx="3">
                  <c:v>2009/2010</c:v>
                </c:pt>
                <c:pt idx="4">
                  <c:v>2010/2011</c:v>
                </c:pt>
                <c:pt idx="5">
                  <c:v>2011/2012</c:v>
                </c:pt>
                <c:pt idx="6">
                  <c:v>2012/2013</c:v>
                </c:pt>
              </c:strCache>
            </c:strRef>
          </c:cat>
          <c:val>
            <c:numRef>
              <c:f>EU_Tanulmanyok!$X$28:$X$34</c:f>
              <c:numCache>
                <c:formatCode>###0.00</c:formatCode>
                <c:ptCount val="7"/>
                <c:pt idx="0">
                  <c:v>3.12</c:v>
                </c:pt>
                <c:pt idx="1">
                  <c:v>2.58</c:v>
                </c:pt>
                <c:pt idx="2">
                  <c:v>2.77</c:v>
                </c:pt>
                <c:pt idx="3">
                  <c:v>3.03</c:v>
                </c:pt>
                <c:pt idx="4">
                  <c:v>2.04</c:v>
                </c:pt>
                <c:pt idx="5">
                  <c:v>2.85</c:v>
                </c:pt>
                <c:pt idx="6">
                  <c:v>2.66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174720"/>
        <c:axId val="154682112"/>
        <c:axId val="0"/>
      </c:bar3DChart>
      <c:catAx>
        <c:axId val="86174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154682112"/>
        <c:crosses val="autoZero"/>
        <c:auto val="1"/>
        <c:lblAlgn val="ctr"/>
        <c:lblOffset val="100"/>
        <c:noMultiLvlLbl val="0"/>
      </c:catAx>
      <c:valAx>
        <c:axId val="154682112"/>
        <c:scaling>
          <c:orientation val="minMax"/>
        </c:scaling>
        <c:delete val="0"/>
        <c:axPos val="l"/>
        <c:majorGridlines/>
        <c:numFmt formatCode="###0.0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861747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Pályázatok_Projektek!$B$69:$B$73</c:f>
              <c:strCache>
                <c:ptCount val="5"/>
                <c:pt idx="0">
                  <c:v>2008/2009</c:v>
                </c:pt>
                <c:pt idx="1">
                  <c:v>2009/2010</c:v>
                </c:pt>
                <c:pt idx="2">
                  <c:v>2010/2011</c:v>
                </c:pt>
                <c:pt idx="3">
                  <c:v>2011/2012</c:v>
                </c:pt>
                <c:pt idx="4">
                  <c:v>2012/2013</c:v>
                </c:pt>
              </c:strCache>
            </c:strRef>
          </c:cat>
          <c:val>
            <c:numRef>
              <c:f>Pályázatok_Projektek!$C$69:$C$73</c:f>
              <c:numCache>
                <c:formatCode>General</c:formatCode>
                <c:ptCount val="5"/>
                <c:pt idx="0">
                  <c:v>274</c:v>
                </c:pt>
                <c:pt idx="1">
                  <c:v>255</c:v>
                </c:pt>
                <c:pt idx="2">
                  <c:v>191</c:v>
                </c:pt>
                <c:pt idx="3">
                  <c:v>132</c:v>
                </c:pt>
                <c:pt idx="4">
                  <c:v>274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8421760"/>
        <c:axId val="158424448"/>
        <c:axId val="0"/>
      </c:bar3DChart>
      <c:catAx>
        <c:axId val="158421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158424448"/>
        <c:crosses val="autoZero"/>
        <c:auto val="1"/>
        <c:lblAlgn val="ctr"/>
        <c:lblOffset val="100"/>
        <c:noMultiLvlLbl val="0"/>
      </c:catAx>
      <c:valAx>
        <c:axId val="158424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158421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Pályázatok_Projektek!$H$68</c:f>
              <c:strCache>
                <c:ptCount val="1"/>
                <c:pt idx="0">
                  <c:v>átlag</c:v>
                </c:pt>
              </c:strCache>
            </c:strRef>
          </c:tx>
          <c:invertIfNegative val="0"/>
          <c:cat>
            <c:strRef>
              <c:f>Pályázatok_Projektek!$G$69:$G$73</c:f>
              <c:strCache>
                <c:ptCount val="5"/>
                <c:pt idx="0">
                  <c:v>2008/2009</c:v>
                </c:pt>
                <c:pt idx="1">
                  <c:v>2009/2010</c:v>
                </c:pt>
                <c:pt idx="2">
                  <c:v>2010/2011</c:v>
                </c:pt>
                <c:pt idx="3">
                  <c:v>2011/2012</c:v>
                </c:pt>
                <c:pt idx="4">
                  <c:v>2012/2013</c:v>
                </c:pt>
              </c:strCache>
            </c:strRef>
          </c:cat>
          <c:val>
            <c:numRef>
              <c:f>Pályázatok_Projektek!$H$69:$H$73</c:f>
              <c:numCache>
                <c:formatCode>General</c:formatCode>
                <c:ptCount val="5"/>
                <c:pt idx="0">
                  <c:v>3.91</c:v>
                </c:pt>
                <c:pt idx="1">
                  <c:v>3.86</c:v>
                </c:pt>
                <c:pt idx="2">
                  <c:v>3.59</c:v>
                </c:pt>
                <c:pt idx="3">
                  <c:v>3.69</c:v>
                </c:pt>
                <c:pt idx="4">
                  <c:v>3.91</c:v>
                </c:pt>
              </c:numCache>
            </c:numRef>
          </c:val>
        </c:ser>
        <c:ser>
          <c:idx val="1"/>
          <c:order val="1"/>
          <c:tx>
            <c:strRef>
              <c:f>Pályázatok_Projektek!$I$68</c:f>
              <c:strCache>
                <c:ptCount val="1"/>
                <c:pt idx="0">
                  <c:v>szórás</c:v>
                </c:pt>
              </c:strCache>
            </c:strRef>
          </c:tx>
          <c:invertIfNegative val="0"/>
          <c:cat>
            <c:strRef>
              <c:f>Pályázatok_Projektek!$G$69:$G$73</c:f>
              <c:strCache>
                <c:ptCount val="5"/>
                <c:pt idx="0">
                  <c:v>2008/2009</c:v>
                </c:pt>
                <c:pt idx="1">
                  <c:v>2009/2010</c:v>
                </c:pt>
                <c:pt idx="2">
                  <c:v>2010/2011</c:v>
                </c:pt>
                <c:pt idx="3">
                  <c:v>2011/2012</c:v>
                </c:pt>
                <c:pt idx="4">
                  <c:v>2012/2013</c:v>
                </c:pt>
              </c:strCache>
            </c:strRef>
          </c:cat>
          <c:val>
            <c:numRef>
              <c:f>Pályázatok_Projektek!$I$69:$I$73</c:f>
              <c:numCache>
                <c:formatCode>General</c:formatCode>
                <c:ptCount val="5"/>
                <c:pt idx="0">
                  <c:v>0.97</c:v>
                </c:pt>
                <c:pt idx="1">
                  <c:v>1.06</c:v>
                </c:pt>
                <c:pt idx="2">
                  <c:v>1.22</c:v>
                </c:pt>
                <c:pt idx="3">
                  <c:v>1.17</c:v>
                </c:pt>
                <c:pt idx="4">
                  <c:v>0.98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904448"/>
        <c:axId val="158087040"/>
        <c:axId val="0"/>
      </c:bar3DChart>
      <c:catAx>
        <c:axId val="156904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158087040"/>
        <c:crosses val="autoZero"/>
        <c:auto val="1"/>
        <c:lblAlgn val="ctr"/>
        <c:lblOffset val="100"/>
        <c:noMultiLvlLbl val="0"/>
      </c:catAx>
      <c:valAx>
        <c:axId val="158087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1569044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Pályázatok_Projektek!$N$68</c:f>
              <c:strCache>
                <c:ptCount val="1"/>
                <c:pt idx="0">
                  <c:v>átlag</c:v>
                </c:pt>
              </c:strCache>
            </c:strRef>
          </c:tx>
          <c:invertIfNegative val="0"/>
          <c:cat>
            <c:strRef>
              <c:f>Pályázatok_Projektek!$M$69:$M$73</c:f>
              <c:strCache>
                <c:ptCount val="5"/>
                <c:pt idx="0">
                  <c:v>2008/2009</c:v>
                </c:pt>
                <c:pt idx="1">
                  <c:v>2009/2010</c:v>
                </c:pt>
                <c:pt idx="2">
                  <c:v>2010/2011</c:v>
                </c:pt>
                <c:pt idx="3">
                  <c:v>2011/2012</c:v>
                </c:pt>
                <c:pt idx="4">
                  <c:v>2012/2013</c:v>
                </c:pt>
              </c:strCache>
            </c:strRef>
          </c:cat>
          <c:val>
            <c:numRef>
              <c:f>Pályázatok_Projektek!$N$69:$N$73</c:f>
              <c:numCache>
                <c:formatCode>General</c:formatCode>
                <c:ptCount val="5"/>
                <c:pt idx="0">
                  <c:v>1.08</c:v>
                </c:pt>
                <c:pt idx="1">
                  <c:v>1.03</c:v>
                </c:pt>
                <c:pt idx="2">
                  <c:v>1.04</c:v>
                </c:pt>
                <c:pt idx="3">
                  <c:v>1.08</c:v>
                </c:pt>
                <c:pt idx="4">
                  <c:v>1.08</c:v>
                </c:pt>
              </c:numCache>
            </c:numRef>
          </c:val>
        </c:ser>
        <c:ser>
          <c:idx val="1"/>
          <c:order val="1"/>
          <c:tx>
            <c:strRef>
              <c:f>Pályázatok_Projektek!$O$68</c:f>
              <c:strCache>
                <c:ptCount val="1"/>
                <c:pt idx="0">
                  <c:v>szórás</c:v>
                </c:pt>
              </c:strCache>
            </c:strRef>
          </c:tx>
          <c:invertIfNegative val="0"/>
          <c:cat>
            <c:strRef>
              <c:f>Pályázatok_Projektek!$M$69:$M$73</c:f>
              <c:strCache>
                <c:ptCount val="5"/>
                <c:pt idx="0">
                  <c:v>2008/2009</c:v>
                </c:pt>
                <c:pt idx="1">
                  <c:v>2009/2010</c:v>
                </c:pt>
                <c:pt idx="2">
                  <c:v>2010/2011</c:v>
                </c:pt>
                <c:pt idx="3">
                  <c:v>2011/2012</c:v>
                </c:pt>
                <c:pt idx="4">
                  <c:v>2012/2013</c:v>
                </c:pt>
              </c:strCache>
            </c:strRef>
          </c:cat>
          <c:val>
            <c:numRef>
              <c:f>Pályázatok_Projektek!$O$69:$O$73</c:f>
              <c:numCache>
                <c:formatCode>General</c:formatCode>
                <c:ptCount val="5"/>
                <c:pt idx="0">
                  <c:v>0.28000000000000003</c:v>
                </c:pt>
                <c:pt idx="1">
                  <c:v>0.16</c:v>
                </c:pt>
                <c:pt idx="2">
                  <c:v>0.22</c:v>
                </c:pt>
                <c:pt idx="3">
                  <c:v>0.27</c:v>
                </c:pt>
                <c:pt idx="4">
                  <c:v>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8656768"/>
        <c:axId val="158692864"/>
        <c:axId val="0"/>
      </c:bar3DChart>
      <c:catAx>
        <c:axId val="158656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158692864"/>
        <c:crosses val="autoZero"/>
        <c:auto val="1"/>
        <c:lblAlgn val="ctr"/>
        <c:lblOffset val="100"/>
        <c:noMultiLvlLbl val="0"/>
      </c:catAx>
      <c:valAx>
        <c:axId val="158692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hu-HU"/>
          </a:p>
        </c:txPr>
        <c:crossAx val="15865676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BC1283-53D7-42F5-960B-5BBE7204556F}" type="datetimeFigureOut">
              <a:rPr lang="hu-HU" smtClean="0"/>
              <a:t>2013.11.17.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8330541-BAB7-406F-B177-2AD50998F8E6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sz="3600" dirty="0"/>
              <a:t>Brüsszel milyen messze van</a:t>
            </a:r>
            <a:r>
              <a:rPr lang="hu-HU" sz="3600" dirty="0" smtClean="0"/>
              <a:t>?</a:t>
            </a:r>
            <a:br>
              <a:rPr lang="hu-HU" sz="3600" dirty="0" smtClean="0"/>
            </a:b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2800" dirty="0" smtClean="0"/>
              <a:t>Elméleti </a:t>
            </a:r>
            <a:r>
              <a:rPr lang="hu-HU" sz="2800" dirty="0"/>
              <a:t>és gyakorlati uniós ismeretek oktatási tapasztalatai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Kovács András, PhD.</a:t>
            </a:r>
          </a:p>
          <a:p>
            <a:r>
              <a:rPr lang="hu-HU" dirty="0" smtClean="0"/>
              <a:t>Főiskolai docens, tanszékvezető</a:t>
            </a:r>
          </a:p>
          <a:p>
            <a:r>
              <a:rPr lang="hu-HU" dirty="0" smtClean="0"/>
              <a:t>EDUTUS FŐISKOLA, Tatabánya-Budapest</a:t>
            </a:r>
          </a:p>
          <a:p>
            <a:r>
              <a:rPr lang="hu-HU" dirty="0" err="1"/>
              <a:t>k</a:t>
            </a:r>
            <a:r>
              <a:rPr lang="hu-HU" dirty="0" err="1" smtClean="0"/>
              <a:t>ovacs.andras</a:t>
            </a:r>
            <a:r>
              <a:rPr lang="hu-HU" dirty="0" smtClean="0"/>
              <a:t>@</a:t>
            </a:r>
            <a:r>
              <a:rPr lang="hu-HU" dirty="0" err="1" smtClean="0"/>
              <a:t>edutus.hu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45224"/>
            <a:ext cx="282181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447" y="4716561"/>
            <a:ext cx="16002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1662427" y="6309320"/>
            <a:ext cx="5861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MRTT Vándorgyűlés, Kaposvár, 2013. november 21-22.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5552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Érdemjegy - szórás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77744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992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Vizsga-alkalmak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264521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198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Pályázatok és projektek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54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Hallgatók száma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96185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87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Érdemjegyek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8808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815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Vizsgalakalmak</a:t>
            </a:r>
            <a:r>
              <a:rPr lang="hu-HU" dirty="0" smtClean="0"/>
              <a:t> száma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92531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18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Megállapítások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EU tanulmányok</a:t>
            </a:r>
          </a:p>
          <a:p>
            <a:r>
              <a:rPr lang="hu-HU" dirty="0" smtClean="0"/>
              <a:t>A hallgatók az elméleti alapozó ismeretekkel nehezen boldogulnak</a:t>
            </a:r>
          </a:p>
          <a:p>
            <a:r>
              <a:rPr lang="hu-HU" dirty="0" smtClean="0"/>
              <a:t>Alacsony szintű a történelmi felkészültségük-&gt; nem értik az összefüggéseket</a:t>
            </a:r>
          </a:p>
          <a:p>
            <a:r>
              <a:rPr lang="hu-HU" dirty="0" smtClean="0"/>
              <a:t>Nem csak a történelmi vonatkozású, hanem a gazdasági ismereteik is alacsonyak: EMU, költségvetés, stb.</a:t>
            </a:r>
          </a:p>
          <a:p>
            <a:pPr marL="0" indent="0">
              <a:buNone/>
            </a:pPr>
            <a:r>
              <a:rPr lang="hu-HU" dirty="0" smtClean="0"/>
              <a:t>Pályázatok és projektek</a:t>
            </a:r>
          </a:p>
          <a:p>
            <a:r>
              <a:rPr lang="hu-HU" dirty="0" smtClean="0"/>
              <a:t>A pályázati módszertan elsajátítása eredményesebb (vannak előzmények, nincs elméleti számonkérés)</a:t>
            </a:r>
          </a:p>
          <a:p>
            <a:r>
              <a:rPr lang="hu-HU" dirty="0" smtClean="0"/>
              <a:t>Jobban belátják a tárgy gyakorlati hasznát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42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1933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876800"/>
          </a:xfrm>
        </p:spPr>
        <p:txBody>
          <a:bodyPr/>
          <a:lstStyle/>
          <a:p>
            <a:r>
              <a:rPr lang="hu-HU" dirty="0" smtClean="0"/>
              <a:t>Magyarország közel 10 éve az EU tagja</a:t>
            </a:r>
          </a:p>
          <a:p>
            <a:r>
              <a:rPr lang="hu-HU" dirty="0" smtClean="0"/>
              <a:t>Még mindig „új </a:t>
            </a:r>
            <a:r>
              <a:rPr lang="hu-HU" dirty="0" err="1" smtClean="0"/>
              <a:t>tagállamokkét</a:t>
            </a:r>
            <a:r>
              <a:rPr lang="hu-HU" dirty="0" smtClean="0"/>
              <a:t>” hivatkoznak ránk… (old and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member</a:t>
            </a:r>
            <a:r>
              <a:rPr lang="hu-HU" dirty="0" smtClean="0"/>
              <a:t> </a:t>
            </a:r>
            <a:r>
              <a:rPr lang="hu-HU" dirty="0" err="1" smtClean="0"/>
              <a:t>states</a:t>
            </a:r>
            <a:r>
              <a:rPr lang="hu-HU" dirty="0" smtClean="0"/>
              <a:t>)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/>
          </a:p>
          <a:p>
            <a:r>
              <a:rPr lang="hu-HU" dirty="0" smtClean="0"/>
              <a:t>Az „átlagember” tehát </a:t>
            </a:r>
            <a:br>
              <a:rPr lang="hu-HU" dirty="0" smtClean="0"/>
            </a:br>
            <a:r>
              <a:rPr lang="hu-HU" dirty="0" smtClean="0"/>
              <a:t>keveset tud az EU-ról,</a:t>
            </a:r>
            <a:br>
              <a:rPr lang="hu-HU" dirty="0" smtClean="0"/>
            </a:br>
            <a:r>
              <a:rPr lang="hu-HU" dirty="0" smtClean="0"/>
              <a:t>Magyarország és az EU</a:t>
            </a:r>
            <a:br>
              <a:rPr lang="hu-HU" dirty="0" smtClean="0"/>
            </a:br>
            <a:r>
              <a:rPr lang="hu-HU" dirty="0" smtClean="0"/>
              <a:t>viszonyáról…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716016" y="6453336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Forrás: </a:t>
            </a:r>
            <a:r>
              <a:rPr lang="hu-HU" sz="1600" dirty="0" err="1" smtClean="0"/>
              <a:t>Eurobarométer</a:t>
            </a:r>
            <a:r>
              <a:rPr lang="hu-HU" sz="1600" dirty="0" smtClean="0"/>
              <a:t>, 2013</a:t>
            </a:r>
            <a:endParaRPr lang="hu-HU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420888"/>
            <a:ext cx="4832766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8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Mit tudnak a „szakembernek” készülők…?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BA-képzések</a:t>
            </a:r>
            <a:r>
              <a:rPr lang="hu-HU" dirty="0" smtClean="0"/>
              <a:t> és MA-képzési</a:t>
            </a:r>
            <a:br>
              <a:rPr lang="hu-HU" dirty="0" smtClean="0"/>
            </a:br>
            <a:r>
              <a:rPr lang="hu-HU" dirty="0" smtClean="0"/>
              <a:t>programok az </a:t>
            </a:r>
            <a:r>
              <a:rPr lang="hu-HU" dirty="0" err="1" smtClean="0"/>
              <a:t>Edutuson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Kereskedelem és Marketing BA</a:t>
            </a:r>
          </a:p>
          <a:p>
            <a:pPr lvl="1"/>
            <a:r>
              <a:rPr lang="hu-HU" dirty="0" smtClean="0"/>
              <a:t>Gazdálkodás és Menedzsment BA</a:t>
            </a:r>
          </a:p>
          <a:p>
            <a:pPr lvl="1"/>
            <a:r>
              <a:rPr lang="hu-HU" dirty="0" smtClean="0"/>
              <a:t>Nemzetközi Gazdálkodás BA</a:t>
            </a:r>
          </a:p>
          <a:p>
            <a:pPr lvl="1"/>
            <a:r>
              <a:rPr lang="hu-HU" dirty="0" smtClean="0"/>
              <a:t>Turizmus BA</a:t>
            </a:r>
          </a:p>
          <a:p>
            <a:pPr lvl="1"/>
            <a:r>
              <a:rPr lang="hu-HU" dirty="0" smtClean="0"/>
              <a:t>Marketing MA</a:t>
            </a:r>
          </a:p>
          <a:p>
            <a:pPr lvl="1"/>
            <a:endParaRPr lang="hu-HU" dirty="0"/>
          </a:p>
          <a:p>
            <a:r>
              <a:rPr lang="hu-HU" dirty="0" smtClean="0"/>
              <a:t>Az EU ismeretek a képzési programban:</a:t>
            </a:r>
          </a:p>
          <a:p>
            <a:pPr lvl="1"/>
            <a:r>
              <a:rPr lang="hu-HU" dirty="0" smtClean="0"/>
              <a:t>EU tanulmányok</a:t>
            </a:r>
          </a:p>
          <a:p>
            <a:pPr lvl="1"/>
            <a:r>
              <a:rPr lang="hu-HU" dirty="0" smtClean="0"/>
              <a:t>Pályázatok és projektek</a:t>
            </a:r>
          </a:p>
          <a:p>
            <a:pPr lvl="1"/>
            <a:r>
              <a:rPr lang="hu-HU" dirty="0" smtClean="0"/>
              <a:t>További szak és szakirány tárgyak az </a:t>
            </a:r>
            <a:r>
              <a:rPr lang="hu-HU" dirty="0" err="1" smtClean="0"/>
              <a:t>NKG-szakon</a:t>
            </a:r>
            <a:endParaRPr lang="hu-HU" dirty="0"/>
          </a:p>
        </p:txBody>
      </p:sp>
      <p:sp>
        <p:nvSpPr>
          <p:cNvPr id="4" name="AutoShape 2" descr="data:image/jpeg;base64,/9j/4AAQSkZJRgABAQAAAQABAAD/2wCEAAkGBg8PDw8PDw4PDg8UEBANDxAPDxAUEBAPFBUVFBQQFBQXHCYeFxkjGRQUIC8gIycpLCwsFR4xNTAqNSYrLCkBCQoKDgwOGg8PGi4kHSQsNSwuLCksNS0sKiopLzUsKikpKiosLiksLDUsKSwsKiksKSwpKSkpLCwpLCwpKS8sKf/AABEIAL4BCgMBIgACEQEDEQH/xAAcAAEAAQUBAQAAAAAAAAAAAAAABgEDBAUIAgf/xABQEAACAQMCAwMFCgsCDQUBAAABAgMABBEFEgYhMRNBUSIzYXGxBxQVMlJzgZGh0RYjQlNUcpKTosHSYmMkJTQ2Q2SCg5SjsrPhRFVldHUX/8QAGgEBAAMBAQEAAAAAAAAAAAAAAAECAwUGBP/EADURAAIBAgQFAgQCCwEAAAAAAAABAgMRBBIhMQUTQVGBkaEjYXGxItEkMkJSU2JyksHh8RT/2gAMAwEAAhEDEQA/AIlSlKwPHGRY6fLO2yGNpGwSdo5AAEkk9AOR5mrsWjzvF2qplNrSDykDsifGdUJ3MowckDHI+Bq9w5e9lcxs0hjjye0O4hSNrYDY6jJraaTqMKRQyymFnit54AC8gmAYSBYxFja+TJ8fIABORkCpN6cISWrNNLotwqCQx+T5BIDIXUSfELIDuUNkYyOeR41S+0ieAAyoFBYx5Do22QczG20naw8Dg1IPhS3CSSSNGXmjtYpHheTtjteFnbsyMRECM88nJ27cDNY3EV/HJEwDW29rpp0Fpvw0bKQXmz+X8XHfzflzoXlSgk2mRus1NGnaLthHlNrSDyk3GNThpAmdxUEHJAxyPhVqWWIxqqxMsg+PIZdwb1JtG3u7z0rbxbY7YOk8Mk7W7xntJwGt4m3Awxx9S5UnmeQ3kAZ51BlCCb1NdLolwqCQxnB2cgys69p8QsgO5d3dkDORVV0K6MwgEEhmKq+zbzVWG4Fvk8j34xW3v76IG8uEnQm4jhWJELdqjhonbeMeRt7MjOeeRivNtq6i/tJTOQgjs1mfe2DtiUOHPfgg5zUmjpwT3I3Sg6D6KVB8xRuh9Rrpiy81H+onsFczt0PqNdMWXmo/m09gq8DscL3l4L9KUrQ7IpSlAKUpQClKUBqoeJrZ3KBmUfjNsjxusUnZZ7TZIRhtuD9R8KWnEttIGO9ogqLNmdGiBhY4EoL4ypPf99aP3hNdCVZbaaBjDdQ2qbYVtrcSIyBiVcszsD1xgbiAOpOfpMU0txHNJbPbrHae9mEmzypWdGbbtJyo7Pr37qAzvwjtzDFOpeRJWKQiONmeVhu+Ko5nkrHPgM1mWN9HPGssZJU5HMFSCpKsrKeYIIIIPhUeEV1BaW6R27GXtZ9zqkTvbxs8h3orMAWIIA545884wd1olsscCKqSxjLMROVMpdmJZ3KkgliSfp7qAzqrSlAKpVaUApVKrQClKUBzDSlKwPHClKUAr3FEzsFRWdicKqglifAAda8VuOD5Nuo2R/1mIfW2P50LQjmkkYvwFd/olz+4l+6sKumZmwjHwUn7K5mJyc/TVmrH2YvCqhazvcpSlKqfCKUpQFG6H1H2V0xZeaj+bT2CuZ26H1GumLLzUfzaewVeB2OF7y8F+lKVodkUpSgFKUoBSvEsqoCzEKB1JOBWjveKlGREu/8AtNkL9A6n7KwrYinRV5shuxvqVC5uILhv9Jt9CgD/AM1Z+Fp/z0n7Vc58WpLZMrnRO6VCoeILhf8ASbvQyg/+a21lxUpwJV2f2l5r9I6j7a2pcSoTdm7fUlSRv6V4ilVgGUhgehByK910U76osKUpUgUpSgFKVSgOYqUpWB44UpSgFZ+gybbu1bwuIT/zFrAq9ZvtljbwkRvqYGhaDtJM6O1J9sEx8IpD9Smua16D1CujdffFndN4W8x/gauchV5nV4m9YilKVQ5ApSlAUbofUa6YsvNR/qJ7BXM7dD6jXTFl5qP5tPYKvA7HC95eC/SlUrQ7JWlKpQFaxr6+SFC7nl0A72PgKyCcDJ5DrUI1jUjPIT+QOSD0ePrNfDjcUsPC63exVux41DU5J2yxwv5KDoPvPprEpSvKTnKbzSd2ZClKVQClKUBmadqckDZU5X8pD0P3H01MrG9SZA6Hl3jvB8DUBrP0fUjBICT5B5OPR8r1iupgca6MlCX6r9i0ZWJvSqA55iq16g1FKUoBSlKA5hpSt1p/C0skQuJZIrS2PJZrhiN/ojQeU/0CsDyEYOTsjS0qRCLR4vjS3t4392iQRn6Wy1ehxBp6eb0iNvTcXUrn6QABU2NeUlvJff7EboGwc/TUmHGyr5vS9MT1224/WTWLq3FstzC0LQWkSEg5ht1RuRyMNmgyU1+17H2fiab/ABXdP42cp+uM1z5n01904inzocrfKsk/iVR/OvlljxrNDEkPvaykVFCAy2ysxA8WzzNWkdDHZZSjmdtCPUqTnjSNvOaTpr/qwFD9YNeTrumP5zSez/tW93IP4WGKrY5/Lh0mvcjVKkZstIm83dXVm3hcxLJHnw3x8x6zWJrHC1xaosx7Oa3Y4S4gcPEx8Ceqn10sQ6MkrrVfI0zdD6jXTFl5qP8AUT2CuZ26H1GumLLzUfzaewVaB0uF7y8F+lKVodkVSq0oDU8SXeyAgHm52fR1P2e2ofW/4tk8uNfBS31nH8q0FeV4lUc67XbQyluK3ug6LHMhkkyfKKhQcYx3nHrrRgVt7KzvosmNGUHmQSmPXgnrWODS5l5Rcl8iEbr8G7b5B/ban4N23yD+21a/tNS+T9kVO01L5P2RV2c9D+C/7TTTsbD8G7b5B/batbrmhxRRmSPKkEAgkkEE47++vRl1L5P2R1qL3UZpfJlY8j8XAGD6R4182Jq0FTa5bTe2lira7GJSlK4ZQmPDl32kABPNDs+jqPs9lbWoxwlJ5cq+Kq31HH86k9evwNR1KEW/p6G0dhSlUr7SStKVSgOYqlI4gtby3gtr9ZYmgTsoLm3AbCchtkiPXoOY58qi1KwPJQqOG3Ukg4QSX/JdRsp/BXcwS/sOP515l9z/AFNeYtTIPGKSJx9jVHauw3UifEkdP1HZfYanQvmpvePo/wAzYS8K36/Gsrkf7lz7BWO2iXQ62twPXBL91X4uKL5Pi3tyP9/IR9prJXjjUx/66f6Sp9opoT8H5+x9E1a+V9BEKsrXHvS3jMIIM24dmGXsx5WRg5GO6vli6Hdnpa3J9UEv3VPri3jj0dNVjXbqLBGa6BPaGR5Njtj4uSNw6d9Q9uN9SPW+n+hgPYKln14pwbjnvt07FqLhHUG+LY3P0xMPbis2P3PNSIy1uIh4zTRIB/FWtm4lvn+PeXLeueTHtrBlnd+buzn+0xb21Gh8d6K6P1JD+ClvD/leqWsfiltunk9Xk4A+mveqcUQJZnTrGKRYGftJZZyDLK2QeSjkg8lfqqL0pcc6yagrfco3Q+o10xZeaj+bT2CuZ26H1GumLLzUfzaewVaB0eF7y8F+lKVodkpVaUoCKcWD8ch/u/5mtJUl4tg8mOTwJQ/TzHsqNV5HiEcuIkZS3L1nP2ciORkKwbHjUtXiO2x5wj0FG+6oZW+4f0eKVC8g3eUVC5IAxjny9da8PrVlLl07a9xFs234RW35z+F/up+EVt+c/gf7qfg9bfmv4n++n4PW35r+J/vrtfpf8vuaalDxFbfnP4G+6orqFyJZXkAwGOQPR051K/wetvzX8T/fWt13RYo4u0jGwggEZJDAnHf318WNpYmpTvO1lroVkmR2lKV58zN5wmPxrn+7/mKlVR/hKDCySeJCD6OZ9tSCvWcOjlw6uax2FKUroFhSqVWgOYaUpWB44UpSgFKUoD6LeT54XhH96E+qZz/KvnVTaebPDcQ/14r/ANbVCaln14l3cf6UKUpUHyClKUBRuh9Rrpiy81H82nsFczt0PqNdMWXmo/m09gq8DscL3l4L9KpVa0OyKpVaUBjahaCWJ4z3jkfBhzB+uoI6FSVIwQSCPAivolaDiLRy2ZoxlseWo6sB+UPTXI4lhXUjzI7r7FJK5GKv2t9LFns3K564xg/QasUrzkZOLunZmZsPh+5/On9lPup8P3P50/sp91a+lbf+mt+8/Um7Nh8P3P50/sp91WLrUJZcCRywHMDkB68CsalVlXqSVnJ+ouxXqOMsQqjJJAA8Sa81J+HdHKfjpBhiPIU/kj5R9NXw2HlXnlW3UJXNtp9oIokjHcOZ8T1J+usmlK9jGKilFdDYUpSrAUpSgOYaUpWB44UpSgFKUoCTST/4jRf/AJJv+zn+dRmtuZ/8WhP9fLf8gCtRUs1qu9voKUpUGQpSlAUbofUa6YsvNR/Np7BXM7dD6jXTFl5qP5tPYKvA7HC95eC/SlK0OyKUqlAVqlVpQGj1XhxZCXiwj9Sv5LH+RqN3Fq8Z2uhU+kcj6j319ArxJErDDAMPAgEVy8Tw2FV5o6P2KuNz55SpnNw7bt+Rt/VYj7OlWPwVg8ZP2h91cyXCqy2sUyMidXra1eU7Y0LH0dB6z3VLYeHbdfyN36zE/Z0rYRxKowoCjwAAFbUuEyb+I/QlQNPpPDqxkPLh36gfkqf5mt1VaV26NGFGOWCLpWFKUrYkUpSgFKUoDmGlK3cfwZhcxaiSRjyXt8Fh12+T41geRjHN1NJSpBbwadKdsVvqkrYziMwMceOFWqxWunvu2W2qvt5Pt7A7T4NhOXQ9fCpsX5L7oj1KkVvaWEm7s7bVpNvxtnYNt9eE5dD18K8mDTtgk976p2Z6PmDYf9rbilhyX3RqO3/Edn/fdp/BtrGrfJHprHasOps2N2A1uTtxndgL0xzz4V7t7fTHDEJqAVcbmaS3CgkgAZ2Yzz+w0sTym+qI9SpMdLstzoLTV2KHD7ViOM8wT5HIEcxnqKsPFpqgloNUUBihLG3ADjqpJXr6KWIdFrqjQUqSNp1kNubTVxuyUysXlAcyV8jnyI6VYu7OzCPsttTWQIXXtRFsHducBc7c99LB0WupoW6H1GumLLzUf6iewVzO3Q+o10xZeaj+bT2CrQOlwveXgv0pStDsiqZFVr5E3DFvqXEmqQ3XaFEhhlURyumG2wr1X0E0B9c3DxpmoN//ABnSfkXP/FTffWl90nS47jV9EtJN/YussThXZSVBH5Q59woD6nmlQKb3G9PCk28t5ayjmksdzISrdxweo+qq+59xFdSe/wDTr5+0u7MlO175YjuCsfE8uveGGeeaAngNCa+e+4axOlHJJ/wqbqfRHWT7tLEaNPgkfjLfp84tATnNNw8ah1xwBZajFZzXIlLraQRDZM6DaF3cwp5nLHnUG0bgCyl1zULBxMbeGGOSICeQMGYRZy2cn45oD7VuFK+V+6HwlbaZod4tqJVEk1qz75Xc5WQAYJ6da+j6H/ktt8xD/wBC0Bm5oTjmeQr5xxox/CLQRk4xPkZ5dDWNxW41DXotLu53hsUtxMIlkMYupmGQpbv9X9g45mgPpkV1G+djo+Ou1gcfVV2vm/EfuS20UDT6QktpfRfjIeynf8YwPxDvbqRnnkenlU50KWd7WBrpOzuTEnbplTiXHldOXXny8aAz6UpQHMNTux4ssLaK1RYPfElukckUhBAM8pPvkMD8kEY9IFQSpdJpmnfB8d4ILkM87WuDcrhWCk9ofI5jI6fbWKPMYdyV3G3kybbVrJI7q2t7x7MG9W5juFjl/GW4AxCdvlDac4zyOB4msocYWjyalJ289oJpbRomijYyuIfjnkQFLY7z+Vz76x9R4Ot4ZtVXbKIre0We3dnODIygjLYw3PurJn4KstnNLmACwS9a7MgMAkYeaKsvUnuBzVtT7Eq3S2n+y3Z8W20x1VpHFqbl4TCpE/RAwJYw893Q9cEnvFWbLiq3XT47QzOjmyuoHIVmVJGk3qpTo25cjd+Tn01ds+DrQS2NrJHcSyXNuLhrmOTEcRKlsKu0hgMcyT3jxrEsPc+7aBmWdFmM8iwB2AWS1hbs5ZvoJDeoemmpHx+y6/mZa8YWQEaGIF004W8NygYMspgKPDID8Zd2MHu+2tJw3f2/vW8s55ve/bG3kSXYzoDExJVgvPmOlZz8CltQiggcyWrxpdpOBu/wfA3HpgnPID+0KyrvgkHUtk7yrbTQzXUcpUB1Cpu2suMblOAVx0xUalLVm7tbO3qXrLim3a/vrv321sGRY7VWSYq7iMRiaRE5EAAkA/K9FaiS7tn02a2a8zMl5NdITFKffA7PaDnHkljk8+lZF5wtaWltBcXEhuI5LvYJbWQYktezLAqp+KwYcwfAir11wVaJc21kLiR5p5BKJcKI0tSHKrg9ZGC+qmpLVVqzS/6OIeJYmlsZra6YGMQxyhDcq6qAgfIPk45EeSMnvzXm64qikuNXZp3eOa3khtNwkI8plIQA/EHXrivN7w3aNbX0kUVxbPazLCDNJuE+W2kY2ja3fgeIrI4s4JtrSK6liMsm2SGKNEYN2GUVmeckZwc8seI58+TUmXO1lp39miBt0PqNdMWXmo/m09grmduh9Rr6TxxxhfWlzFFbz9nH71gfb2cbeUd2TllJ7hSLsVwVZUYylL5E94g4nhsWt+3yI5XaPtBzEZAyCw8PV0rbRSq6hlYMpAZWUggg9CCOornnWeKLy9VFuZu1CEso2RrgkYJ8kCt57n/F91bTJbKj3MLtjsV5uhPV4yeniQeXq61bNqfXDiEZVLW0Z9tr5C2gve8SapGl5c2RWGFy9q+12GyEbCfDnn6K+ug18/1DgnVF1S71CwvLSHt1SMrNE7kIqoCOmOqVc6hlQe5xMjox1zVW2srFWn8lsEHafQcYrW8c/wCcGgeuas74J4m/9y07/hG+6q8acIXlzc2F5b3VtBLbKV3TqxVpXKgEDpjOeXpFATmvmfBrC413XrmPyogqWwYdGkACnHjzib66zJeHeILkNFLrNrHH8SU2tviUcua55FTg+I61KOFeFbfTLcW9uCRnfJI+C8sh6ux+gADuAoCJ+4W3+KmHeLqYEd4O2M86yfdscDRpwTjMtuB6T2gOPqB+qrEnAWoWN1PcaNdwRxTN2ktpdKxiDnmSpUE9ScdCOmTVJeBdT1GaFtZu7Y20TiVbWzVwkjj5bMAfR38iQMZoCbaIpFrbA8iIIQR6di1BuG/86dX/APrReyCvowFRbSuEZYdYvtRaSMxXESRJGA29SojyW7vyD9dAa/3alJ0W5wM4ktyf3qipVoDg2lqQcg28BBHeDGvOves6TFeW8ttMC0UqFGwcEeDA9xBwR6RUG03hfiDT0972d7Y3FsuRD77SUSRr3L5IPL0ZPoxQHjjI54j0IDmQszEeAw3P+E/VW21zStI1m4ls5gzXdsq72QPHLGrYIAfGHHMHHMc688L8C3Ed42paldLd3pTsoxGpWGBDyITOM8iR0HU9Sc1XijgWaW7XUtNuhZ3wTs5N67oZ0HIBxz7gB0PQd4zQGl1D3P8AUNOiefTNXuSI1aT3vckOjKoyVGfJzgHqv0jrUu4E4lOpafBdOoSRtySBc7d6MVJXPccZx3ZqPXeg8R3aNb3N7p9tA4KSvaxytMyHkwG4ADI8COtTDh/QorC2itYAezjXALc2ZiSWdvSSSfpoDY0pSgOYa3Nzpd2llFJJIotXPbRRGdcsSdpdYs57+ZrTVKNSvLuaztLRLO4CRRlXY25YyHduVlbbuUejPOsTylJJqV+3Qy9N0i8urMLNJdSBgTZ2/vmFVlVB8YJI25gD4DovLry0QS9uopi0kkkdsgeRZJTiNQdowhPUYxyqS2mtSD3nNLpl491aQ9hCUV1hcAEKzrszkZPQ861Wny3UceoK9ldO91Ht3LDIArFy5JG3pk1J9Uoxdld7f409zFt21FbJpFnlis8mMKZ9iuc4ZY0zluvPHLrXq10XULiO2aPfIjCaC3Al+Iig9qvXyE+w59NZttd3Meny2XvG7kMjZzJE5ihGc7ol2ZDnxzis/SNduLe0htDp11JH/hCXC9lIokjl5gKwXKkHH20IjCLtmb29zQaVDf3CPHFK6wxx9nIXn7OCOJmzsZidoBYdPRXt7TUYJ4bIySJI3kQKJvxZWbkSjA7drd5rL0Z5Yre5tJ9PvHt5mSTMUbrLG6HIwWQhhyHUVfu9RuZL20uBp9ykNsII4ouykL9lEc82282NCFFZVq7kYu0lhL2zkjZIwaMNlBKuVJHdnqM1m8QQ3EUsXbtP2vYQurTHywCMjYQThR0HPIIPStvOFOoLdjTL5o+0M8sUiMS0pYtyITG3OOR8Ku8RapcX0CpJpk6TJK0iSKk7AI+WdDvBJyxyByAwMeFQV5atLXXpuabW5b/Zbm6nlkSSMXEAeYuNvQNjPI+vnXjVGvlVZbh5tt0iybmc/jkQ4Xd445EA9xB7622ubp5LNVsbxra3higIeGRZJQDl+YUhc9KzOIeIZbq3nil0uaJN6ywSbZh2O0BctuGANgAwuB19dSWcF+L8T+RBm6H1Guh24cs7hY5J7aGV+yjXc6AnaByGfpNc8N0PqNdMWXmo/m09gqYH08NSeZP5EC444DWX3rFYWsUTNI/auqhVVAvVyO7PdUl4U4Pt9Ojwg3zMB2kzDym9A+Svo9tb6q1ex040IRm5palKj9vr93MZuwsonjjnmttz3mxmaJyhbaIjgZHjUgNQ/hy4vVF4ILa3kj+Eb7DSXTxtntmyNoib21JuSGyvJ8SNdQxWyqNwZbntBgZLFsou0AAVoZ7uW+aO4t7OSWFAzW8k88cMbOeS3UURR2YgfFZwBzyBzzV3iiSd7BluY44RJc2lvKIpmkU28lxEkmWKLjKswIx0NSgDHIcqA0PDN5CoazEElrcIO1kimKs8oY+VciUEiYM2ctnOTzA5CsiDiOMxXc0g7KO2mmhkYndkRAEuABnnnp1rG4jULdaXIvnPfbwekwyW8xkX1fi0b1oKwNOsIri31WCZ9iSahcxbgwBVm7MKVJ5bt23HpxQGxXWb5hvTTDsPMLJdRJcFfTHgqp9Bf14q5JxRH7xnvURyIY5mkhcbJVkhB3wuOe1gRjvHeMivCT6nCMPBbXgHLfDKYJG9PZOCgP8At49VazWLuCXStYaKJoJDFc++opF2yJcdgB5YyRzQIQVJBGCCaAljTqqF2IRQu9mYgKqgZJJPQAd9YGma126STdmYrYc4ppTt7WMDLTbCMpH4E8yOeAMZjOoXssrW097AY9J3BezY4cSZXsbm8TuiJ6J+SSpfwXc8bjNkUPxJJ7OCX5mS4iSQH0FWIPoNAIOIri4HaWli0kB5pLPMsHar3PGm1m2nuLBc+qsvSteEzvBJFJbXKKHaCXaSYycCWN1JWRM8sjoeRAraAY6VoOIlC3WlSL5z33JB6TC9vM0i+rMaN61FAbHS9UE7XKhCvY3DWxyc7iqI+70fH6eis+tBwt5zU/8A9GT/ALMFbyWUIrMxCqoLMT0CgZJP0UBqbviRI7yK02EhgoebcNsUkgcwxkdSX7KT1YX5Qrc188t9YsrixuZGvrWK7uZDex754g0MiFTaKefLascWR47vGppoeqpd2sFynxZY1kwDnaSPKX6DkfRQGfSlKA5hrNXWroAAXVwAOQAnlwB4dawqVgePTa2M34buv0q5/fy/1U+G7r9Kuf38v9VYVKE55dzN+G7r9Kuf38v9VPhu6/Srn9/L/VWFSgzy7mb8N3X6Vc/v5f6qfDd1+lXP7+X+qsKlCc8u5m/Dd1+lXP7+X+qnw3dfpVz+/l/qrCpQZ5dzN+G7r9Kuf38v9VeZNXuWBVrmdlIwytNIQR4EE86xKUIzy7lG6H1GumLLzUf6iewVzO3Q+o10xZeaj+bT2CrwOtwzeXgv0pVK0OyK1XDunSQLcCQAF7y6uFwc/i5JCy58Dg9K21KAxdS0+O5hkglG6ORGjcA4OD3g9xHUHuIrUQS6nbqImhivgo2rOs4hkdR0MsbKQG8SpweuB0qQ0oDR2GlTyXAu7wxh0Vo7a3hJaOAPjfIzkAySEADOAAMgdSTjxcMtJBfwSt2fbXkt1C6EFk5xvFJg94dAceipJSgNCl9qaAK9lbzOOXaxXeyNz8rY6Fk9XlY8TWJc8OXD2ephzG15eRyAqhIhQ9l2UUSseZAAGWIGSTyHIVKaUBZaBWjMbqGUrsdWAKspGCpHeDWjs+H3EVxp8/46xKbbdy57ZIm5dg3eSnLa/XGM81yZFSgI/BLqcCiN4Yr4KMLOs4hkdR0MsbKQG8SpIPXA6VcsNKnkuBd3hjDorR20EJZo4A+N7s7AGSQgAZwABkAcyTvKUBGbKO8tpbzbZiZJbprlHFxGvktHGuCrDIOUNetVjvLyFrZrUW6SNHHM5uEY+9y2ZlUKOpQFf9v0VJKUBbCoBjyRjkByGBWq0Sxe3lu0ynvd5vfNvhhlTKMzR47h2gZh84fCtpy3NkZ5Duz41aEvlcwAM946UBkhgehB+mq14AG7l4fzr3QHMNKUrA8cKUpQClKUApSlAKUpQClKUBRuh9Rrpiy81H+onsFczt0PqNdMWXmo/wBRPYKvA7HC95eC/SlK0OyKUpQClKUApSlAKUpQClKUApSlAUqtKUBaDYZueOQ/nXhsnqUNXyo8BVNg8B9VAeQRu5Y6d1XKoFHgKrQH/9k="/>
          <p:cNvSpPr>
            <a:spLocks noChangeAspect="1" noChangeArrowheads="1"/>
          </p:cNvSpPr>
          <p:nvPr/>
        </p:nvSpPr>
        <p:spPr bwMode="auto">
          <a:xfrm>
            <a:off x="155575" y="-1630363"/>
            <a:ext cx="4762500" cy="340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4" descr="data:image/jpeg;base64,/9j/4AAQSkZJRgABAQAAAQABAAD/2wCEAAkGBg8PDw8PDw4PDg8UEBANDxAPDxAUEBAPFBUVFBQQFBQXHCYeFxkjGRQUIC8gIycpLCwsFR4xNTAqNSYrLCkBCQoKDgwOGg8PGi4kHSQsNSwuLCksNS0sKiopLzUsKikpKiosLiksLDUsKSwsKiksKSwpKSkpLCwpLCwpKS8sKf/AABEIAL4BCgMBIgACEQEDEQH/xAAcAAEAAQUBAQAAAAAAAAAAAAAABgEDBAUIAgf/xABQEAACAQMCAwMFCgsCDQUBAAABAgMABBEFEgYhMRNBUSIzYXGxBxQVMlJzgZGh0RYjQlNUcpKTosHSYmMkJTQ2Q2SCg5SjsrPhRFVldHUX/8QAGgEBAAMBAQEAAAAAAAAAAAAAAAECAwUGBP/EADURAAIBAgQFAgQCCwEAAAAAAAABAgMRBBIhMQUTQVGBkaEjYXGxItEkMkJSU2JyksHh8RT/2gAMAwEAAhEDEQA/AIlSlKwPHGRY6fLO2yGNpGwSdo5AAEkk9AOR5mrsWjzvF2qplNrSDykDsifGdUJ3MowckDHI+Bq9w5e9lcxs0hjjye0O4hSNrYDY6jJraaTqMKRQyymFnit54AC8gmAYSBYxFja+TJ8fIABORkCpN6cISWrNNLotwqCQx+T5BIDIXUSfELIDuUNkYyOeR41S+0ieAAyoFBYx5Do22QczG20naw8Dg1IPhS3CSSSNGXmjtYpHheTtjteFnbsyMRECM88nJ27cDNY3EV/HJEwDW29rpp0Fpvw0bKQXmz+X8XHfzflzoXlSgk2mRus1NGnaLthHlNrSDyk3GNThpAmdxUEHJAxyPhVqWWIxqqxMsg+PIZdwb1JtG3u7z0rbxbY7YOk8Mk7W7xntJwGt4m3Awxx9S5UnmeQ3kAZ51BlCCb1NdLolwqCQxnB2cgys69p8QsgO5d3dkDORVV0K6MwgEEhmKq+zbzVWG4Fvk8j34xW3v76IG8uEnQm4jhWJELdqjhonbeMeRt7MjOeeRivNtq6i/tJTOQgjs1mfe2DtiUOHPfgg5zUmjpwT3I3Sg6D6KVB8xRuh9Rrpiy81H+onsFczt0PqNdMWXmo/m09gq8DscL3l4L9KUrQ7IpSlAKUpQClKUBqoeJrZ3KBmUfjNsjxusUnZZ7TZIRhtuD9R8KWnEttIGO9ogqLNmdGiBhY4EoL4ypPf99aP3hNdCVZbaaBjDdQ2qbYVtrcSIyBiVcszsD1xgbiAOpOfpMU0txHNJbPbrHae9mEmzypWdGbbtJyo7Pr37qAzvwjtzDFOpeRJWKQiONmeVhu+Ko5nkrHPgM1mWN9HPGssZJU5HMFSCpKsrKeYIIIIPhUeEV1BaW6R27GXtZ9zqkTvbxs8h3orMAWIIA545884wd1olsscCKqSxjLMROVMpdmJZ3KkgliSfp7qAzqrSlAKpVaUApVKrQClKUBzDSlKwPHClKUAr3FEzsFRWdicKqglifAAda8VuOD5Nuo2R/1mIfW2P50LQjmkkYvwFd/olz+4l+6sKumZmwjHwUn7K5mJyc/TVmrH2YvCqhazvcpSlKqfCKUpQFG6H1H2V0xZeaj+bT2CuZ26H1GumLLzUfzaewVeB2OF7y8F+lKVodkUpSgFKUoBSvEsqoCzEKB1JOBWjveKlGREu/8AtNkL9A6n7KwrYinRV5shuxvqVC5uILhv9Jt9CgD/AM1Z+Fp/z0n7Vc58WpLZMrnRO6VCoeILhf8ASbvQyg/+a21lxUpwJV2f2l5r9I6j7a2pcSoTdm7fUlSRv6V4ilVgGUhgehByK910U76osKUpUgUpSgFKVSgOYqUpWB44UpSgFZ+gybbu1bwuIT/zFrAq9ZvtljbwkRvqYGhaDtJM6O1J9sEx8IpD9Smua16D1CujdffFndN4W8x/gauchV5nV4m9YilKVQ5ApSlAUbofUa6YsvNR/qJ7BXM7dD6jXTFl5qP5tPYKvA7HC95eC/SlUrQ7JWlKpQFaxr6+SFC7nl0A72PgKyCcDJ5DrUI1jUjPIT+QOSD0ePrNfDjcUsPC63exVux41DU5J2yxwv5KDoPvPprEpSvKTnKbzSd2ZClKVQClKUBmadqckDZU5X8pD0P3H01MrG9SZA6Hl3jvB8DUBrP0fUjBICT5B5OPR8r1iupgca6MlCX6r9i0ZWJvSqA55iq16g1FKUoBSlKA5hpSt1p/C0skQuJZIrS2PJZrhiN/ojQeU/0CsDyEYOTsjS0qRCLR4vjS3t4392iQRn6Wy1ehxBp6eb0iNvTcXUrn6QABU2NeUlvJff7EboGwc/TUmHGyr5vS9MT1224/WTWLq3FstzC0LQWkSEg5ht1RuRyMNmgyU1+17H2fiab/ABXdP42cp+uM1z5n01904inzocrfKsk/iVR/OvlljxrNDEkPvaykVFCAy2ysxA8WzzNWkdDHZZSjmdtCPUqTnjSNvOaTpr/qwFD9YNeTrumP5zSez/tW93IP4WGKrY5/Lh0mvcjVKkZstIm83dXVm3hcxLJHnw3x8x6zWJrHC1xaosx7Oa3Y4S4gcPEx8Ceqn10sQ6MkrrVfI0zdD6jXTFl5qP8AUT2CuZ26H1GumLLzUfzaewVaB0uF7y8F+lKVodkVSq0oDU8SXeyAgHm52fR1P2e2ofW/4tk8uNfBS31nH8q0FeV4lUc67XbQyluK3ug6LHMhkkyfKKhQcYx3nHrrRgVt7KzvosmNGUHmQSmPXgnrWODS5l5Rcl8iEbr8G7b5B/ban4N23yD+21a/tNS+T9kVO01L5P2RV2c9D+C/7TTTsbD8G7b5B/batbrmhxRRmSPKkEAgkkEE47++vRl1L5P2R1qL3UZpfJlY8j8XAGD6R4182Jq0FTa5bTe2lira7GJSlK4ZQmPDl32kABPNDs+jqPs9lbWoxwlJ5cq+Kq31HH86k9evwNR1KEW/p6G0dhSlUr7SStKVSgOYqlI4gtby3gtr9ZYmgTsoLm3AbCchtkiPXoOY58qi1KwPJQqOG3Ukg4QSX/JdRsp/BXcwS/sOP515l9z/AFNeYtTIPGKSJx9jVHauw3UifEkdP1HZfYanQvmpvePo/wAzYS8K36/Gsrkf7lz7BWO2iXQ62twPXBL91X4uKL5Pi3tyP9/IR9prJXjjUx/66f6Sp9opoT8H5+x9E1a+V9BEKsrXHvS3jMIIM24dmGXsx5WRg5GO6vli6Hdnpa3J9UEv3VPri3jj0dNVjXbqLBGa6BPaGR5Njtj4uSNw6d9Q9uN9SPW+n+hgPYKln14pwbjnvt07FqLhHUG+LY3P0xMPbis2P3PNSIy1uIh4zTRIB/FWtm4lvn+PeXLeueTHtrBlnd+buzn+0xb21Gh8d6K6P1JD+ClvD/leqWsfiltunk9Xk4A+mveqcUQJZnTrGKRYGftJZZyDLK2QeSjkg8lfqqL0pcc6yagrfco3Q+o10xZeaj+bT2CuZ26H1GumLLzUfzaewVaB0eF7y8F+lKVodkpVaUoCKcWD8ch/u/5mtJUl4tg8mOTwJQ/TzHsqNV5HiEcuIkZS3L1nP2ciORkKwbHjUtXiO2x5wj0FG+6oZW+4f0eKVC8g3eUVC5IAxjny9da8PrVlLl07a9xFs234RW35z+F/up+EVt+c/gf7qfg9bfmv4n++n4PW35r+J/vrtfpf8vuaalDxFbfnP4G+6orqFyJZXkAwGOQPR051K/wetvzX8T/fWt13RYo4u0jGwggEZJDAnHf318WNpYmpTvO1lroVkmR2lKV58zN5wmPxrn+7/mKlVR/hKDCySeJCD6OZ9tSCvWcOjlw6uax2FKUroFhSqVWgOYaUpWB44UpSgFKUoD6LeT54XhH96E+qZz/KvnVTaebPDcQ/14r/ANbVCaln14l3cf6UKUpUHyClKUBRuh9Rrpiy81H82nsFczt0PqNdMWXmo/m09gq8DscL3l4L9KpVa0OyKpVaUBjahaCWJ4z3jkfBhzB+uoI6FSVIwQSCPAivolaDiLRy2ZoxlseWo6sB+UPTXI4lhXUjzI7r7FJK5GKv2t9LFns3K564xg/QasUrzkZOLunZmZsPh+5/On9lPup8P3P50/sp91a+lbf+mt+8/Um7Nh8P3P50/sp91WLrUJZcCRywHMDkB68CsalVlXqSVnJ+ouxXqOMsQqjJJAA8Sa81J+HdHKfjpBhiPIU/kj5R9NXw2HlXnlW3UJXNtp9oIokjHcOZ8T1J+usmlK9jGKilFdDYUpSrAUpSgOYaUpWB44UpSgFKUoCTST/4jRf/AJJv+zn+dRmtuZ/8WhP9fLf8gCtRUs1qu9voKUpUGQpSlAUbofUa6YsvNR/Np7BXM7dD6jXTFl5qP5tPYKvA7HC95eC/SlK0OyKUqlAVqlVpQGj1XhxZCXiwj9Sv5LH+RqN3Fq8Z2uhU+kcj6j319ArxJErDDAMPAgEVy8Tw2FV5o6P2KuNz55SpnNw7bt+Rt/VYj7OlWPwVg8ZP2h91cyXCqy2sUyMidXra1eU7Y0LH0dB6z3VLYeHbdfyN36zE/Z0rYRxKowoCjwAAFbUuEyb+I/QlQNPpPDqxkPLh36gfkqf5mt1VaV26NGFGOWCLpWFKUrYkUpSgFKUoDmGlK3cfwZhcxaiSRjyXt8Fh12+T41geRjHN1NJSpBbwadKdsVvqkrYziMwMceOFWqxWunvu2W2qvt5Pt7A7T4NhOXQ9fCpsX5L7oj1KkVvaWEm7s7bVpNvxtnYNt9eE5dD18K8mDTtgk976p2Z6PmDYf9rbilhyX3RqO3/Edn/fdp/BtrGrfJHprHasOps2N2A1uTtxndgL0xzz4V7t7fTHDEJqAVcbmaS3CgkgAZ2Yzz+w0sTym+qI9SpMdLstzoLTV2KHD7ViOM8wT5HIEcxnqKsPFpqgloNUUBihLG3ADjqpJXr6KWIdFrqjQUqSNp1kNubTVxuyUysXlAcyV8jnyI6VYu7OzCPsttTWQIXXtRFsHducBc7c99LB0WupoW6H1GumLLzUf6iewVzO3Q+o10xZeaj+bT2CrQOlwveXgv0pStDsiqZFVr5E3DFvqXEmqQ3XaFEhhlURyumG2wr1X0E0B9c3DxpmoN//ABnSfkXP/FTffWl90nS47jV9EtJN/YussThXZSVBH5Q59woD6nmlQKb3G9PCk28t5ayjmksdzISrdxweo+qq+59xFdSe/wDTr5+0u7MlO175YjuCsfE8uveGGeeaAngNCa+e+4axOlHJJ/wqbqfRHWT7tLEaNPgkfjLfp84tATnNNw8ah1xwBZajFZzXIlLraQRDZM6DaF3cwp5nLHnUG0bgCyl1zULBxMbeGGOSICeQMGYRZy2cn45oD7VuFK+V+6HwlbaZod4tqJVEk1qz75Xc5WQAYJ6da+j6H/ktt8xD/wBC0Bm5oTjmeQr5xxox/CLQRk4xPkZ5dDWNxW41DXotLu53hsUtxMIlkMYupmGQpbv9X9g45mgPpkV1G+djo+Ou1gcfVV2vm/EfuS20UDT6QktpfRfjIeynf8YwPxDvbqRnnkenlU50KWd7WBrpOzuTEnbplTiXHldOXXny8aAz6UpQHMNTux4ssLaK1RYPfElukckUhBAM8pPvkMD8kEY9IFQSpdJpmnfB8d4ILkM87WuDcrhWCk9ofI5jI6fbWKPMYdyV3G3kybbVrJI7q2t7x7MG9W5juFjl/GW4AxCdvlDac4zyOB4msocYWjyalJ289oJpbRomijYyuIfjnkQFLY7z+Vz76x9R4Ot4ZtVXbKIre0We3dnODIygjLYw3PurJn4KstnNLmACwS9a7MgMAkYeaKsvUnuBzVtT7Eq3S2n+y3Z8W20x1VpHFqbl4TCpE/RAwJYw893Q9cEnvFWbLiq3XT47QzOjmyuoHIVmVJGk3qpTo25cjd+Tn01ds+DrQS2NrJHcSyXNuLhrmOTEcRKlsKu0hgMcyT3jxrEsPc+7aBmWdFmM8iwB2AWS1hbs5ZvoJDeoemmpHx+y6/mZa8YWQEaGIF004W8NygYMspgKPDID8Zd2MHu+2tJw3f2/vW8s55ve/bG3kSXYzoDExJVgvPmOlZz8CltQiggcyWrxpdpOBu/wfA3HpgnPID+0KyrvgkHUtk7yrbTQzXUcpUB1Cpu2suMblOAVx0xUalLVm7tbO3qXrLim3a/vrv321sGRY7VWSYq7iMRiaRE5EAAkA/K9FaiS7tn02a2a8zMl5NdITFKffA7PaDnHkljk8+lZF5wtaWltBcXEhuI5LvYJbWQYktezLAqp+KwYcwfAir11wVaJc21kLiR5p5BKJcKI0tSHKrg9ZGC+qmpLVVqzS/6OIeJYmlsZra6YGMQxyhDcq6qAgfIPk45EeSMnvzXm64qikuNXZp3eOa3khtNwkI8plIQA/EHXrivN7w3aNbX0kUVxbPazLCDNJuE+W2kY2ja3fgeIrI4s4JtrSK6liMsm2SGKNEYN2GUVmeckZwc8seI58+TUmXO1lp39miBt0PqNdMWXmo/m09grmduh9Rr6TxxxhfWlzFFbz9nH71gfb2cbeUd2TllJ7hSLsVwVZUYylL5E94g4nhsWt+3yI5XaPtBzEZAyCw8PV0rbRSq6hlYMpAZWUggg9CCOornnWeKLy9VFuZu1CEso2RrgkYJ8kCt57n/F91bTJbKj3MLtjsV5uhPV4yeniQeXq61bNqfXDiEZVLW0Z9tr5C2gve8SapGl5c2RWGFy9q+12GyEbCfDnn6K+ug18/1DgnVF1S71CwvLSHt1SMrNE7kIqoCOmOqVc6hlQe5xMjox1zVW2srFWn8lsEHafQcYrW8c/wCcGgeuas74J4m/9y07/hG+6q8acIXlzc2F5b3VtBLbKV3TqxVpXKgEDpjOeXpFATmvmfBrC413XrmPyogqWwYdGkACnHjzib66zJeHeILkNFLrNrHH8SU2tviUcua55FTg+I61KOFeFbfTLcW9uCRnfJI+C8sh6ux+gADuAoCJ+4W3+KmHeLqYEd4O2M86yfdscDRpwTjMtuB6T2gOPqB+qrEnAWoWN1PcaNdwRxTN2ktpdKxiDnmSpUE9ScdCOmTVJeBdT1GaFtZu7Y20TiVbWzVwkjj5bMAfR38iQMZoCbaIpFrbA8iIIQR6di1BuG/86dX/APrReyCvowFRbSuEZYdYvtRaSMxXESRJGA29SojyW7vyD9dAa/3alJ0W5wM4ktyf3qipVoDg2lqQcg28BBHeDGvOves6TFeW8ttMC0UqFGwcEeDA9xBwR6RUG03hfiDT0972d7Y3FsuRD77SUSRr3L5IPL0ZPoxQHjjI54j0IDmQszEeAw3P+E/VW21zStI1m4ls5gzXdsq72QPHLGrYIAfGHHMHHMc688L8C3Ed42paldLd3pTsoxGpWGBDyITOM8iR0HU9Sc1XijgWaW7XUtNuhZ3wTs5N67oZ0HIBxz7gB0PQd4zQGl1D3P8AUNOiefTNXuSI1aT3vckOjKoyVGfJzgHqv0jrUu4E4lOpafBdOoSRtySBc7d6MVJXPccZx3ZqPXeg8R3aNb3N7p9tA4KSvaxytMyHkwG4ADI8COtTDh/QorC2itYAezjXALc2ZiSWdvSSSfpoDY0pSgOYa3Nzpd2llFJJIotXPbRRGdcsSdpdYs57+ZrTVKNSvLuaztLRLO4CRRlXY25YyHduVlbbuUejPOsTylJJqV+3Qy9N0i8urMLNJdSBgTZ2/vmFVlVB8YJI25gD4DovLry0QS9uopi0kkkdsgeRZJTiNQdowhPUYxyqS2mtSD3nNLpl491aQ9hCUV1hcAEKzrszkZPQ861Wny3UceoK9ldO91Ht3LDIArFy5JG3pk1J9Uoxdld7f409zFt21FbJpFnlis8mMKZ9iuc4ZY0zluvPHLrXq10XULiO2aPfIjCaC3Al+Iig9qvXyE+w59NZttd3Meny2XvG7kMjZzJE5ihGc7ol2ZDnxzis/SNduLe0htDp11JH/hCXC9lIokjl5gKwXKkHH20IjCLtmb29zQaVDf3CPHFK6wxx9nIXn7OCOJmzsZidoBYdPRXt7TUYJ4bIySJI3kQKJvxZWbkSjA7drd5rL0Z5Yre5tJ9PvHt5mSTMUbrLG6HIwWQhhyHUVfu9RuZL20uBp9ykNsII4ouykL9lEc82282NCFFZVq7kYu0lhL2zkjZIwaMNlBKuVJHdnqM1m8QQ3EUsXbtP2vYQurTHywCMjYQThR0HPIIPStvOFOoLdjTL5o+0M8sUiMS0pYtyITG3OOR8Ku8RapcX0CpJpk6TJK0iSKk7AI+WdDvBJyxyByAwMeFQV5atLXXpuabW5b/Zbm6nlkSSMXEAeYuNvQNjPI+vnXjVGvlVZbh5tt0iybmc/jkQ4Xd445EA9xB7622ubp5LNVsbxra3higIeGRZJQDl+YUhc9KzOIeIZbq3nil0uaJN6ywSbZh2O0BctuGANgAwuB19dSWcF+L8T+RBm6H1Guh24cs7hY5J7aGV+yjXc6AnaByGfpNc8N0PqNdMWXmo/m09gqYH08NSeZP5EC444DWX3rFYWsUTNI/auqhVVAvVyO7PdUl4U4Pt9Ojwg3zMB2kzDym9A+Svo9tb6q1ex040IRm5palKj9vr93MZuwsonjjnmttz3mxmaJyhbaIjgZHjUgNQ/hy4vVF4ILa3kj+Eb7DSXTxtntmyNoib21JuSGyvJ8SNdQxWyqNwZbntBgZLFsou0AAVoZ7uW+aO4t7OSWFAzW8k88cMbOeS3UURR2YgfFZwBzyBzzV3iiSd7BluY44RJc2lvKIpmkU28lxEkmWKLjKswIx0NSgDHIcqA0PDN5CoazEElrcIO1kimKs8oY+VciUEiYM2ctnOTzA5CsiDiOMxXc0g7KO2mmhkYndkRAEuABnnnp1rG4jULdaXIvnPfbwekwyW8xkX1fi0b1oKwNOsIri31WCZ9iSahcxbgwBVm7MKVJ5bt23HpxQGxXWb5hvTTDsPMLJdRJcFfTHgqp9Bf14q5JxRH7xnvURyIY5mkhcbJVkhB3wuOe1gRjvHeMivCT6nCMPBbXgHLfDKYJG9PZOCgP8At49VazWLuCXStYaKJoJDFc++opF2yJcdgB5YyRzQIQVJBGCCaAljTqqF2IRQu9mYgKqgZJJPQAd9YGma126STdmYrYc4ppTt7WMDLTbCMpH4E8yOeAMZjOoXssrW097AY9J3BezY4cSZXsbm8TuiJ6J+SSpfwXc8bjNkUPxJJ7OCX5mS4iSQH0FWIPoNAIOIri4HaWli0kB5pLPMsHar3PGm1m2nuLBc+qsvSteEzvBJFJbXKKHaCXaSYycCWN1JWRM8sjoeRAraAY6VoOIlC3WlSL5z33JB6TC9vM0i+rMaN61FAbHS9UE7XKhCvY3DWxyc7iqI+70fH6eis+tBwt5zU/8A9GT/ALMFbyWUIrMxCqoLMT0CgZJP0UBqbviRI7yK02EhgoebcNsUkgcwxkdSX7KT1YX5Qrc188t9YsrixuZGvrWK7uZDex754g0MiFTaKefLascWR47vGppoeqpd2sFynxZY1kwDnaSPKX6DkfRQGfSlKA5hrNXWroAAXVwAOQAnlwB4dawqVgePTa2M34buv0q5/fy/1U+G7r9Kuf38v9VYVKE55dzN+G7r9Kuf38v9VPhu6/Srn9/L/VWFSgzy7mb8N3X6Vc/v5f6qfDd1+lXP7+X+qsKlCc8u5m/Dd1+lXP7+X+qnw3dfpVz+/l/qrCpQZ5dzN+G7r9Kuf38v9VeZNXuWBVrmdlIwytNIQR4EE86xKUIzy7lG6H1GumLLzUf6iewVzO3Q+o10xZeaj+bT2CrwOtwzeXgv0pVK0OyK1XDunSQLcCQAF7y6uFwc/i5JCy58Dg9K21KAxdS0+O5hkglG6ORGjcA4OD3g9xHUHuIrUQS6nbqImhivgo2rOs4hkdR0MsbKQG8SpweuB0qQ0oDR2GlTyXAu7wxh0Vo7a3hJaOAPjfIzkAySEADOAAMgdSTjxcMtJBfwSt2fbXkt1C6EFk5xvFJg94dAceipJSgNCl9qaAK9lbzOOXaxXeyNz8rY6Fk9XlY8TWJc8OXD2ephzG15eRyAqhIhQ9l2UUSseZAAGWIGSTyHIVKaUBZaBWjMbqGUrsdWAKspGCpHeDWjs+H3EVxp8/46xKbbdy57ZIm5dg3eSnLa/XGM81yZFSgI/BLqcCiN4Yr4KMLOs4hkdR0MsbKQG8SpIPXA6VcsNKnkuBd3hjDorR20EJZo4A+N7s7AGSQgAZwABkAcyTvKUBGbKO8tpbzbZiZJbprlHFxGvktHGuCrDIOUNetVjvLyFrZrUW6SNHHM5uEY+9y2ZlUKOpQFf9v0VJKUBbCoBjyRjkByGBWq0Sxe3lu0ynvd5vfNvhhlTKMzR47h2gZh84fCtpy3NkZ5Duz41aEvlcwAM946UBkhgehB+mq14AG7l4fzr3QHMNKUrA8cKUpQClKUApSlAKUpQClKUBRuh9Rrpiy81H+onsFczt0PqNdMWXmo/wBRPYKvA7HC95eC/SlK0OyKUpQClKUApSlAKUpQClKUApSlAUqtKUBaDYZueOQ/nXhsnqUNXyo8BVNg8B9VAeQRu5Y6d1XKoFHgKrQH/9k="/>
          <p:cNvSpPr>
            <a:spLocks noChangeAspect="1" noChangeArrowheads="1"/>
          </p:cNvSpPr>
          <p:nvPr/>
        </p:nvSpPr>
        <p:spPr bwMode="auto">
          <a:xfrm>
            <a:off x="307975" y="-1477963"/>
            <a:ext cx="4762500" cy="340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628800"/>
            <a:ext cx="3541762" cy="2529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llipszis 5"/>
          <p:cNvSpPr/>
          <p:nvPr/>
        </p:nvSpPr>
        <p:spPr>
          <a:xfrm>
            <a:off x="467544" y="5013176"/>
            <a:ext cx="3312368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87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két vizsgált tárgy jellemzői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EU tanulmányok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Elméleti ismeretek:</a:t>
            </a:r>
          </a:p>
          <a:p>
            <a:pPr lvl="1"/>
            <a:r>
              <a:rPr lang="hu-HU" dirty="0" smtClean="0"/>
              <a:t>Történet</a:t>
            </a:r>
          </a:p>
          <a:p>
            <a:pPr lvl="1"/>
            <a:r>
              <a:rPr lang="hu-HU" dirty="0" smtClean="0"/>
              <a:t>Intézményrendszer</a:t>
            </a:r>
          </a:p>
          <a:p>
            <a:pPr lvl="1"/>
            <a:r>
              <a:rPr lang="hu-HU" dirty="0" smtClean="0"/>
              <a:t>EMU</a:t>
            </a:r>
          </a:p>
          <a:p>
            <a:pPr lvl="1"/>
            <a:r>
              <a:rPr lang="hu-HU" dirty="0" smtClean="0"/>
              <a:t>Költségvetés</a:t>
            </a:r>
          </a:p>
          <a:p>
            <a:pPr lvl="1"/>
            <a:r>
              <a:rPr lang="hu-HU" dirty="0" smtClean="0"/>
              <a:t>Regionális politika</a:t>
            </a:r>
          </a:p>
          <a:p>
            <a:pPr lvl="1"/>
            <a:r>
              <a:rPr lang="hu-HU" dirty="0" smtClean="0"/>
              <a:t>Agrárpolitika</a:t>
            </a:r>
          </a:p>
          <a:p>
            <a:r>
              <a:rPr lang="hu-HU" dirty="0" smtClean="0"/>
              <a:t>I. féléves tárgy</a:t>
            </a:r>
          </a:p>
          <a:p>
            <a:r>
              <a:rPr lang="hu-HU" dirty="0" smtClean="0"/>
              <a:t>Kötelező</a:t>
            </a: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 smtClean="0"/>
              <a:t>Pályázatok és projektek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dirty="0" smtClean="0"/>
              <a:t>EU projektmenedzsment és pályázati ismeretek</a:t>
            </a:r>
          </a:p>
          <a:p>
            <a:pPr lvl="1"/>
            <a:r>
              <a:rPr lang="hu-HU" dirty="0" smtClean="0"/>
              <a:t>Kohéziós politika</a:t>
            </a:r>
          </a:p>
          <a:p>
            <a:pPr lvl="1"/>
            <a:r>
              <a:rPr lang="hu-HU" dirty="0" smtClean="0"/>
              <a:t>Hazai rendszer</a:t>
            </a:r>
          </a:p>
          <a:p>
            <a:pPr lvl="1"/>
            <a:r>
              <a:rPr lang="hu-HU" dirty="0" smtClean="0"/>
              <a:t>Projektmenedzsment ismeretek</a:t>
            </a:r>
          </a:p>
          <a:p>
            <a:pPr lvl="1"/>
            <a:r>
              <a:rPr lang="hu-HU" dirty="0" smtClean="0"/>
              <a:t>Pályázatírási technikák</a:t>
            </a:r>
          </a:p>
          <a:p>
            <a:r>
              <a:rPr lang="hu-HU" dirty="0" smtClean="0"/>
              <a:t>V. féléves tárgy</a:t>
            </a:r>
          </a:p>
          <a:p>
            <a:r>
              <a:rPr lang="hu-HU" dirty="0" smtClean="0"/>
              <a:t>Kötelező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659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Számonkérés jellege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EU tanulmányok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Írásbeli vizsga</a:t>
            </a:r>
          </a:p>
          <a:p>
            <a:r>
              <a:rPr lang="hu-HU" dirty="0" smtClean="0"/>
              <a:t>Nyílt kérdések (kifejtős)</a:t>
            </a:r>
          </a:p>
          <a:p>
            <a:r>
              <a:rPr lang="hu-HU" dirty="0"/>
              <a:t>16 kérdés a félév </a:t>
            </a:r>
            <a:r>
              <a:rPr lang="hu-HU" dirty="0" smtClean="0"/>
              <a:t>teljes anyagából</a:t>
            </a:r>
          </a:p>
          <a:p>
            <a:r>
              <a:rPr lang="hu-HU" dirty="0" smtClean="0"/>
              <a:t>2-váltakozó vizsgasor</a:t>
            </a:r>
            <a:endParaRPr lang="hu-HU" dirty="0"/>
          </a:p>
          <a:p>
            <a:r>
              <a:rPr lang="hu-HU" dirty="0" smtClean="0"/>
              <a:t>50%-os minimum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 smtClean="0"/>
              <a:t>Pályázatok és projektek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dirty="0" smtClean="0"/>
              <a:t>Gyakorlati jegy – házi dolgozat és annak prezentációja</a:t>
            </a:r>
          </a:p>
          <a:p>
            <a:r>
              <a:rPr lang="hu-HU" dirty="0" smtClean="0"/>
              <a:t>Az NFÜ honlapján aktuális pályázat kiválasztása és saját projektötlet kidolgozása</a:t>
            </a:r>
          </a:p>
          <a:p>
            <a:r>
              <a:rPr lang="hu-HU" dirty="0" smtClean="0"/>
              <a:t>Minta projekt adatlapba kell elkészíteni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479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Módszertan</a:t>
            </a:r>
            <a:endParaRPr lang="hu-HU" dirty="0"/>
          </a:p>
        </p:txBody>
      </p:sp>
      <p:sp>
        <p:nvSpPr>
          <p:cNvPr id="9" name="Tartalom helye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BA-programok</a:t>
            </a:r>
            <a:r>
              <a:rPr lang="hu-HU" dirty="0" smtClean="0"/>
              <a:t> 2006-ban indultak -&gt; </a:t>
            </a:r>
            <a:r>
              <a:rPr lang="hu-HU" dirty="0" err="1" smtClean="0"/>
              <a:t>BA-programokon</a:t>
            </a:r>
            <a:r>
              <a:rPr lang="hu-HU" dirty="0" smtClean="0"/>
              <a:t> tanulók teljesítményének mérése</a:t>
            </a:r>
          </a:p>
          <a:p>
            <a:r>
              <a:rPr lang="hu-HU" dirty="0" err="1" smtClean="0"/>
              <a:t>Neptunból</a:t>
            </a:r>
            <a:r>
              <a:rPr lang="hu-HU" dirty="0" smtClean="0"/>
              <a:t> (oktatási rendszer) exportált adatok statisztikai elemzése (leíró statisztika – átlag, szórás)</a:t>
            </a:r>
          </a:p>
          <a:p>
            <a:r>
              <a:rPr lang="hu-HU" dirty="0" smtClean="0"/>
              <a:t>Idődimenzió:</a:t>
            </a:r>
          </a:p>
          <a:p>
            <a:pPr lvl="1"/>
            <a:r>
              <a:rPr lang="hu-HU" dirty="0" smtClean="0"/>
              <a:t>EU-tanulmányok: 2006-2013</a:t>
            </a:r>
          </a:p>
          <a:p>
            <a:pPr lvl="1"/>
            <a:r>
              <a:rPr lang="hu-HU" dirty="0" smtClean="0"/>
              <a:t>Pályázatok és projektek: 2008-2013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416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EU tanulmányok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25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Hallgatók száma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838431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265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Érdemjegy átlagok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635602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870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lágosság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lasszikus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ilágossá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71</TotalTime>
  <Words>283</Words>
  <Application>Microsoft Office PowerPoint</Application>
  <PresentationFormat>Diavetítés a képernyőre (4:3 oldalarány)</PresentationFormat>
  <Paragraphs>79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Világosság</vt:lpstr>
      <vt:lpstr>Brüsszel milyen messze van?  Elméleti és gyakorlati uniós ismeretek oktatási tapasztalatai </vt:lpstr>
      <vt:lpstr>Tények</vt:lpstr>
      <vt:lpstr>Mit tudnak a „szakembernek” készülők…?</vt:lpstr>
      <vt:lpstr>A két vizsgált tárgy jellemzői</vt:lpstr>
      <vt:lpstr>Számonkérés jellege</vt:lpstr>
      <vt:lpstr>Módszertan</vt:lpstr>
      <vt:lpstr>EU tanulmányok</vt:lpstr>
      <vt:lpstr>Hallgatók száma</vt:lpstr>
      <vt:lpstr>Érdemjegy átlagok</vt:lpstr>
      <vt:lpstr>Érdemjegy - szórás</vt:lpstr>
      <vt:lpstr>Vizsga-alkalmak</vt:lpstr>
      <vt:lpstr>Pályázatok és projektek</vt:lpstr>
      <vt:lpstr>Hallgatók száma</vt:lpstr>
      <vt:lpstr>Érdemjegyek</vt:lpstr>
      <vt:lpstr>Vizsgalakalmak száma</vt:lpstr>
      <vt:lpstr>Megállapítások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Brüsszel milyen messze van?  Elméleti és gyakorlati uniós ismeretek oktatási tapasztalatai </dc:title>
  <dc:creator>Kovács András</dc:creator>
  <cp:lastModifiedBy>Kovács András</cp:lastModifiedBy>
  <cp:revision>12</cp:revision>
  <dcterms:created xsi:type="dcterms:W3CDTF">2013-11-17T19:41:50Z</dcterms:created>
  <dcterms:modified xsi:type="dcterms:W3CDTF">2013-11-17T20:53:47Z</dcterms:modified>
</cp:coreProperties>
</file>