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4" r:id="rId4"/>
    <p:sldId id="297" r:id="rId5"/>
    <p:sldId id="280" r:id="rId6"/>
    <p:sldId id="288" r:id="rId7"/>
    <p:sldId id="291" r:id="rId8"/>
    <p:sldId id="283" r:id="rId9"/>
    <p:sldId id="270" r:id="rId10"/>
    <p:sldId id="292" r:id="rId11"/>
    <p:sldId id="261" r:id="rId12"/>
    <p:sldId id="298" r:id="rId13"/>
    <p:sldId id="295" r:id="rId14"/>
    <p:sldId id="296" r:id="rId15"/>
    <p:sldId id="265" r:id="rId16"/>
    <p:sldId id="293" r:id="rId17"/>
    <p:sldId id="268" r:id="rId18"/>
    <p:sldId id="275" r:id="rId19"/>
    <p:sldId id="269" r:id="rId2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EAEAEA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90" autoAdjust="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65000">
              <a:srgbClr val="9CB86E"/>
            </a:gs>
            <a:gs pos="100000">
              <a:srgbClr val="156B1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B64C2-66D6-49C0-9D47-013D9B4304FC}" type="datetimeFigureOut">
              <a:rPr lang="hu-HU" smtClean="0"/>
              <a:pPr/>
              <a:t>2013.11.21.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D1452-F9F4-4C8B-84F3-47F97AEACAED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2130426"/>
            <a:ext cx="9144000" cy="1470025"/>
          </a:xfrm>
        </p:spPr>
        <p:txBody>
          <a:bodyPr>
            <a:noAutofit/>
          </a:bodyPr>
          <a:lstStyle/>
          <a:p>
            <a:r>
              <a:rPr lang="hu-HU" sz="2600" b="1" dirty="0" smtClean="0">
                <a:latin typeface="Times New Roman" pitchFamily="18" charset="0"/>
                <a:cs typeface="Times New Roman" pitchFamily="18" charset="0"/>
              </a:rPr>
              <a:t>A KAPOSVÁRI EGYETEM KUTATÁSI EREDMÉNYEI </a:t>
            </a:r>
            <a:br>
              <a:rPr lang="hu-H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sz="2600" b="1" dirty="0" smtClean="0">
                <a:latin typeface="Times New Roman" pitchFamily="18" charset="0"/>
                <a:cs typeface="Times New Roman" pitchFamily="18" charset="0"/>
              </a:rPr>
              <a:t>A LEGHÁTRÁNYOSABB HELYZETŰ </a:t>
            </a:r>
            <a:br>
              <a:rPr lang="hu-HU" sz="2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sz="2600" b="1" dirty="0" smtClean="0">
                <a:latin typeface="Times New Roman" pitchFamily="18" charset="0"/>
                <a:cs typeface="Times New Roman" pitchFamily="18" charset="0"/>
              </a:rPr>
              <a:t>DÉL-DUNÁNTÚLI RÉGIÓKBAN</a:t>
            </a:r>
            <a:endParaRPr lang="hu-H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27584" y="4653136"/>
            <a:ext cx="6400800" cy="1752600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hu-H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Dr. Molnár Eszter, adjunktus</a:t>
            </a:r>
          </a:p>
          <a:p>
            <a:pPr algn="r">
              <a:spcBef>
                <a:spcPts val="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Kaposvári Egyetem Gazdaságtudományi Kar</a:t>
            </a:r>
          </a:p>
          <a:p>
            <a:pPr algn="r">
              <a:spcBef>
                <a:spcPts val="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Módszertani Intézet</a:t>
            </a:r>
          </a:p>
          <a:p>
            <a:pPr algn="r">
              <a:spcBef>
                <a:spcPts val="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Regionális Tudományok és Statisztika Tanszék</a:t>
            </a:r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 l="23795" t="31988" r="37353" b="50197"/>
          <a:stretch>
            <a:fillRect/>
          </a:stretch>
        </p:blipFill>
        <p:spPr bwMode="auto">
          <a:xfrm>
            <a:off x="153003" y="180097"/>
            <a:ext cx="3914941" cy="116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355976" y="188640"/>
            <a:ext cx="47880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A MAGYAR REGIONÁLIS TUDOMÁNYI TÁRSASÁG </a:t>
            </a:r>
            <a:br>
              <a:rPr lang="hu-H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sz="1400" b="1" dirty="0" smtClean="0">
                <a:latin typeface="Times New Roman" pitchFamily="18" charset="0"/>
                <a:cs typeface="Times New Roman" pitchFamily="18" charset="0"/>
              </a:rPr>
              <a:t>XI. VÁNDORGYŰLÉSE</a:t>
            </a:r>
          </a:p>
          <a:p>
            <a:pPr algn="ctr"/>
            <a:r>
              <a:rPr lang="hu-HU" sz="1400" dirty="0" smtClean="0">
                <a:latin typeface="Times New Roman" pitchFamily="18" charset="0"/>
                <a:cs typeface="Times New Roman" pitchFamily="18" charset="0"/>
              </a:rPr>
              <a:t>Az új európai kohéziós politika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Kaposvár, 2013. november 22.</a:t>
            </a:r>
            <a:endParaRPr kumimoji="0" lang="hu-H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://www.allattenyesztok.hu/sites/default/files/imagecache/logo-small/logo/kaposvari-egyetem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50912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TURISZTIKAI ÉRTÉKEK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artalom helye 10"/>
          <p:cNvSpPr>
            <a:spLocks noGrp="1"/>
          </p:cNvSpPr>
          <p:nvPr>
            <p:ph sz="half" idx="2"/>
          </p:nvPr>
        </p:nvSpPr>
        <p:spPr>
          <a:xfrm>
            <a:off x="457201" y="2174874"/>
            <a:ext cx="4040188" cy="4350469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Termál fürdő</a:t>
            </a:r>
          </a:p>
          <a:p>
            <a:r>
              <a:rPr lang="hu-HU" dirty="0" smtClean="0"/>
              <a:t>Lovas (régen virágzott)</a:t>
            </a:r>
          </a:p>
          <a:p>
            <a:r>
              <a:rPr lang="hu-HU" dirty="0" smtClean="0"/>
              <a:t>Falusi (szálláshelyek)</a:t>
            </a:r>
          </a:p>
          <a:p>
            <a:r>
              <a:rPr lang="hu-HU" dirty="0" smtClean="0"/>
              <a:t>Bor (hanyatlik)</a:t>
            </a:r>
          </a:p>
          <a:p>
            <a:r>
              <a:rPr lang="hu-HU" dirty="0" smtClean="0"/>
              <a:t>Úthálózat (rossz)</a:t>
            </a:r>
          </a:p>
          <a:p>
            <a:r>
              <a:rPr lang="hu-HU" dirty="0" smtClean="0"/>
              <a:t>Helyi termékek (kevésbé ismert) </a:t>
            </a:r>
          </a:p>
          <a:p>
            <a:r>
              <a:rPr lang="hu-HU" dirty="0" smtClean="0"/>
              <a:t>Pacsmagi tavak (vonzerő)</a:t>
            </a:r>
          </a:p>
          <a:p>
            <a:r>
              <a:rPr lang="hu-HU" dirty="0" smtClean="0"/>
              <a:t>Horgászat (nem jelentős)</a:t>
            </a:r>
          </a:p>
          <a:p>
            <a:r>
              <a:rPr lang="hu-HU" dirty="0" smtClean="0"/>
              <a:t>Vadászat (jelentős, nem hoz hasznot, Gyulaj)</a:t>
            </a:r>
            <a:endParaRPr lang="hu-HU" dirty="0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Gyönyörű természeti környezet</a:t>
            </a:r>
          </a:p>
          <a:p>
            <a:r>
              <a:rPr lang="hu-HU" dirty="0" smtClean="0"/>
              <a:t>Lovas</a:t>
            </a:r>
          </a:p>
          <a:p>
            <a:r>
              <a:rPr lang="hu-HU" dirty="0" smtClean="0"/>
              <a:t>Falusi</a:t>
            </a:r>
          </a:p>
          <a:p>
            <a:r>
              <a:rPr lang="hu-HU" dirty="0" smtClean="0"/>
              <a:t>Vallási (Lelkigyakorlatos Ház)</a:t>
            </a:r>
          </a:p>
          <a:p>
            <a:r>
              <a:rPr lang="hu-HU" dirty="0" smtClean="0"/>
              <a:t>Helyi termékpiacok</a:t>
            </a:r>
          </a:p>
          <a:p>
            <a:r>
              <a:rPr lang="hu-HU" dirty="0" smtClean="0"/>
              <a:t>DDNP</a:t>
            </a:r>
          </a:p>
          <a:p>
            <a:r>
              <a:rPr lang="hu-HU" dirty="0" smtClean="0"/>
              <a:t>Balaton közelsége</a:t>
            </a:r>
          </a:p>
          <a:p>
            <a:r>
              <a:rPr lang="hu-HU" dirty="0" smtClean="0"/>
              <a:t>Vadászat</a:t>
            </a:r>
          </a:p>
          <a:p>
            <a:r>
              <a:rPr lang="hu-HU" dirty="0" smtClean="0"/>
              <a:t>Jó gyakorlatok (Patca, </a:t>
            </a:r>
            <a:r>
              <a:rPr lang="hu-HU" dirty="0" err="1" smtClean="0"/>
              <a:t>Kaposdada</a:t>
            </a:r>
            <a:r>
              <a:rPr lang="hu-HU" dirty="0" smtClean="0"/>
              <a:t>, Kaposmérő)</a:t>
            </a:r>
          </a:p>
          <a:p>
            <a:r>
              <a:rPr lang="hu-HU" dirty="0" smtClean="0"/>
              <a:t>Kék-túra útvonal</a:t>
            </a:r>
          </a:p>
        </p:txBody>
      </p:sp>
      <p:sp>
        <p:nvSpPr>
          <p:cNvPr id="8" name="Szöveg helye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TAMÁSI KISTÉRSÉG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zöveg helye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KADARKÚTI 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338522">
            <a:off x="311790" y="1744204"/>
            <a:ext cx="3078956" cy="2309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Fontosabb  értékek</a:t>
            </a:r>
            <a:endParaRPr lang="hu-H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4365104"/>
            <a:ext cx="2951990" cy="221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8545">
            <a:off x="5739972" y="1246205"/>
            <a:ext cx="3216019" cy="241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69829">
            <a:off x="6055291" y="3475391"/>
            <a:ext cx="2745563" cy="339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Fontosabb  értékek</a:t>
            </a: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4978" y="3789040"/>
            <a:ext cx="4719022" cy="353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3851920" cy="288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77684">
            <a:off x="207444" y="1345974"/>
            <a:ext cx="3495470" cy="262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9241">
            <a:off x="5719796" y="1276039"/>
            <a:ext cx="326423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http://www.bellacafe.hu/wp-content/uploads/2012/06/Patca_Katica-Tanya-Akt%C3%ADv-Pihen%C3%A9s-K%C3%B6zpont_L%C3%A1tnival%C3%B3k_ismeretlen-fot%C3%B3s_TNHajitogep-01_a-1024x6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708920"/>
            <a:ext cx="3147541" cy="2096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indent="360363"/>
            <a:r>
              <a:rPr lang="hu-HU" cap="all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agyományok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ápolása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indent="360363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Helyi termékpiacok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indent="360363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Túraútvonalak</a:t>
            </a:r>
          </a:p>
          <a:p>
            <a:pPr indent="360363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Egységek fejlesztései</a:t>
            </a:r>
          </a:p>
          <a:p>
            <a:pPr indent="360363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Épület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felújítások</a:t>
            </a:r>
          </a:p>
          <a:p>
            <a:pPr indent="360363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Falukép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javítás</a:t>
            </a:r>
          </a:p>
          <a:p>
            <a:pPr indent="360363">
              <a:buNone/>
            </a:pPr>
            <a:endParaRPr lang="hu-H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FŐ Fejlesztések</a:t>
            </a:r>
            <a:endParaRPr lang="hu-HU" dirty="0"/>
          </a:p>
        </p:txBody>
      </p:sp>
      <p:sp>
        <p:nvSpPr>
          <p:cNvPr id="8" name="Tartalom helye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indent="360363"/>
            <a:r>
              <a:rPr lang="hu-HU" cap="all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agyományok feltárása</a:t>
            </a:r>
          </a:p>
          <a:p>
            <a:pPr indent="360363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Turizmus – Termál</a:t>
            </a:r>
          </a:p>
          <a:p>
            <a:pPr indent="360363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Épület felújítások</a:t>
            </a:r>
          </a:p>
          <a:p>
            <a:pPr indent="360363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Falukép javítás</a:t>
            </a:r>
          </a:p>
          <a:p>
            <a:endParaRPr lang="hu-HU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149080"/>
            <a:ext cx="3528392" cy="2364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 helye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TAMÁSI KISTÉRSÉG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zöveg helye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KADARKÚTI 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HELYI TERMÉKEK, PROGRAMOK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88840"/>
            <a:ext cx="3545378" cy="266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User\Desktop\Képek 1. kutatótábor\Petörke helyi pi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3899772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Civil </a:t>
            </a:r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szervezetek a turizmusért 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Vadásztársaságok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Művelődési/közösségi házak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Sportegyesületek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Rendezvények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Közösségfejlesztés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Nyugdíjasklubok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Hagyományőrző egyesületek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916832"/>
            <a:ext cx="25336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latin typeface="Times New Roman" pitchFamily="18" charset="0"/>
                <a:cs typeface="Times New Roman" pitchFamily="18" charset="0"/>
              </a:rPr>
              <a:t>KÖVETKEZTETÉSEK ÉS JAVASLATOK</a:t>
            </a:r>
            <a:endParaRPr lang="hu-H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artalom helye 10"/>
          <p:cNvSpPr>
            <a:spLocks noGrp="1"/>
          </p:cNvSpPr>
          <p:nvPr>
            <p:ph sz="half" idx="2"/>
          </p:nvPr>
        </p:nvSpPr>
        <p:spPr>
          <a:xfrm>
            <a:off x="251520" y="2174875"/>
            <a:ext cx="4245869" cy="3951288"/>
          </a:xfrm>
        </p:spPr>
        <p:txBody>
          <a:bodyPr>
            <a:noAutofit/>
          </a:bodyPr>
          <a:lstStyle/>
          <a:p>
            <a:pPr marL="269875" indent="-269875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Kedvesség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zárt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közösségek</a:t>
            </a:r>
          </a:p>
          <a:p>
            <a:pPr marL="269875" indent="-269875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Együttműködési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hajlandóság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csírái, személy hiány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marL="269875" indent="-269875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Beletörődés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jelenlegi helyzetbe</a:t>
            </a:r>
          </a:p>
          <a:p>
            <a:pPr marL="269875" indent="-269875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émet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hagyományok</a:t>
            </a:r>
          </a:p>
          <a:p>
            <a:pPr marL="269875" indent="-269875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Borturizmus hanyatlása</a:t>
            </a:r>
          </a:p>
          <a:p>
            <a:pPr marL="269875" indent="-269875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Helyi termékpiacok</a:t>
            </a:r>
          </a:p>
          <a:p>
            <a:pPr marL="269875" indent="-269875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Földprogramok</a:t>
            </a:r>
          </a:p>
          <a:p>
            <a:pPr marL="269875" indent="-269875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Úthálózat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marL="269875" indent="-269875"/>
            <a:endParaRPr lang="hu-HU" dirty="0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645026" y="2174874"/>
            <a:ext cx="4041775" cy="427846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Élni akaró települések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Összefogás, kezdeményezések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Ökoturisztikai klaszter, TDM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Turizmus számos fajtája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Helyi termékek felértékelése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Zselic kincs!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Katica Tanya, Kassai, </a:t>
            </a:r>
            <a:r>
              <a:rPr lang="hu-HU" dirty="0" err="1" smtClean="0">
                <a:latin typeface="Times New Roman" pitchFamily="18" charset="0"/>
                <a:cs typeface="Times New Roman" pitchFamily="18" charset="0"/>
              </a:rPr>
              <a:t>Visnyeszéplak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, stb.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Külföldiek jelenléte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Szálláshelyhiányok</a:t>
            </a:r>
          </a:p>
        </p:txBody>
      </p:sp>
      <p:sp>
        <p:nvSpPr>
          <p:cNvPr id="14" name="Szöveg helye 5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4040188" cy="639762"/>
          </a:xfrm>
        </p:spPr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TAMÁSI KISTÉRSÉG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zöveg helye 6"/>
          <p:cNvSpPr>
            <a:spLocks noGrp="1"/>
          </p:cNvSpPr>
          <p:nvPr>
            <p:ph type="body" sz="quarter" idx="3"/>
          </p:nvPr>
        </p:nvSpPr>
        <p:spPr>
          <a:xfrm>
            <a:off x="4499992" y="1412776"/>
            <a:ext cx="4185791" cy="639762"/>
          </a:xfrm>
        </p:spPr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KADARKÚTI 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971600" y="6237312"/>
            <a:ext cx="81724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hu-H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Információ egymás közötti megosztása, támogatások kihasználása</a:t>
            </a:r>
            <a:endParaRPr lang="hu-HU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</a:pPr>
            <a:endParaRPr lang="hu-HU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/>
          </a:bodyPr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Összefoglalás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60363" indent="-360363" algn="just"/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Legnagyobb eredmény: a szokásos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hard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” (helyi nevezetességek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, turisztikai attrakciók, látnivalók, stb.)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erőforrásokon túl nagyon jelentős </a:t>
            </a:r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számű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 „</a:t>
            </a:r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soft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” elem 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(közösségfejlesztő egyének, kapcsolati hálók, meglévő együttműködések és együttműködési potenciálok, stb.) is felszínre, így tudatosításra került,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nemcsak a hallgatók körében, hanem a helyi </a:t>
            </a:r>
            <a:r>
              <a:rPr lang="hu-HU" sz="2400" b="1" dirty="0" err="1" smtClean="0">
                <a:latin typeface="Times New Roman" pitchFamily="18" charset="0"/>
                <a:cs typeface="Times New Roman" pitchFamily="18" charset="0"/>
              </a:rPr>
              <a:t>stakeholderek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 fejében is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60363" indent="-360363" algn="just"/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Sok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hasznos és pozitív tapasztalat 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gyűjtése</a:t>
            </a:r>
          </a:p>
          <a:p>
            <a:pPr marL="360363" indent="-360363" algn="just"/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Közelebb hozta a hallgatókat 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a magyar valósághoz</a:t>
            </a:r>
          </a:p>
          <a:p>
            <a:pPr marL="360363" indent="-360363" algn="just"/>
            <a:endParaRPr lang="hu-HU" sz="24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360363" indent="-360363" algn="just"/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Visszahívtak és visszavárnak 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bennünket a településekre.</a:t>
            </a:r>
          </a:p>
          <a:p>
            <a:pPr marL="360363" indent="-360363" algn="just"/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Számos rejtett</a:t>
            </a: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, nem tudatosított </a:t>
            </a:r>
            <a:r>
              <a:rPr lang="hu-HU" sz="2400" b="1" dirty="0" smtClean="0">
                <a:latin typeface="Times New Roman" pitchFamily="18" charset="0"/>
                <a:cs typeface="Times New Roman" pitchFamily="18" charset="0"/>
              </a:rPr>
              <a:t>érték található a településeken. </a:t>
            </a:r>
          </a:p>
          <a:p>
            <a:pPr>
              <a:buNone/>
            </a:pP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3275856" y="1340768"/>
            <a:ext cx="5568052" cy="4905836"/>
            <a:chOff x="3575948" y="836712"/>
            <a:chExt cx="5568052" cy="4905836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5948" y="836712"/>
              <a:ext cx="5568052" cy="417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Szövegdoboz 5"/>
            <p:cNvSpPr txBox="1"/>
            <p:nvPr/>
          </p:nvSpPr>
          <p:spPr>
            <a:xfrm>
              <a:off x="4463480" y="5373216"/>
              <a:ext cx="4680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b="1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Cziráki Judit, szíjgyártó, Regöly</a:t>
              </a:r>
              <a:endParaRPr lang="hu-HU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8" name="Szövegdoboz 7"/>
          <p:cNvSpPr txBox="1"/>
          <p:nvPr/>
        </p:nvSpPr>
        <p:spPr>
          <a:xfrm rot="417708">
            <a:off x="794789" y="656316"/>
            <a:ext cx="3024336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i="1" dirty="0" smtClean="0">
                <a:latin typeface="Times New Roman" pitchFamily="18" charset="0"/>
                <a:cs typeface="Times New Roman" pitchFamily="18" charset="0"/>
              </a:rPr>
              <a:t>Fejünkben dől el minden</a:t>
            </a:r>
            <a:endParaRPr lang="hu-H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ekerekített téglalap feliratnak 8"/>
          <p:cNvSpPr/>
          <p:nvPr/>
        </p:nvSpPr>
        <p:spPr>
          <a:xfrm rot="20759744">
            <a:off x="743666" y="2545575"/>
            <a:ext cx="5030505" cy="3495039"/>
          </a:xfrm>
          <a:prstGeom prst="wedgeRoundRectCallout">
            <a:avLst>
              <a:gd name="adj1" fmla="val 64421"/>
              <a:gd name="adj2" fmla="val -10302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3600" b="1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„Egy gyertya nem veszít semmit a saját fényéből azzal, ha meggyújt egy másikat.”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128792" cy="633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1032" y="764704"/>
            <a:ext cx="8389440" cy="1143000"/>
          </a:xfrm>
        </p:spPr>
        <p:txBody>
          <a:bodyPr>
            <a:normAutofit/>
          </a:bodyPr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Köszönöm a figyelmet!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BEVEZETÉS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hazai területfejlesztési politika az elmúlt két évtized során leginkább az elmaradott térségek, települések fejlesztésére koncentrált. </a:t>
            </a: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LHH-s településnek tekinthetőek azok, amelyekre egyszerre jellemző, hogy társadalmi-gazdasági szempontból elmaradottak és az országos átlagot jelentősen meghaladó munkanélküliséggel rendelkeznek. </a:t>
            </a: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legtöbb LHH-s kistérség a Dél-Dunántúlon (18) és Tiszántúlon található. </a:t>
            </a:r>
          </a:p>
          <a:p>
            <a:pPr algn="just"/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"/>
            <a:ext cx="8836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10"/>
          <p:cNvSpPr>
            <a:spLocks noGrp="1"/>
          </p:cNvSpPr>
          <p:nvPr>
            <p:ph sz="half" idx="2"/>
          </p:nvPr>
        </p:nvSpPr>
        <p:spPr>
          <a:xfrm>
            <a:off x="323528" y="2174874"/>
            <a:ext cx="4392487" cy="4422477"/>
          </a:xfrm>
        </p:spPr>
        <p:txBody>
          <a:bodyPr>
            <a:noAutofit/>
          </a:bodyPr>
          <a:lstStyle/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TÁMOP teljes projekt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2011. május-2012. június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NFÜ, MITE és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KE PK-GTK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A Felsőoktatási-kistérségi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partnerségi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program: „A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Kaposvári Egyetem Pedagógiai és Gazdaságtudományi Karának programja a Tamási Kistérségben a társadalmi hálózatok megerősítése érdekében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645026" y="2174874"/>
            <a:ext cx="4319462" cy="4683126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TÁMOP LHH-s részprojekt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2013. június-2014. szeptember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KE PK-GTK, Szegedi Gabonakutató, VE Georgikon Kar </a:t>
            </a:r>
          </a:p>
          <a:p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”Pannon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modell – regionális szintű, ágazati felsőoktatási együttműködés megvalósítása az élelmiszerbiztonság és a gasztronómia területén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KUTATÁSAINK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zöveg helye 5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4040188" cy="639762"/>
          </a:xfrm>
        </p:spPr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TAMÁSI KISTÉRSÉG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zöveg helye 6"/>
          <p:cNvSpPr>
            <a:spLocks noGrp="1"/>
          </p:cNvSpPr>
          <p:nvPr>
            <p:ph type="body" sz="quarter" idx="3"/>
          </p:nvPr>
        </p:nvSpPr>
        <p:spPr>
          <a:xfrm>
            <a:off x="4644008" y="1412776"/>
            <a:ext cx="4041775" cy="639762"/>
          </a:xfrm>
        </p:spPr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KADARKÚTI 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feladataink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556792"/>
            <a:ext cx="8445624" cy="5113783"/>
          </a:xfrm>
        </p:spPr>
        <p:txBody>
          <a:bodyPr>
            <a:normAutofit/>
          </a:bodyPr>
          <a:lstStyle/>
          <a:p>
            <a:pPr lvl="0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Szociológiai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felmérések az adott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térségről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hu-HU" dirty="0">
                <a:latin typeface="Times New Roman" pitchFamily="18" charset="0"/>
                <a:cs typeface="Times New Roman" pitchFamily="18" charset="0"/>
              </a:rPr>
              <a:t>Kistérségi konferencia, fórum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szervezése</a:t>
            </a:r>
          </a:p>
          <a:p>
            <a:pPr lvl="0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Esettanulmányi verseny megszervezése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Szakmai </a:t>
            </a:r>
            <a:r>
              <a:rPr lang="hu-HU" dirty="0">
                <a:latin typeface="Times New Roman" pitchFamily="18" charset="0"/>
                <a:cs typeface="Times New Roman" pitchFamily="18" charset="0"/>
              </a:rPr>
              <a:t>segítségnyújtás kistérségi területi tervek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készítéséhez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hu-HU" dirty="0">
                <a:latin typeface="Times New Roman" pitchFamily="18" charset="0"/>
                <a:cs typeface="Times New Roman" pitchFamily="18" charset="0"/>
              </a:rPr>
              <a:t>Kistérségi jó gyakorlatok gyűjtése és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kommunikációja</a:t>
            </a:r>
            <a:endParaRPr lang="hu-H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hu-HU" dirty="0">
                <a:latin typeface="Times New Roman" pitchFamily="18" charset="0"/>
                <a:cs typeface="Times New Roman" pitchFamily="18" charset="0"/>
              </a:rPr>
              <a:t>Pályázati együttműködés, 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projektmenedzsment</a:t>
            </a:r>
          </a:p>
          <a:p>
            <a:pPr lvl="0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Hallgatók szemléletformálása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5648" y="2636912"/>
            <a:ext cx="2768352" cy="176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Times New Roman" pitchFamily="18" charset="0"/>
                <a:cs typeface="Times New Roman" pitchFamily="18" charset="0"/>
              </a:rPr>
              <a:t>KUTATÁS CÉLJA</a:t>
            </a: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rtékleltár</a:t>
            </a:r>
            <a:endParaRPr lang="hu-H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Számottevő egyéni és közösségi teljesítmények</a:t>
            </a: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érségi helyi termékek</a:t>
            </a: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Turisztikai vonzerők</a:t>
            </a: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Konkrét CSR lehetőségek feltárása</a:t>
            </a: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mberi és anyagi erőforrásainak felmérése</a:t>
            </a:r>
          </a:p>
          <a:p>
            <a:pPr algn="just"/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hu-HU" dirty="0" smtClean="0">
                <a:latin typeface="Times New Roman" pitchFamily="18" charset="0"/>
                <a:cs typeface="Times New Roman" pitchFamily="18" charset="0"/>
              </a:rPr>
              <a:t> térségben élő időskorú, valamint roma származású népesség vizsgálata</a:t>
            </a:r>
          </a:p>
          <a:p>
            <a:pPr algn="just"/>
            <a:endParaRPr lang="hu-H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573016"/>
            <a:ext cx="3422596" cy="249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artalom helye 10"/>
          <p:cNvSpPr>
            <a:spLocks noGrp="1"/>
          </p:cNvSpPr>
          <p:nvPr>
            <p:ph sz="half" idx="2"/>
          </p:nvPr>
        </p:nvSpPr>
        <p:spPr>
          <a:xfrm>
            <a:off x="251520" y="2174875"/>
            <a:ext cx="4320480" cy="3951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32 település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Oktatók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3 fő PK – 2 fő GTK</a:t>
            </a:r>
            <a:endParaRPr lang="hu-H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Hallgatók: 15+3 fő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79388" lvl="3" indent="269875"/>
            <a:r>
              <a:rPr lang="hu-HU" b="1" i="1" dirty="0" smtClean="0">
                <a:latin typeface="Times New Roman" pitchFamily="18" charset="0"/>
                <a:cs typeface="Times New Roman" pitchFamily="18" charset="0"/>
              </a:rPr>
              <a:t>vidékfejlesztési agrármérnök MSc, </a:t>
            </a:r>
          </a:p>
          <a:p>
            <a:pPr marL="179388" lvl="3" indent="269875"/>
            <a:r>
              <a:rPr lang="hu-HU" b="1" i="1" dirty="0" smtClean="0">
                <a:latin typeface="Times New Roman" pitchFamily="18" charset="0"/>
                <a:cs typeface="Times New Roman" pitchFamily="18" charset="0"/>
              </a:rPr>
              <a:t>regionális- és környezeti gazdaságtan MSc, </a:t>
            </a:r>
          </a:p>
          <a:p>
            <a:pPr marL="179388" lvl="3" indent="269875"/>
            <a:r>
              <a:rPr lang="hu-HU" b="1" i="1" dirty="0" smtClean="0">
                <a:latin typeface="Times New Roman" pitchFamily="18" charset="0"/>
                <a:cs typeface="Times New Roman" pitchFamily="18" charset="0"/>
              </a:rPr>
              <a:t>pénzügy- és számvitel BA, </a:t>
            </a:r>
          </a:p>
          <a:p>
            <a:pPr marL="179388" lvl="3" indent="269875"/>
            <a:r>
              <a:rPr lang="hu-HU" b="1" i="1" dirty="0" smtClean="0">
                <a:latin typeface="Times New Roman" pitchFamily="18" charset="0"/>
                <a:cs typeface="Times New Roman" pitchFamily="18" charset="0"/>
              </a:rPr>
              <a:t>gazdasági és vidékfejlesztési agrármérnök BSc,</a:t>
            </a:r>
          </a:p>
          <a:p>
            <a:pPr marL="179388" lvl="3" indent="269875"/>
            <a:r>
              <a:rPr lang="hu-HU" b="1" i="1" dirty="0" smtClean="0">
                <a:latin typeface="Times New Roman" pitchFamily="18" charset="0"/>
                <a:cs typeface="Times New Roman" pitchFamily="18" charset="0"/>
              </a:rPr>
              <a:t>térségfejlesztő fakultációs andragógia BA </a:t>
            </a:r>
            <a:endParaRPr lang="hu-H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179388" lvl="3" indent="269875"/>
            <a:r>
              <a:rPr lang="hu-HU" b="1" i="1" dirty="0" smtClean="0">
                <a:latin typeface="Times New Roman" pitchFamily="18" charset="0"/>
                <a:cs typeface="Times New Roman" pitchFamily="18" charset="0"/>
              </a:rPr>
              <a:t>ERASMUS török hallgatók</a:t>
            </a:r>
            <a:endParaRPr lang="hu-HU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Meghívott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vendégek: 3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fő</a:t>
            </a:r>
          </a:p>
          <a:p>
            <a:endParaRPr lang="hu-HU" dirty="0"/>
          </a:p>
        </p:txBody>
      </p:sp>
      <p:sp>
        <p:nvSpPr>
          <p:cNvPr id="13" name="Tartalom helye 12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319462" cy="16141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23 település</a:t>
            </a:r>
          </a:p>
          <a:p>
            <a:pPr>
              <a:buNone/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Oktatók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fő PK –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fő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GTK</a:t>
            </a:r>
            <a:endParaRPr lang="hu-H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Hallgatók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hu-HU" sz="2000" b="1" dirty="0" smtClean="0">
                <a:latin typeface="Times New Roman" pitchFamily="18" charset="0"/>
                <a:cs typeface="Times New Roman" pitchFamily="18" charset="0"/>
              </a:rPr>
              <a:t>15 fő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179388" lvl="3" indent="269875"/>
            <a:r>
              <a:rPr lang="hu-HU" b="1" i="1" dirty="0" smtClean="0">
                <a:latin typeface="Times New Roman" pitchFamily="18" charset="0"/>
                <a:cs typeface="Times New Roman" pitchFamily="18" charset="0"/>
              </a:rPr>
              <a:t>térségfejlesztő fakultációs andragógia BA </a:t>
            </a:r>
            <a:endParaRPr lang="hu-H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3" indent="261938"/>
            <a:endParaRPr lang="hu-H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3" indent="261938"/>
            <a:endParaRPr lang="hu-HU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3" indent="261938"/>
            <a:endParaRPr lang="hu-H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 anyag és módszer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971600" y="6021288"/>
            <a:ext cx="7848872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32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kutatótáborok</a:t>
            </a:r>
            <a:endParaRPr lang="hu-HU" sz="3200" b="1" cap="all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zöveg helye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TAMÁSI KISTÉRSÉG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zöveg helye 6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KADARKÚTI TÉRSÉG</a:t>
            </a:r>
            <a:endParaRPr lang="hu-HU" sz="2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elhő 7"/>
          <p:cNvSpPr/>
          <p:nvPr/>
        </p:nvSpPr>
        <p:spPr>
          <a:xfrm>
            <a:off x="3599384" y="980728"/>
            <a:ext cx="5544616" cy="5877272"/>
          </a:xfrm>
          <a:prstGeom prst="cloudCallout">
            <a:avLst>
              <a:gd name="adj1" fmla="val -75029"/>
              <a:gd name="adj2" fmla="val 8564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hu-H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Vállalkozások, gazdasági tevékenységek</a:t>
            </a:r>
            <a:endParaRPr lang="hu-H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indent="-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92150" algn="l"/>
              </a:tabLst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Civilek, közösségi élet</a:t>
            </a:r>
            <a:endParaRPr lang="hu-H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indent="-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92150" algn="l"/>
              </a:tabLst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Infrastruktúra (alternatív energiaforrások</a:t>
            </a:r>
            <a:endParaRPr lang="hu-H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indent="-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92150" algn="l"/>
              </a:tabLst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Jövőkép (kifejezetten helyi termékre, turisztikai lehetőségek)</a:t>
            </a:r>
            <a:endParaRPr lang="hu-H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indent="-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92150" algn="l"/>
              </a:tabLst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Értékleltár (környezeti, társadalmi, gazdasági)</a:t>
            </a:r>
            <a:endParaRPr lang="hu-H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indent="-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92150" algn="l"/>
              </a:tabLst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Nemzetiségek, kisebbségek, egyéb szociális téma</a:t>
            </a:r>
            <a:endParaRPr lang="hu-H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indent="-1793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692150" algn="l"/>
              </a:tabLst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Képzési szükségletek összegyűjtése</a:t>
            </a:r>
          </a:p>
          <a:p>
            <a:pPr marL="179388" lvl="0" indent="-179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692150" algn="l"/>
              </a:tabLst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Kulturális értékek</a:t>
            </a:r>
          </a:p>
          <a:p>
            <a:pPr marL="179388" lvl="0" indent="-179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692150" algn="l"/>
              </a:tabLst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Környezettudatosság</a:t>
            </a:r>
          </a:p>
          <a:p>
            <a:pPr marL="179388" lvl="0" indent="-179388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692150" algn="l"/>
              </a:tabLst>
            </a:pPr>
            <a:r>
              <a:rPr lang="hu-H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Gerontológia</a:t>
            </a:r>
          </a:p>
          <a:p>
            <a:pPr>
              <a:buFont typeface="Arial" pitchFamily="34" charset="0"/>
              <a:buChar char="•"/>
            </a:pPr>
            <a:endParaRPr lang="hu-H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 anyag és módszer</a:t>
            </a: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0" y="1052736"/>
            <a:ext cx="3923928" cy="558924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Települések megismerése a terepgyakorlat előtt – gazdasági, társadalmi és környezeti oldalról.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Beszámoló a többiek előtt.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hu-HU" sz="2400" dirty="0" smtClean="0">
                <a:latin typeface="Times New Roman" pitchFamily="18" charset="0"/>
                <a:cs typeface="Times New Roman" pitchFamily="18" charset="0"/>
              </a:rPr>
              <a:t>Terepmunka:</a:t>
            </a:r>
          </a:p>
          <a:p>
            <a:pPr marL="857250" lvl="1" indent="-457200"/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Mélyinterjú – félig strukturált</a:t>
            </a:r>
          </a:p>
          <a:p>
            <a:pPr marL="857250" lvl="1" indent="-457200"/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2x3-4-5fős 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kutatócsoport/település</a:t>
            </a:r>
          </a:p>
          <a:p>
            <a:pPr marL="857250" lvl="1" indent="-457200"/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Hólabda módszer</a:t>
            </a:r>
          </a:p>
          <a:p>
            <a:pPr algn="just">
              <a:buNone/>
            </a:pPr>
            <a:endParaRPr lang="hu-H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hu-HU" b="1" cap="all" dirty="0" smtClean="0">
                <a:latin typeface="Times New Roman" pitchFamily="18" charset="0"/>
                <a:cs typeface="Times New Roman" pitchFamily="18" charset="0"/>
              </a:rPr>
              <a:t>turizmus</a:t>
            </a:r>
            <a:endParaRPr lang="hu-H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4678" y="3995624"/>
            <a:ext cx="3762224" cy="282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206626">
            <a:off x="690479" y="3787166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2373">
            <a:off x="783391" y="1332845"/>
            <a:ext cx="3816085" cy="286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5288">
            <a:off x="4501761" y="1360758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852936"/>
            <a:ext cx="1695251" cy="181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églalap 8"/>
          <p:cNvSpPr/>
          <p:nvPr/>
        </p:nvSpPr>
        <p:spPr>
          <a:xfrm>
            <a:off x="1403648" y="908720"/>
            <a:ext cx="6295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KIEGÉSZÍTŐ JÖVEDELEMFORRÁS</a:t>
            </a:r>
            <a:endParaRPr lang="hu-H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625</Words>
  <Application>Microsoft Office PowerPoint</Application>
  <PresentationFormat>Diavetítés a képernyőre (4:3 oldalarány)</PresentationFormat>
  <Paragraphs>160</Paragraphs>
  <Slides>19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0" baseType="lpstr">
      <vt:lpstr>Office-téma</vt:lpstr>
      <vt:lpstr>A KAPOSVÁRI EGYETEM KUTATÁSI EREDMÉNYEI  A LEGHÁTRÁNYOSABB HELYZETŰ  DÉL-DUNÁNTÚLI RÉGIÓKBAN</vt:lpstr>
      <vt:lpstr>BEVEZETÉS</vt:lpstr>
      <vt:lpstr>3. dia</vt:lpstr>
      <vt:lpstr>KUTATÁSAINK</vt:lpstr>
      <vt:lpstr>feladataink</vt:lpstr>
      <vt:lpstr>KUTATÁS CÉLJA</vt:lpstr>
      <vt:lpstr> anyag és módszer</vt:lpstr>
      <vt:lpstr> anyag és módszer</vt:lpstr>
      <vt:lpstr>turizmus</vt:lpstr>
      <vt:lpstr>TURISZTIKAI ÉRTÉKEK</vt:lpstr>
      <vt:lpstr>Fontosabb  értékek</vt:lpstr>
      <vt:lpstr>Fontosabb  értékek</vt:lpstr>
      <vt:lpstr>FŐ Fejlesztések</vt:lpstr>
      <vt:lpstr>HELYI TERMÉKEK, PROGRAMOK</vt:lpstr>
      <vt:lpstr>Civil szervezetek a turizmusért </vt:lpstr>
      <vt:lpstr>KÖVETKEZTETÉSEK ÉS JAVASLATOK</vt:lpstr>
      <vt:lpstr>Összefoglalás</vt:lpstr>
      <vt:lpstr>18. dia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Fejlesztésorientált gazdaságszociológiai kutatás a Tamási kistérségben</dc:title>
  <dc:creator>User</dc:creator>
  <cp:lastModifiedBy>MEszter</cp:lastModifiedBy>
  <cp:revision>168</cp:revision>
  <dcterms:created xsi:type="dcterms:W3CDTF">2011-10-27T09:35:36Z</dcterms:created>
  <dcterms:modified xsi:type="dcterms:W3CDTF">2013-11-22T00:12:41Z</dcterms:modified>
</cp:coreProperties>
</file>