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0" r:id="rId6"/>
    <p:sldId id="267" r:id="rId7"/>
    <p:sldId id="268" r:id="rId8"/>
    <p:sldId id="264" r:id="rId9"/>
    <p:sldId id="270" r:id="rId10"/>
    <p:sldId id="266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369B-3655-47E0-812A-464A9E05A445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4C36-E3F1-4941-AE57-D014432B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6F0-9DD5-4CF8-A228-4C33E8E6E6FF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A3DB-8E89-413B-BFDC-CCE1349E53B1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053C-5118-4EEC-94CA-DD4C26FB5573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C1EA-743D-4E22-8B38-97A634F73C74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2049-AFAF-4091-8DF0-7ADDFAC75DE1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6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8AC6-00B3-4231-A0C9-3898F7386A5B}" type="datetime1">
              <a:rPr lang="hu-HU" smtClean="0"/>
              <a:t>2013.11.21.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AA42-8C20-477E-8B5C-4E6EA9E57E82}" type="datetime1">
              <a:rPr lang="hu-HU" smtClean="0"/>
              <a:t>2013.11.21.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7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9B4B-E059-4AFE-BE08-3AAD0E444865}" type="datetime1">
              <a:rPr lang="hu-HU" smtClean="0"/>
              <a:t>2013.11.21.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8586-0034-4867-9BFF-61A7BEE49B4F}" type="datetime1">
              <a:rPr lang="hu-HU" smtClean="0"/>
              <a:t>2013.11.21.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D9C4-A9C9-445C-85F5-45B839A0B7B1}" type="datetime1">
              <a:rPr lang="hu-HU" smtClean="0"/>
              <a:t>2013.11.21.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8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D540-84B5-44CC-8CCE-22ACFC381462}" type="datetime1">
              <a:rPr lang="hu-HU" smtClean="0"/>
              <a:t>2013.11.21.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79AB-3BED-48B2-9A42-6FC0EF2A8362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9847-ABBC-4EB9-86BE-8E44E9CB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63688" y="980728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FELDOLGOZÓIPAR HELYZETE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SAJÁTOSSÁGAI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DÉL-DUNÁNTÚLON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83968" y="4941168"/>
            <a:ext cx="468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Kovács Szilárd</a:t>
            </a:r>
          </a:p>
          <a:p>
            <a:pPr algn="r"/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Eötvös József Főiskola</a:t>
            </a:r>
          </a:p>
          <a:p>
            <a:pPr algn="r"/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Gazdaságtudományi Intézet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nimrod-mohacs.hu/sites/default/files/delireg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8" y="2780928"/>
            <a:ext cx="4193768" cy="33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619132" y="608967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XI. MRTT vándorgyűlés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Kaposvár, 2013. november 21-22.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Ipari parkok - iparosítás lehetséges szinterei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E80C-E682-4002-A735-2D687B033450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660232" y="1268760"/>
            <a:ext cx="2483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több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alapvető közműellátottságot sem tudja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biztosítani</a:t>
            </a:r>
          </a:p>
          <a:p>
            <a:pPr marL="0" indent="0">
              <a:buNone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000" i="1" u="sng" dirty="0">
                <a:latin typeface="Times New Roman" pitchFamily="18" charset="0"/>
                <a:cs typeface="Times New Roman" pitchFamily="18" charset="0"/>
              </a:rPr>
              <a:t>A régió ipari </a:t>
            </a:r>
            <a:r>
              <a:rPr lang="hu-HU" sz="2000" i="1" u="sng" dirty="0" smtClean="0">
                <a:latin typeface="Times New Roman" pitchFamily="18" charset="0"/>
                <a:cs typeface="Times New Roman" pitchFamily="18" charset="0"/>
              </a:rPr>
              <a:t>parkjai:</a:t>
            </a:r>
          </a:p>
          <a:p>
            <a:pPr marL="0" indent="0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autópálya mentén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nagyvárosok környékén</a:t>
            </a:r>
          </a:p>
          <a:p>
            <a:pPr marL="174625" indent="-174625">
              <a:buFontTx/>
              <a:buChar char="-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versenyképes lehet </a:t>
            </a:r>
          </a:p>
          <a:p>
            <a:pPr marL="0" indent="0"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külső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belső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periféria ipari parkjai</a:t>
            </a:r>
          </a:p>
          <a:p>
            <a:pPr marL="0" indent="0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em versenyképesek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3269" r="39561" b="6250"/>
          <a:stretch/>
        </p:blipFill>
        <p:spPr bwMode="auto">
          <a:xfrm>
            <a:off x="119032" y="984976"/>
            <a:ext cx="6541200" cy="58284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73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Összegzés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Kevés nagyvállalat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KKV szektor: tőke hiányos, nem innováció orientált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Periférikus elhelyezkedés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nfrastruktúra hiányos – korlát a tőke előtt</a:t>
            </a:r>
          </a:p>
          <a:p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Előnyök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Olcsó munkaerő (szakképzett és szakképzetlen)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K+F intézményi háttér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CE31-14DF-48D2-B4BF-BFF2FE609CD6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05881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hu-HU" sz="3600" b="0" dirty="0" smtClean="0"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7772400" cy="30425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Felhasznált irodalom</a:t>
            </a:r>
          </a:p>
          <a:p>
            <a:pPr algn="just"/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Buday-Sántha A. (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2013):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Dél-Dunántúli régió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fejlesztése. PTE-KTK,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Pécs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Kovács Sz. (2013): Dél-Dunántúli régió ipari versenyképességének helyzete, sajátosságai és lehetőségei. Interdiszciplináris Doktorandusz Konferencia.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Pécs.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Lengyel 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I. (2003): Verseny és területi fejlődés: térségek versenyképessége Magyarországon.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JATEPress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, Szeged.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Rechnitzer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J. (2002) Az ipari park, mint a regionális politika eszköze,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Buzás N. – Lengyel I. (szerk.) Ipari parkok fejlődési lehetőségei: regionális gazdaságfejlesztés, innovációs folyamatok és klaszterek.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SZTE GTK,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JATEPress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, Szeged, (77–92 o.).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Waits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, M. J. (1998):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int he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Amaerican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Liou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K. T. (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.):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Handbook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Marcel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Dekker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, New York, pp. 183-213.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2425-16EE-479B-8CFA-A1714514BC34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Bevezetés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Versenyképesség</a:t>
            </a:r>
          </a:p>
          <a:p>
            <a:pPr indent="-16510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versenyképesség nem(csak) adottság,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hanem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létrehozható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növelhető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megújítható</a:t>
            </a:r>
          </a:p>
          <a:p>
            <a:pPr indent="-16510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versenyképesség javítása gyakorlatilag a regionális gazdaságfejlesztést foglalja magába</a:t>
            </a:r>
          </a:p>
          <a:p>
            <a:pPr indent="-16510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Cél: 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életminőség, életszínvonal javítás</a:t>
            </a:r>
          </a:p>
          <a:p>
            <a:pPr indent="-16510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Összetevők: 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termelési hatékonyság,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növekedési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ütem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mértéke</a:t>
            </a:r>
          </a:p>
          <a:p>
            <a:pPr marL="0" indent="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Dél-Dunántúl</a:t>
            </a:r>
          </a:p>
          <a:p>
            <a:pPr indent="-165100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Magyarország és az Európai Unió egyik legfejletlenebb régiója</a:t>
            </a:r>
          </a:p>
          <a:p>
            <a:pPr indent="-16510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Kiesik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gazdasági fejlődés fő irányából</a:t>
            </a:r>
          </a:p>
          <a:p>
            <a:pPr indent="-16510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régió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nem rendelkezik határozott iparfejlesztési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tervekkel</a:t>
            </a:r>
          </a:p>
          <a:p>
            <a:pPr indent="-165100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iparszerkezetet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„véletlenszerűen”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megjelenő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beruházások alakítják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39D3-90C9-4B29-B4CC-98F5B516745E}" type="datetime1">
              <a:rPr lang="hu-HU" smtClean="0"/>
              <a:t>2013.11.21.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MRTT2013 </a:t>
            </a:r>
            <a:r>
              <a:rPr lang="en-US" dirty="0" err="1" smtClean="0"/>
              <a:t>Kaposvár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négyfázisú regionális gazdaságfejlesztési stratégia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1960-as évek USA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4 fázis</a:t>
            </a:r>
          </a:p>
          <a:p>
            <a:pPr lvl="1"/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Iparági „verbuválás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2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Telephely, nagyvállalat,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Szerkezetátalakítás</a:t>
            </a:r>
          </a:p>
          <a:p>
            <a:pPr lvl="2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Munkahelyteremtés, KKV szektor</a:t>
            </a:r>
          </a:p>
          <a:p>
            <a:pPr lvl="1"/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Újraszerveződés</a:t>
            </a:r>
          </a:p>
          <a:p>
            <a:pPr lvl="2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Hatékonyság növelés, helyi kötődésű nagyvállalat</a:t>
            </a:r>
          </a:p>
          <a:p>
            <a:pPr lvl="1"/>
            <a:r>
              <a:rPr lang="hu-HU" sz="2400" i="1" dirty="0">
                <a:latin typeface="Times New Roman" pitchFamily="18" charset="0"/>
                <a:cs typeface="Times New Roman" pitchFamily="18" charset="0"/>
              </a:rPr>
              <a:t>Klaszteralapú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gazdaságfejlesztés</a:t>
            </a:r>
          </a:p>
          <a:p>
            <a:pPr lvl="2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Innováció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rientált, hálózatok és klaszterek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72DC-DE84-4D14-87A7-A3FF7E70004D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3</a:t>
            </a:fld>
            <a:endParaRPr lang="en-US"/>
          </a:p>
        </p:txBody>
      </p:sp>
      <p:sp>
        <p:nvSpPr>
          <p:cNvPr id="9" name="Jobb oldali kapcsos zárójel 8"/>
          <p:cNvSpPr/>
          <p:nvPr/>
        </p:nvSpPr>
        <p:spPr>
          <a:xfrm>
            <a:off x="5508104" y="2708920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Jobb oldali kapcsos zárójel 11"/>
          <p:cNvSpPr/>
          <p:nvPr/>
        </p:nvSpPr>
        <p:spPr>
          <a:xfrm>
            <a:off x="6804248" y="3645024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Jobb oldali kapcsos zárójel 12"/>
          <p:cNvSpPr/>
          <p:nvPr/>
        </p:nvSpPr>
        <p:spPr>
          <a:xfrm>
            <a:off x="7452320" y="4587439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/>
          <p:cNvSpPr txBox="1"/>
          <p:nvPr/>
        </p:nvSpPr>
        <p:spPr>
          <a:xfrm>
            <a:off x="5832140" y="3090446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NEOFORDISTA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121308" y="4053266"/>
            <a:ext cx="202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TUDÁSALKALMAZÓ</a:t>
            </a:r>
            <a:endParaRPr lang="en-US" sz="1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797576" y="4871115"/>
            <a:ext cx="134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latin typeface="Times New Roman" pitchFamily="18" charset="0"/>
                <a:cs typeface="Times New Roman" pitchFamily="18" charset="0"/>
              </a:rPr>
              <a:t>TUDÁS-TEREMTŐ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Dél-Dunántúli régió, mint 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neofordista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régió</a:t>
            </a:r>
            <a:endParaRPr lang="en-US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FF58-1162-483C-8FC1-1E9D9F82814E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4</a:t>
            </a:fld>
            <a:endParaRPr lang="en-US"/>
          </a:p>
        </p:txBody>
      </p:sp>
      <p:pic>
        <p:nvPicPr>
          <p:cNvPr id="1026" name="Kép 3" descr="Leírás: C:\Users\Szilárd\AppData\Local\Microsoft\Windows\Temporary Internet Files\Content.Word\Új kép (16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19873"/>
            <a:ext cx="5688632" cy="518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 flipH="1">
            <a:off x="7387580" y="6114055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Times New Roman" pitchFamily="18" charset="0"/>
                <a:cs typeface="Times New Roman" pitchFamily="18" charset="0"/>
              </a:rPr>
              <a:t>Forrás. Lengyel, 2003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3707904" y="1844824"/>
            <a:ext cx="1800199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zövegdoboz 11"/>
          <p:cNvSpPr txBox="1"/>
          <p:nvPr/>
        </p:nvSpPr>
        <p:spPr>
          <a:xfrm>
            <a:off x="3887923" y="14847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él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084168" y="5445224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Periférikus elhelyezkedés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923928" y="5467724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Működő tőke vonzása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627784" y="6067888"/>
            <a:ext cx="16912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Infrastruktúra fejlesztés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259632" y="5467724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Alacsony K+F igény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004984" y="6157091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Olcsó munkaerő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régió lehetőségei és sajátosságai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Az infrastruktúra, főként a vonalas infrastruktúra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hiányos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„zsákautópálya”</a:t>
            </a:r>
          </a:p>
          <a:p>
            <a:pPr lvl="1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nemzetközi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közlekedési folyosók a régió határain találhatók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olcsó munkaerő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megtalálható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régióban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magas munkanélküliség jelentős munkaerő kínálatot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jelent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elyi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vállalkozások K+F igénye rendkívül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alacsony</a:t>
            </a:r>
          </a:p>
          <a:p>
            <a:pPr lvl="1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technológiát a régión kívülről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vásárolja</a:t>
            </a: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2004-2008: K+F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források kevesebb, mint 20%-a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vállalkozásoktól (országos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átlag több mint 40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%) 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régió K+F intézményi és humánerőforrás adottságai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megfelelőek, de nehezen fenntarthatóak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876F-18B2-43F6-A3E0-12BA60658210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Feldolgozóipar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helyzete a régióban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C1EA-743D-4E22-8B38-97A634F73C74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173148"/>
              </p:ext>
            </p:extLst>
          </p:nvPr>
        </p:nvGraphicFramePr>
        <p:xfrm>
          <a:off x="179513" y="1124744"/>
          <a:ext cx="8712965" cy="310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457"/>
                <a:gridCol w="1395846"/>
                <a:gridCol w="648072"/>
                <a:gridCol w="1008112"/>
                <a:gridCol w="648072"/>
                <a:gridCol w="1368152"/>
                <a:gridCol w="576064"/>
                <a:gridCol w="1296144"/>
                <a:gridCol w="432046"/>
              </a:tblGrid>
              <a:tr h="6218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Terület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Termelés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Belföldi értékesítés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 értékesítés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62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millió Ft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millió Ft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millió Ft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millió Ft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Magyarország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18 883 544    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127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    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5 644 124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13 179 492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18 823 616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Dél-Dunántúl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854 081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160 037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693 897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853 933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Baranya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148 470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46 426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103 697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150 123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Somogy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622 987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75 431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545 776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621 206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1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Tolna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82 624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44 424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82 604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115616" y="4437112"/>
            <a:ext cx="50022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Ágazati vizsgálat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Gépipar kiemelkedő Somogyban (Flextronics)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Textilipar Tolnában a legjelentősebb (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Samsonite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Nemfémes ásványi anyag feldolgozás (Baranya)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Értékesítés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Élelmiszeripar – főként belföld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Gép-, és textilipar - export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Feldolgozóipar helyzete a régióban</a:t>
            </a:r>
            <a:endParaRPr lang="hu-HU" sz="40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61266"/>
              </p:ext>
            </p:extLst>
          </p:nvPr>
        </p:nvGraphicFramePr>
        <p:xfrm>
          <a:off x="251520" y="1340768"/>
          <a:ext cx="6192688" cy="3101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1"/>
                <a:gridCol w="1076313"/>
                <a:gridCol w="219831"/>
                <a:gridCol w="1031027"/>
                <a:gridCol w="121101"/>
                <a:gridCol w="1127582"/>
                <a:gridCol w="1248683"/>
              </a:tblGrid>
              <a:tr h="2649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Terület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Foglalkoztatás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Fizikai foglalkozású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Szellemi foglalkozású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Összesen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Ebből: teljes munkaidős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494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fő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Magyarország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440 819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143 989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541 636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541 636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4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Dél-Dunántúl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44 878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40 747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Baranya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13 374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16 874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14 605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Somogy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15 140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18 852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17 958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6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Tolna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8 184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C1EA-743D-4E22-8B38-97A634F73C74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7</a:t>
            </a:fld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2555776" y="4594483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Átlagkereset: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Baranyában a legmagasabb, Tolnában a legalacsonyabb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Bruttó átlagkereset csak a gépiparban haladja meg a 200 ezret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Textiliparban az átlag bruttó kereset alig haladja meg a 100 ezret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Feldolgozóipari nagyvállalatok a régióban</a:t>
            </a:r>
            <a:endParaRPr lang="en-US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9C96-BFFB-4274-9DD5-D5F31875934F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7327" r="35052" b="1724"/>
          <a:stretch>
            <a:fillRect/>
          </a:stretch>
        </p:blipFill>
        <p:spPr bwMode="auto">
          <a:xfrm>
            <a:off x="107504" y="984134"/>
            <a:ext cx="6540465" cy="58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647969" y="1268760"/>
            <a:ext cx="249603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Nagyvárosi koncentráció</a:t>
            </a:r>
          </a:p>
          <a:p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Infrastruktúra kiemelt szerepe</a:t>
            </a:r>
          </a:p>
          <a:p>
            <a:endParaRPr lang="hu-H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900" dirty="0" err="1" smtClean="0">
                <a:latin typeface="Times New Roman" pitchFamily="18" charset="0"/>
                <a:cs typeface="Times New Roman" pitchFamily="18" charset="0"/>
              </a:rPr>
              <a:t>Észak-Dél</a:t>
            </a:r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 tengely</a:t>
            </a:r>
          </a:p>
          <a:p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- Kelet-Nyugat tengely</a:t>
            </a:r>
          </a:p>
          <a:p>
            <a:r>
              <a:rPr lang="hu-HU" sz="1900" dirty="0" smtClean="0">
                <a:latin typeface="Times New Roman" pitchFamily="18" charset="0"/>
                <a:cs typeface="Times New Roman" pitchFamily="18" charset="0"/>
              </a:rPr>
              <a:t>- Belső tengely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Feldolgozóipari nagyvállalatok a régióban</a:t>
            </a:r>
            <a:endParaRPr lang="hu-HU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C1EA-743D-4E22-8B38-97A634F73C74}" type="datetime1">
              <a:rPr lang="hu-HU" smtClean="0"/>
              <a:t>2013.11.21.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MRTT2013 Kaposvár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E9847-ABBC-4EB9-86BE-8E44E9CB94B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5" y="847648"/>
            <a:ext cx="6537845" cy="601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 rot="16200000">
            <a:off x="-2092658" y="3217403"/>
            <a:ext cx="5517232" cy="133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2000" dirty="0" smtClean="0">
                <a:latin typeface="Times New Roman" pitchFamily="18" charset="0"/>
                <a:cs typeface="Times New Roman" pitchFamily="18" charset="0"/>
              </a:rPr>
              <a:t>1 milliárd Ft-t meghaladó nettó árbevétellel rendelkező feldolgozóipari vállalkozások földrajzi elhelyezkedése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501333" y="522920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Élelmiszeripar-rózsaszín</a:t>
            </a:r>
          </a:p>
          <a:p>
            <a:pPr algn="r"/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Textil és bőr-zöld</a:t>
            </a:r>
          </a:p>
          <a:p>
            <a:pPr algn="r"/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Vegyipar-sárga</a:t>
            </a:r>
          </a:p>
          <a:p>
            <a:pPr algn="r"/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Gépipar-kék</a:t>
            </a:r>
          </a:p>
          <a:p>
            <a:pPr algn="r"/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Fa, papír, nyomda-barna</a:t>
            </a:r>
          </a:p>
          <a:p>
            <a:pPr algn="r"/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Nemfémes ásvány-szürke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697</Words>
  <Application>Microsoft Office PowerPoint</Application>
  <PresentationFormat>Diavetítés a képernyőre (4:3 oldalarány)</PresentationFormat>
  <Paragraphs>230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Bevezetés</vt:lpstr>
      <vt:lpstr>A négyfázisú regionális gazdaságfejlesztési stratégia</vt:lpstr>
      <vt:lpstr>Dél-Dunántúli régió, mint neofordista régió</vt:lpstr>
      <vt:lpstr>A régió lehetőségei és sajátosságai</vt:lpstr>
      <vt:lpstr>Feldolgozóipar helyzete a régióban</vt:lpstr>
      <vt:lpstr>Feldolgozóipar helyzete a régióban</vt:lpstr>
      <vt:lpstr>Feldolgozóipari nagyvállalatok a régióban</vt:lpstr>
      <vt:lpstr>Feldolgozóipari nagyvállalatok a régióban</vt:lpstr>
      <vt:lpstr>Ipari parkok - iparosítás lehetséges szinterei</vt:lpstr>
      <vt:lpstr>Összegzés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Admin</dc:creator>
  <cp:lastModifiedBy>Erika</cp:lastModifiedBy>
  <cp:revision>22</cp:revision>
  <dcterms:created xsi:type="dcterms:W3CDTF">2013-05-15T06:11:00Z</dcterms:created>
  <dcterms:modified xsi:type="dcterms:W3CDTF">2013-11-21T21:17:21Z</dcterms:modified>
</cp:coreProperties>
</file>