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3" r:id="rId6"/>
    <p:sldId id="262" r:id="rId7"/>
    <p:sldId id="273" r:id="rId8"/>
    <p:sldId id="259" r:id="rId9"/>
    <p:sldId id="266" r:id="rId10"/>
    <p:sldId id="268" r:id="rId11"/>
    <p:sldId id="260" r:id="rId12"/>
    <p:sldId id="269" r:id="rId13"/>
    <p:sldId id="272" r:id="rId14"/>
    <p:sldId id="275" r:id="rId15"/>
    <p:sldId id="276" r:id="rId16"/>
    <p:sldId id="277" r:id="rId17"/>
    <p:sldId id="280" r:id="rId18"/>
    <p:sldId id="278" r:id="rId19"/>
    <p:sldId id="279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15" y="91379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77315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7900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900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5525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5525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355" y="985720"/>
            <a:ext cx="7772400" cy="85920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  <a:ea typeface="Malgun Gothic" panose="020B0503020000020004" pitchFamily="34" charset="-127"/>
              </a:rPr>
              <a:t>A </a:t>
            </a:r>
            <a:r>
              <a:rPr lang="en-US" b="1" dirty="0" err="1">
                <a:latin typeface="+mn-lt"/>
                <a:ea typeface="Malgun Gothic" panose="020B0503020000020004" pitchFamily="34" charset="-127"/>
              </a:rPr>
              <a:t>Dél-Dunántúl</a:t>
            </a:r>
            <a:r>
              <a:rPr lang="en-US" b="1" dirty="0">
                <a:latin typeface="+mn-lt"/>
                <a:ea typeface="Malgun Gothic" panose="020B0503020000020004" pitchFamily="34" charset="-127"/>
              </a:rPr>
              <a:t> </a:t>
            </a:r>
            <a:r>
              <a:rPr lang="en-US" b="1" dirty="0" err="1">
                <a:latin typeface="+mn-lt"/>
                <a:ea typeface="Malgun Gothic" panose="020B0503020000020004" pitchFamily="34" charset="-127"/>
              </a:rPr>
              <a:t>közlekedéshálózata</a:t>
            </a:r>
            <a:r>
              <a:rPr lang="en-US" b="1" dirty="0">
                <a:latin typeface="+mn-lt"/>
                <a:ea typeface="Malgun Gothic" panose="020B0503020000020004" pitchFamily="34" charset="-127"/>
              </a:rPr>
              <a:t> </a:t>
            </a:r>
            <a:r>
              <a:rPr lang="hu-HU" b="1" dirty="0" smtClean="0">
                <a:latin typeface="+mn-lt"/>
                <a:ea typeface="Malgun Gothic" panose="020B0503020000020004" pitchFamily="34" charset="-127"/>
              </a:rPr>
              <a:t/>
            </a:r>
            <a:br>
              <a:rPr lang="hu-HU" b="1" dirty="0" smtClean="0">
                <a:latin typeface="+mn-lt"/>
                <a:ea typeface="Malgun Gothic" panose="020B0503020000020004" pitchFamily="34" charset="-127"/>
              </a:rPr>
            </a:br>
            <a:r>
              <a:rPr lang="en-US" b="1" dirty="0" err="1" smtClean="0">
                <a:latin typeface="+mn-lt"/>
                <a:ea typeface="Malgun Gothic" panose="020B0503020000020004" pitchFamily="34" charset="-127"/>
              </a:rPr>
              <a:t>európai</a:t>
            </a:r>
            <a:r>
              <a:rPr lang="en-US" b="1" dirty="0" smtClean="0">
                <a:latin typeface="+mn-lt"/>
                <a:ea typeface="Malgun Gothic" panose="020B0503020000020004" pitchFamily="34" charset="-127"/>
              </a:rPr>
              <a:t> </a:t>
            </a:r>
            <a:r>
              <a:rPr lang="en-US" b="1" dirty="0" err="1">
                <a:latin typeface="+mn-lt"/>
                <a:ea typeface="Malgun Gothic" panose="020B0503020000020004" pitchFamily="34" charset="-127"/>
              </a:rPr>
              <a:t>távlatokból</a:t>
            </a:r>
            <a:endParaRPr lang="en-US" b="1" dirty="0">
              <a:latin typeface="+mn-lt"/>
              <a:ea typeface="Malgun Gothic" panose="020B0503020000020004" pitchFamily="34" charset="-127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87110" y="5801311"/>
            <a:ext cx="8856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„A kutatás a TÁMOP 4.2.4.A/2-11-1-2012-0001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3555" y="2970885"/>
            <a:ext cx="58724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chemeClr val="bg1"/>
                </a:solidFill>
              </a:rPr>
              <a:t>Kovács Áron – doktor jelölt</a:t>
            </a:r>
          </a:p>
          <a:p>
            <a:pPr>
              <a:lnSpc>
                <a:spcPct val="150000"/>
              </a:lnSpc>
            </a:pPr>
            <a:r>
              <a:rPr lang="hu-HU" sz="2000" b="1" dirty="0">
                <a:solidFill>
                  <a:schemeClr val="bg1"/>
                </a:solidFill>
              </a:rPr>
              <a:t>Pécsi Tudományegyetem Közgazdaságtudományi Kar,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chemeClr val="bg1"/>
                </a:solidFill>
              </a:rPr>
              <a:t>Regionális Politika </a:t>
            </a:r>
            <a:r>
              <a:rPr lang="hu-HU" sz="2000" b="1" dirty="0">
                <a:solidFill>
                  <a:schemeClr val="bg1"/>
                </a:solidFill>
              </a:rPr>
              <a:t>és Gazdaságtan Doktori Iskola</a:t>
            </a:r>
          </a:p>
        </p:txBody>
      </p:sp>
      <p:sp>
        <p:nvSpPr>
          <p:cNvPr id="5" name="Téglalap 4"/>
          <p:cNvSpPr/>
          <p:nvPr/>
        </p:nvSpPr>
        <p:spPr>
          <a:xfrm>
            <a:off x="3350360" y="4650640"/>
            <a:ext cx="5640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u-HU" sz="2400" b="1" dirty="0">
                <a:solidFill>
                  <a:schemeClr val="bg1"/>
                </a:solidFill>
              </a:rPr>
              <a:t>XI. MRTT vándorgyűlés – </a:t>
            </a:r>
            <a:r>
              <a:rPr lang="hu-HU" sz="2400" b="1" dirty="0" smtClean="0">
                <a:solidFill>
                  <a:schemeClr val="bg1"/>
                </a:solidFill>
              </a:rPr>
              <a:t>Kaposvár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hu-HU" sz="2000" b="1" dirty="0" smtClean="0">
                <a:solidFill>
                  <a:schemeClr val="bg1"/>
                </a:solidFill>
              </a:rPr>
              <a:t>2013</a:t>
            </a:r>
            <a:r>
              <a:rPr lang="hu-HU" sz="2000" b="1" dirty="0">
                <a:solidFill>
                  <a:schemeClr val="bg1"/>
                </a:solidFill>
              </a:rPr>
              <a:t>. november 21–22.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4" t="27251" r="62656" b="51318"/>
          <a:stretch/>
        </p:blipFill>
        <p:spPr bwMode="auto">
          <a:xfrm>
            <a:off x="7015280" y="3017541"/>
            <a:ext cx="1676400" cy="163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059785" y="0"/>
            <a:ext cx="7177135" cy="103685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/>
              <a:t>Területek országonként</a:t>
            </a:r>
            <a:endParaRPr lang="hu-HU" sz="32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601670" y="672012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55 ország</a:t>
            </a:r>
            <a:endParaRPr lang="hu-HU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492"/>
            <a:ext cx="9144000" cy="463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</p:spTree>
    <p:extLst>
      <p:ext uri="{BB962C8B-B14F-4D97-AF65-F5344CB8AC3E}">
        <p14:creationId xmlns:p14="http://schemas.microsoft.com/office/powerpoint/2010/main" val="4213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281425" y="1138425"/>
            <a:ext cx="5191970" cy="434340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Népesség</a:t>
            </a:r>
          </a:p>
          <a:p>
            <a:r>
              <a:rPr lang="hu-HU" sz="2000" dirty="0" smtClean="0"/>
              <a:t>Munkahelyek száma</a:t>
            </a:r>
          </a:p>
          <a:p>
            <a:r>
              <a:rPr lang="hu-HU" sz="2000" dirty="0" smtClean="0"/>
              <a:t>GDP</a:t>
            </a:r>
          </a:p>
          <a:p>
            <a:r>
              <a:rPr lang="hu-HU" sz="2000" dirty="0" smtClean="0"/>
              <a:t>Bejegyzett járművek száma</a:t>
            </a:r>
          </a:p>
          <a:p>
            <a:r>
              <a:rPr lang="hu-HU" sz="2000" dirty="0" smtClean="0"/>
              <a:t>Szálláshelyek (hotel) kapacitása</a:t>
            </a:r>
          </a:p>
          <a:p>
            <a:r>
              <a:rPr lang="hu-HU" sz="2000" dirty="0" smtClean="0"/>
              <a:t>Vásárlóerő paritás</a:t>
            </a:r>
          </a:p>
          <a:p>
            <a:r>
              <a:rPr lang="hu-HU" sz="2000" dirty="0" smtClean="0"/>
              <a:t>….</a:t>
            </a:r>
          </a:p>
          <a:p>
            <a:r>
              <a:rPr lang="hu-HU" sz="2000" dirty="0" smtClean="0"/>
              <a:t>EUROSTAT, </a:t>
            </a:r>
            <a:r>
              <a:rPr lang="hu-HU" sz="2000" dirty="0" err="1" smtClean="0"/>
              <a:t>EtisPlus</a:t>
            </a:r>
            <a:r>
              <a:rPr lang="hu-HU" sz="2000" dirty="0"/>
              <a:t> </a:t>
            </a:r>
            <a:r>
              <a:rPr lang="hu-HU" sz="2000" dirty="0" smtClean="0"/>
              <a:t>adatbázisok</a:t>
            </a: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670605" y="0"/>
            <a:ext cx="6483405" cy="103685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/>
              <a:t>Régiók adatai</a:t>
            </a:r>
            <a:endParaRPr lang="hu-H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52" y="6064281"/>
            <a:ext cx="1358537" cy="5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58" y="2207360"/>
            <a:ext cx="5457357" cy="294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46456" y="1450756"/>
            <a:ext cx="3514295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Tulajdonságai:</a:t>
            </a:r>
          </a:p>
          <a:p>
            <a:endParaRPr lang="hu-HU" sz="11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/>
              <a:t>Megengedett forgalmi sebesség </a:t>
            </a:r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 (sebesség/áramlás kapcsolata)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/>
              <a:t>Sávok száma (minkét irányban)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/>
              <a:t>Úttípusok: autópálya, közút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/>
              <a:t>Útszakasz hossza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/>
              <a:t>Útszakaszok forgalma </a:t>
            </a:r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 (kapacitás sávonként óránként)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/>
              <a:t>Autópályadíj nagysága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    (autók és kamionok részére)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13183" y="985720"/>
            <a:ext cx="778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36.190 útszakasz (kb. 500 ezer km) 23.330 csomópont, 302 komp útvonal</a:t>
            </a:r>
            <a:endParaRPr lang="hu-HU" b="1" dirty="0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1670605" y="0"/>
            <a:ext cx="5561075" cy="83301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/>
              <a:t>Közút hálózat</a:t>
            </a:r>
            <a:endParaRPr lang="hu-HU" sz="2800" b="1" dirty="0"/>
          </a:p>
        </p:txBody>
      </p:sp>
      <p:sp>
        <p:nvSpPr>
          <p:cNvPr id="12" name="Téglalap 11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</p:spTree>
    <p:extLst>
      <p:ext uri="{BB962C8B-B14F-4D97-AF65-F5344CB8AC3E}">
        <p14:creationId xmlns:p14="http://schemas.microsoft.com/office/powerpoint/2010/main" val="12453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48965" y="985720"/>
            <a:ext cx="8096016" cy="50392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3200" b="1" dirty="0">
                <a:solidFill>
                  <a:schemeClr val="tx1"/>
                </a:solidFill>
              </a:rPr>
              <a:t>Előrejelzések:</a:t>
            </a:r>
          </a:p>
          <a:p>
            <a:pPr marL="0" indent="0">
              <a:buNone/>
            </a:pPr>
            <a:r>
              <a:rPr lang="hu-HU" sz="3200" dirty="0" smtClean="0">
                <a:solidFill>
                  <a:schemeClr val="tx1"/>
                </a:solidFill>
              </a:rPr>
              <a:t>		2005 </a:t>
            </a:r>
            <a:r>
              <a:rPr lang="hu-HU" sz="3200" dirty="0">
                <a:solidFill>
                  <a:schemeClr val="tx1"/>
                </a:solidFill>
              </a:rPr>
              <a:t>alapadatok alapján 2020 és 2030-ra</a:t>
            </a:r>
          </a:p>
          <a:p>
            <a:pPr marL="0" indent="0">
              <a:buNone/>
            </a:pPr>
            <a:endParaRPr lang="hu-H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3200" b="1" dirty="0" smtClean="0">
                <a:solidFill>
                  <a:schemeClr val="tx1"/>
                </a:solidFill>
              </a:rPr>
              <a:t>Forgatókönyvek:</a:t>
            </a:r>
          </a:p>
          <a:p>
            <a:pPr marL="534988" indent="0">
              <a:buNone/>
            </a:pPr>
            <a:r>
              <a:rPr lang="hu-HU" sz="3200" dirty="0" smtClean="0">
                <a:solidFill>
                  <a:schemeClr val="tx1"/>
                </a:solidFill>
              </a:rPr>
              <a:t>		1. kiinduló forgatókönyv</a:t>
            </a:r>
          </a:p>
          <a:p>
            <a:pPr marL="534988" indent="0">
              <a:buNone/>
            </a:pPr>
            <a:r>
              <a:rPr lang="hu-HU" sz="3200" dirty="0" smtClean="0">
                <a:solidFill>
                  <a:schemeClr val="tx1"/>
                </a:solidFill>
              </a:rPr>
              <a:t>		2. </a:t>
            </a:r>
            <a:r>
              <a:rPr lang="hu-HU" sz="3200" dirty="0">
                <a:solidFill>
                  <a:schemeClr val="tx1"/>
                </a:solidFill>
              </a:rPr>
              <a:t>szakpolitikai </a:t>
            </a:r>
            <a:r>
              <a:rPr lang="hu-HU" sz="3200" dirty="0" smtClean="0">
                <a:solidFill>
                  <a:schemeClr val="tx1"/>
                </a:solidFill>
              </a:rPr>
              <a:t>(policy) forgatókönyv</a:t>
            </a:r>
          </a:p>
          <a:p>
            <a:pPr marL="534988" indent="0">
              <a:buNone/>
            </a:pPr>
            <a:endParaRPr lang="hu-HU" dirty="0" smtClean="0"/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600" b="1" dirty="0" smtClean="0"/>
              <a:t>Kiinduló forgatókönyv </a:t>
            </a:r>
            <a:r>
              <a:rPr lang="hu-HU" sz="2600" dirty="0" smtClean="0"/>
              <a:t>– egy </a:t>
            </a:r>
            <a:r>
              <a:rPr lang="hu-HU" sz="2600" u="sng" dirty="0" smtClean="0"/>
              <a:t>adott évhez </a:t>
            </a:r>
            <a:r>
              <a:rPr lang="hu-HU" sz="2600" dirty="0" smtClean="0"/>
              <a:t>tartozó </a:t>
            </a:r>
            <a:r>
              <a:rPr lang="hu-HU" sz="2600" b="1" dirty="0" smtClean="0"/>
              <a:t>fejlesztési politikát </a:t>
            </a:r>
            <a:r>
              <a:rPr lang="hu-HU" sz="2600" dirty="0" smtClean="0"/>
              <a:t>vizsgálja és soron követő infrastrukturális projektek/közlekedési politikák alakulását elemzi, majd az elemzésekhez egy közös alap forgatókönyvet alakít ki.</a:t>
            </a:r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600" b="1" dirty="0" smtClean="0"/>
              <a:t>Szakpolitikai forgatókönyv </a:t>
            </a:r>
            <a:r>
              <a:rPr lang="hu-HU" sz="2600" dirty="0" smtClean="0"/>
              <a:t>– egy </a:t>
            </a:r>
            <a:r>
              <a:rPr lang="hu-HU" sz="2600" u="sng" dirty="0" smtClean="0"/>
              <a:t>adott helyzet</a:t>
            </a:r>
            <a:r>
              <a:rPr lang="hu-HU" sz="2600" dirty="0" smtClean="0"/>
              <a:t>, bizonyos feltételezésein alapuló infrastrukturális változásokat írja le. A jövőbeli forgatókönyvek értékelése figyeli az általános infrastrukturális változásokat, valamint demográfia adatok változást, gazdasági fejlesztéseket és közlekedési politika irányelveit.</a:t>
            </a:r>
            <a:endParaRPr lang="hu-HU" sz="26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754375" y="0"/>
            <a:ext cx="7705045" cy="83301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/>
              <a:t>Forgatókönyvek</a:t>
            </a:r>
            <a:endParaRPr lang="hu-HU" sz="2800" b="1" dirty="0"/>
          </a:p>
        </p:txBody>
      </p:sp>
      <p:sp>
        <p:nvSpPr>
          <p:cNvPr id="6" name="Téglalap 5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</p:spTree>
    <p:extLst>
      <p:ext uri="{BB962C8B-B14F-4D97-AF65-F5344CB8AC3E}">
        <p14:creationId xmlns:p14="http://schemas.microsoft.com/office/powerpoint/2010/main" val="39709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/>
          <p:nvPr/>
        </p:nvPicPr>
        <p:blipFill rotWithShape="1">
          <a:blip r:embed="rId2"/>
          <a:srcRect l="23466" t="17686" r="27494" b="4987"/>
          <a:stretch/>
        </p:blipFill>
        <p:spPr>
          <a:xfrm>
            <a:off x="1517900" y="1359450"/>
            <a:ext cx="5039263" cy="4216657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641394" y="319609"/>
            <a:ext cx="7705045" cy="68031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 smtClean="0"/>
              <a:t>4. </a:t>
            </a:r>
            <a:r>
              <a:rPr lang="hu-HU" sz="2800" b="1" dirty="0" err="1" smtClean="0"/>
              <a:t>Transtools</a:t>
            </a:r>
            <a:r>
              <a:rPr lang="hu-HU" sz="2800" b="1" dirty="0" smtClean="0"/>
              <a:t> </a:t>
            </a:r>
            <a:r>
              <a:rPr lang="hu-HU" sz="2800" b="1" dirty="0"/>
              <a:t>modell futatott eredményei</a:t>
            </a:r>
            <a:br>
              <a:rPr lang="hu-HU" sz="2800" b="1" dirty="0"/>
            </a:br>
            <a:endParaRPr lang="hu-HU" sz="28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265758" y="815253"/>
            <a:ext cx="645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</a:t>
            </a:r>
            <a:r>
              <a:rPr lang="hu-HU" b="1" dirty="0" smtClean="0"/>
              <a:t>z európai úthálózatok zsúfoltsága reggel 7-9 óra között 2030-ban</a:t>
            </a:r>
            <a:endParaRPr lang="hu-HU" b="1" dirty="0"/>
          </a:p>
        </p:txBody>
      </p:sp>
      <p:sp>
        <p:nvSpPr>
          <p:cNvPr id="11" name="Téglalap 10"/>
          <p:cNvSpPr/>
          <p:nvPr/>
        </p:nvSpPr>
        <p:spPr>
          <a:xfrm>
            <a:off x="1059783" y="5576107"/>
            <a:ext cx="71771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/>
              <a:t>Forrás: TENCONNECT, </a:t>
            </a:r>
            <a:r>
              <a:rPr lang="en-US" sz="1200" b="1" dirty="0" smtClean="0"/>
              <a:t>Traffic </a:t>
            </a:r>
            <a:r>
              <a:rPr lang="en-US" sz="1200" b="1" dirty="0"/>
              <a:t>flow: Scenario, Traffic </a:t>
            </a:r>
            <a:r>
              <a:rPr lang="en-US" sz="1200" b="1" dirty="0" smtClean="0"/>
              <a:t>Forecast</a:t>
            </a:r>
            <a:r>
              <a:rPr lang="hu-HU" sz="1200" b="1" dirty="0" smtClean="0"/>
              <a:t> </a:t>
            </a:r>
            <a:r>
              <a:rPr lang="en-US" sz="1200" b="1" dirty="0" smtClean="0"/>
              <a:t>and </a:t>
            </a:r>
            <a:r>
              <a:rPr lang="en-US" sz="1200" b="1" dirty="0"/>
              <a:t>Analysis of Traffic on the TEN-T</a:t>
            </a:r>
            <a:r>
              <a:rPr lang="en-US" sz="1200" b="1" dirty="0" smtClean="0"/>
              <a:t>,</a:t>
            </a:r>
            <a:r>
              <a:rPr lang="hu-HU" sz="1200" b="1" dirty="0" smtClean="0"/>
              <a:t> 2009, 160o.</a:t>
            </a:r>
            <a:endParaRPr lang="hu-HU" sz="12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992610" y="2512770"/>
            <a:ext cx="1323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z</a:t>
            </a:r>
            <a:r>
              <a:rPr lang="hu-HU" sz="1600" dirty="0" smtClean="0"/>
              <a:t>súfolt helyek</a:t>
            </a:r>
            <a:endParaRPr lang="hu-HU" sz="1600" dirty="0"/>
          </a:p>
        </p:txBody>
      </p:sp>
      <p:sp>
        <p:nvSpPr>
          <p:cNvPr id="13" name="Folyamatábra: Bekötés 12"/>
          <p:cNvSpPr/>
          <p:nvPr/>
        </p:nvSpPr>
        <p:spPr>
          <a:xfrm flipH="1">
            <a:off x="6916258" y="2648187"/>
            <a:ext cx="76352" cy="84181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  <p:sp>
        <p:nvSpPr>
          <p:cNvPr id="15" name="Lefelé nyíl 14"/>
          <p:cNvSpPr/>
          <p:nvPr/>
        </p:nvSpPr>
        <p:spPr>
          <a:xfrm>
            <a:off x="7412013" y="2978574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6806020" y="4167547"/>
            <a:ext cx="169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l</a:t>
            </a:r>
            <a:r>
              <a:rPr lang="hu-HU" sz="1600" dirty="0" smtClean="0"/>
              <a:t>evegő szennyezés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9750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/>
          <p:nvPr/>
        </p:nvPicPr>
        <p:blipFill rotWithShape="1">
          <a:blip r:embed="rId2"/>
          <a:srcRect l="15897" t="15440" r="14227" b="6124"/>
          <a:stretch/>
        </p:blipFill>
        <p:spPr>
          <a:xfrm>
            <a:off x="0" y="1628501"/>
            <a:ext cx="4786447" cy="3419826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 rotWithShape="1">
          <a:blip r:embed="rId3"/>
          <a:srcRect l="17262" t="14550" r="15277" b="10846"/>
          <a:stretch/>
        </p:blipFill>
        <p:spPr>
          <a:xfrm>
            <a:off x="4650335" y="1781206"/>
            <a:ext cx="4493665" cy="3267121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754375" y="0"/>
            <a:ext cx="7705045" cy="68031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err="1" smtClean="0"/>
              <a:t>Transtools</a:t>
            </a:r>
            <a:r>
              <a:rPr lang="hu-HU" sz="2800" b="1" dirty="0" smtClean="0"/>
              <a:t> előrejelzései</a:t>
            </a:r>
            <a:endParaRPr lang="hu-HU" sz="2800" b="1" dirty="0"/>
          </a:p>
        </p:txBody>
      </p:sp>
      <p:sp>
        <p:nvSpPr>
          <p:cNvPr id="10" name="Téglalap 9"/>
          <p:cNvSpPr/>
          <p:nvPr/>
        </p:nvSpPr>
        <p:spPr>
          <a:xfrm>
            <a:off x="907080" y="5051311"/>
            <a:ext cx="71771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/>
              <a:t>Forrás: TENCONNECT, </a:t>
            </a:r>
            <a:r>
              <a:rPr lang="en-US" sz="1200" b="1" dirty="0" smtClean="0"/>
              <a:t>Traffic </a:t>
            </a:r>
            <a:r>
              <a:rPr lang="en-US" sz="1200" b="1" dirty="0"/>
              <a:t>flow: Scenario, Traffic </a:t>
            </a:r>
            <a:r>
              <a:rPr lang="en-US" sz="1200" b="1" dirty="0" smtClean="0"/>
              <a:t>Forecast</a:t>
            </a:r>
            <a:r>
              <a:rPr lang="hu-HU" sz="1200" b="1" dirty="0" smtClean="0"/>
              <a:t> </a:t>
            </a:r>
            <a:r>
              <a:rPr lang="en-US" sz="1200" b="1" dirty="0" smtClean="0"/>
              <a:t>and </a:t>
            </a:r>
            <a:r>
              <a:rPr lang="en-US" sz="1200" b="1" dirty="0"/>
              <a:t>Analysis of Traffic on the TEN-T</a:t>
            </a:r>
            <a:r>
              <a:rPr lang="en-US" sz="1200" b="1" dirty="0" smtClean="0"/>
              <a:t>,</a:t>
            </a:r>
            <a:r>
              <a:rPr lang="hu-HU" sz="1200" b="1" dirty="0" smtClean="0"/>
              <a:t> 2009, 233o.</a:t>
            </a:r>
            <a:endParaRPr lang="hu-HU" sz="12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623466" y="1259169"/>
            <a:ext cx="431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Európa főúthálózatának forgalma 2005-ben</a:t>
            </a:r>
            <a:endParaRPr lang="hu-HU" b="1" dirty="0"/>
          </a:p>
        </p:txBody>
      </p:sp>
      <p:sp>
        <p:nvSpPr>
          <p:cNvPr id="12" name="Téglalap 11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  <p:sp>
        <p:nvSpPr>
          <p:cNvPr id="13" name="Ellipszis 12"/>
          <p:cNvSpPr/>
          <p:nvPr/>
        </p:nvSpPr>
        <p:spPr>
          <a:xfrm>
            <a:off x="5946345" y="2957649"/>
            <a:ext cx="457200" cy="45628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9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11151" r="8955" b="4990"/>
          <a:stretch/>
        </p:blipFill>
        <p:spPr bwMode="auto">
          <a:xfrm>
            <a:off x="57007" y="1844145"/>
            <a:ext cx="4611277" cy="316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10746" r="9328" b="5971"/>
          <a:stretch/>
        </p:blipFill>
        <p:spPr bwMode="auto">
          <a:xfrm>
            <a:off x="4608868" y="1852334"/>
            <a:ext cx="4535132" cy="316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556469" y="1247686"/>
            <a:ext cx="431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Európa főúthálózatának forgalma 2030-ben</a:t>
            </a:r>
            <a:endParaRPr lang="hu-HU" b="1" dirty="0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754375" y="0"/>
            <a:ext cx="7705045" cy="68031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err="1" smtClean="0"/>
              <a:t>Transtools</a:t>
            </a:r>
            <a:r>
              <a:rPr lang="hu-HU" sz="2800" b="1" dirty="0" smtClean="0"/>
              <a:t> előrejelzései</a:t>
            </a:r>
            <a:endParaRPr lang="hu-HU" sz="2800" b="1" dirty="0"/>
          </a:p>
        </p:txBody>
      </p:sp>
      <p:sp>
        <p:nvSpPr>
          <p:cNvPr id="11" name="Téglalap 10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864601" y="5040590"/>
            <a:ext cx="71771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/>
              <a:t>Forrás: TENCONNECT, </a:t>
            </a:r>
            <a:r>
              <a:rPr lang="en-US" sz="1200" b="1" dirty="0" smtClean="0"/>
              <a:t>Traffic </a:t>
            </a:r>
            <a:r>
              <a:rPr lang="en-US" sz="1200" b="1" dirty="0"/>
              <a:t>flow: Scenario, Traffic </a:t>
            </a:r>
            <a:r>
              <a:rPr lang="en-US" sz="1200" b="1" dirty="0" smtClean="0"/>
              <a:t>Forecast</a:t>
            </a:r>
            <a:r>
              <a:rPr lang="hu-HU" sz="1200" b="1" dirty="0" smtClean="0"/>
              <a:t> </a:t>
            </a:r>
            <a:r>
              <a:rPr lang="en-US" sz="1200" b="1" dirty="0" smtClean="0"/>
              <a:t>and </a:t>
            </a:r>
            <a:r>
              <a:rPr lang="en-US" sz="1200" b="1" dirty="0"/>
              <a:t>Analysis of Traffic on the TEN-T</a:t>
            </a:r>
            <a:r>
              <a:rPr lang="en-US" sz="1200" b="1" dirty="0" smtClean="0"/>
              <a:t>,</a:t>
            </a:r>
            <a:r>
              <a:rPr lang="hu-HU" sz="1200" b="1" dirty="0" smtClean="0"/>
              <a:t> 2009, 233o.</a:t>
            </a:r>
            <a:endParaRPr lang="hu-HU" sz="1200" b="1" dirty="0"/>
          </a:p>
        </p:txBody>
      </p:sp>
      <p:sp>
        <p:nvSpPr>
          <p:cNvPr id="13" name="Ellipszis 12"/>
          <p:cNvSpPr/>
          <p:nvPr/>
        </p:nvSpPr>
        <p:spPr>
          <a:xfrm>
            <a:off x="5959391" y="3009015"/>
            <a:ext cx="476021" cy="41998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3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36" y="511477"/>
            <a:ext cx="727762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199346" y="142045"/>
            <a:ext cx="691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Teherforgalom alakulása 2025-ben  </a:t>
            </a:r>
            <a:r>
              <a:rPr lang="hu-HU" b="1" dirty="0" smtClean="0"/>
              <a:t>gyenge</a:t>
            </a:r>
            <a:r>
              <a:rPr lang="hu-HU" dirty="0" smtClean="0"/>
              <a:t> gazdasági növekedés mellett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054822" y="5540677"/>
            <a:ext cx="71771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/>
              <a:t>Forrás: TENCONNECT, </a:t>
            </a:r>
            <a:r>
              <a:rPr lang="en-US" sz="1200" b="1" dirty="0" smtClean="0"/>
              <a:t>Traffic </a:t>
            </a:r>
            <a:r>
              <a:rPr lang="en-US" sz="1200" b="1" dirty="0"/>
              <a:t>flow: Scenario, Traffic </a:t>
            </a:r>
            <a:r>
              <a:rPr lang="en-US" sz="1200" b="1" dirty="0" smtClean="0"/>
              <a:t>Forecast</a:t>
            </a:r>
            <a:r>
              <a:rPr lang="hu-HU" sz="1200" b="1" dirty="0" smtClean="0"/>
              <a:t> </a:t>
            </a:r>
            <a:r>
              <a:rPr lang="en-US" sz="1200" b="1" dirty="0" smtClean="0"/>
              <a:t>and </a:t>
            </a:r>
            <a:r>
              <a:rPr lang="en-US" sz="1200" b="1" dirty="0"/>
              <a:t>Analysis of Traffic on the TEN-T</a:t>
            </a:r>
            <a:r>
              <a:rPr lang="en-US" sz="1200" b="1" dirty="0" smtClean="0"/>
              <a:t>,</a:t>
            </a:r>
            <a:r>
              <a:rPr lang="hu-HU" sz="1200" b="1" dirty="0" smtClean="0"/>
              <a:t> 2009, 77o.</a:t>
            </a:r>
            <a:endParaRPr lang="hu-HU" sz="1200" b="1" dirty="0"/>
          </a:p>
        </p:txBody>
      </p:sp>
      <p:sp>
        <p:nvSpPr>
          <p:cNvPr id="10" name="Téglalap 9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  <p:sp>
        <p:nvSpPr>
          <p:cNvPr id="11" name="Ellipszis 10"/>
          <p:cNvSpPr/>
          <p:nvPr/>
        </p:nvSpPr>
        <p:spPr>
          <a:xfrm>
            <a:off x="5064070" y="2360065"/>
            <a:ext cx="576865" cy="49594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83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35" y="511377"/>
            <a:ext cx="725256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199346" y="142045"/>
            <a:ext cx="693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Teherforgalom alakulása 2025-ben  </a:t>
            </a:r>
            <a:r>
              <a:rPr lang="hu-HU" b="1" dirty="0" smtClean="0"/>
              <a:t>közepes </a:t>
            </a:r>
            <a:r>
              <a:rPr lang="hu-HU" dirty="0" smtClean="0"/>
              <a:t>gazdasági növekedés mellett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054822" y="5540677"/>
            <a:ext cx="71771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/>
              <a:t>Forrás: TENCONNECT, </a:t>
            </a:r>
            <a:r>
              <a:rPr lang="en-US" sz="1200" b="1" dirty="0" smtClean="0"/>
              <a:t>Traffic </a:t>
            </a:r>
            <a:r>
              <a:rPr lang="en-US" sz="1200" b="1" dirty="0"/>
              <a:t>flow: Scenario, Traffic </a:t>
            </a:r>
            <a:r>
              <a:rPr lang="en-US" sz="1200" b="1" dirty="0" smtClean="0"/>
              <a:t>Forecast</a:t>
            </a:r>
            <a:r>
              <a:rPr lang="hu-HU" sz="1200" b="1" dirty="0" smtClean="0"/>
              <a:t> </a:t>
            </a:r>
            <a:r>
              <a:rPr lang="en-US" sz="1200" b="1" dirty="0" smtClean="0"/>
              <a:t>and </a:t>
            </a:r>
            <a:r>
              <a:rPr lang="en-US" sz="1200" b="1" dirty="0"/>
              <a:t>Analysis of Traffic on the TEN-T</a:t>
            </a:r>
            <a:r>
              <a:rPr lang="en-US" sz="1200" b="1" dirty="0" smtClean="0"/>
              <a:t>,</a:t>
            </a:r>
            <a:r>
              <a:rPr lang="hu-HU" sz="1200" b="1" dirty="0" smtClean="0"/>
              <a:t> 2009, 77o.</a:t>
            </a:r>
            <a:endParaRPr lang="hu-HU" sz="1200" b="1" dirty="0"/>
          </a:p>
        </p:txBody>
      </p:sp>
      <p:sp>
        <p:nvSpPr>
          <p:cNvPr id="11" name="Téglalap 10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  <p:sp>
        <p:nvSpPr>
          <p:cNvPr id="12" name="Ellipszis 11"/>
          <p:cNvSpPr/>
          <p:nvPr/>
        </p:nvSpPr>
        <p:spPr>
          <a:xfrm>
            <a:off x="5064070" y="2360065"/>
            <a:ext cx="576865" cy="49594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0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61" y="467623"/>
            <a:ext cx="7329840" cy="50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199346" y="142045"/>
            <a:ext cx="674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Teherforgalom alakulása 2025-ben  </a:t>
            </a:r>
            <a:r>
              <a:rPr lang="hu-HU" b="1" dirty="0" smtClean="0"/>
              <a:t>teljes</a:t>
            </a:r>
            <a:r>
              <a:rPr lang="hu-HU" dirty="0" smtClean="0"/>
              <a:t> gazdasági növekedés mellett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054822" y="5540677"/>
            <a:ext cx="71771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/>
              <a:t>Forrás: TENCONNECT, </a:t>
            </a:r>
            <a:r>
              <a:rPr lang="en-US" sz="1200" b="1" dirty="0" smtClean="0"/>
              <a:t>Traffic </a:t>
            </a:r>
            <a:r>
              <a:rPr lang="en-US" sz="1200" b="1" dirty="0"/>
              <a:t>flow: Scenario, Traffic </a:t>
            </a:r>
            <a:r>
              <a:rPr lang="en-US" sz="1200" b="1" dirty="0" smtClean="0"/>
              <a:t>Forecast</a:t>
            </a:r>
            <a:r>
              <a:rPr lang="hu-HU" sz="1200" b="1" dirty="0" smtClean="0"/>
              <a:t> </a:t>
            </a:r>
            <a:r>
              <a:rPr lang="en-US" sz="1200" b="1" dirty="0" smtClean="0"/>
              <a:t>and </a:t>
            </a:r>
            <a:r>
              <a:rPr lang="en-US" sz="1200" b="1" dirty="0"/>
              <a:t>Analysis of Traffic on the TEN-T</a:t>
            </a:r>
            <a:r>
              <a:rPr lang="en-US" sz="1200" b="1" dirty="0" smtClean="0"/>
              <a:t>,</a:t>
            </a:r>
            <a:r>
              <a:rPr lang="hu-HU" sz="1200" b="1" dirty="0" smtClean="0"/>
              <a:t> 2009, 78o.</a:t>
            </a:r>
            <a:endParaRPr lang="hu-HU" sz="1200" b="1" dirty="0"/>
          </a:p>
        </p:txBody>
      </p:sp>
      <p:sp>
        <p:nvSpPr>
          <p:cNvPr id="10" name="Téglalap 9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  <p:sp>
        <p:nvSpPr>
          <p:cNvPr id="12" name="Ellipszis 11"/>
          <p:cNvSpPr/>
          <p:nvPr/>
        </p:nvSpPr>
        <p:spPr>
          <a:xfrm>
            <a:off x="5127255" y="2360065"/>
            <a:ext cx="576865" cy="49594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2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b="1" dirty="0" smtClean="0"/>
              <a:t>Előadásom struktúrája</a:t>
            </a:r>
            <a:endParaRPr lang="en-US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4375" y="1749245"/>
            <a:ext cx="69311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sz="2400" dirty="0" smtClean="0"/>
              <a:t>Bevezető – közlekedéshálózat fejlesztésének hatása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hu-HU" sz="2400" dirty="0"/>
              <a:t>Dél-Dunántúl közlekedéshálózatának sajátossága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sz="2400" dirty="0" err="1" smtClean="0"/>
              <a:t>Transtools</a:t>
            </a:r>
            <a:r>
              <a:rPr lang="hu-HU" sz="2400" dirty="0" smtClean="0"/>
              <a:t> modell </a:t>
            </a:r>
            <a:r>
              <a:rPr lang="hu-HU" sz="2400" dirty="0"/>
              <a:t>bemutatása </a:t>
            </a:r>
            <a:r>
              <a:rPr lang="hu-HU" sz="2400" dirty="0" smtClean="0"/>
              <a:t>– közúthálózat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sz="2400" dirty="0" err="1" smtClean="0"/>
              <a:t>Transtools</a:t>
            </a:r>
            <a:r>
              <a:rPr lang="hu-HU" sz="2400" dirty="0" smtClean="0"/>
              <a:t> modell futatott eredményei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sz="2400" dirty="0" smtClean="0"/>
              <a:t>Összegzés, további lehetőségek</a:t>
            </a:r>
            <a:endParaRPr lang="hu-HU" sz="2400" dirty="0"/>
          </a:p>
        </p:txBody>
      </p:sp>
      <p:sp>
        <p:nvSpPr>
          <p:cNvPr id="14" name="Téglalap 13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754375" y="0"/>
            <a:ext cx="7705045" cy="68031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/>
              <a:t>5. Összegzés</a:t>
            </a:r>
            <a:endParaRPr lang="hu-HU" sz="28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797010" y="680310"/>
            <a:ext cx="6020110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A régiót jövőben is jelentős árú és személyforgalom elkerüli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A régió csak a helyi potenciáljára támaszkodhat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Javítani kell a megyeszékhelyek (kistérségek) elérhetőségét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Törekedni kell a zártság megszűntetésére 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A</a:t>
            </a:r>
            <a:r>
              <a:rPr lang="hu-HU" dirty="0" smtClean="0"/>
              <a:t> régió átjárhatóság akadályainak felszámolására.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849534" y="3379288"/>
            <a:ext cx="7705045" cy="680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 smtClean="0"/>
              <a:t>További lehetőségek a </a:t>
            </a:r>
            <a:r>
              <a:rPr lang="hu-HU" sz="2800" b="1" dirty="0" err="1" smtClean="0"/>
              <a:t>Transtools</a:t>
            </a:r>
            <a:r>
              <a:rPr lang="hu-HU" sz="2800" b="1" dirty="0" smtClean="0"/>
              <a:t> által</a:t>
            </a:r>
          </a:p>
          <a:p>
            <a:pPr algn="ctr"/>
            <a:endParaRPr lang="hu-HU" sz="2800" b="1" dirty="0"/>
          </a:p>
        </p:txBody>
      </p:sp>
      <p:sp>
        <p:nvSpPr>
          <p:cNvPr id="11" name="Téglalap 10"/>
          <p:cNvSpPr/>
          <p:nvPr/>
        </p:nvSpPr>
        <p:spPr>
          <a:xfrm>
            <a:off x="849534" y="4183831"/>
            <a:ext cx="610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Modelleket </a:t>
            </a:r>
            <a:r>
              <a:rPr lang="hu-HU" dirty="0" smtClean="0"/>
              <a:t>Magyarországra </a:t>
            </a:r>
            <a:r>
              <a:rPr lang="hu-HU" dirty="0"/>
              <a:t>és régióira lehet kalibrálni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Különböző előrejelzéseket – forgatókönyveket készíteni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</p:spTree>
    <p:extLst>
      <p:ext uri="{BB962C8B-B14F-4D97-AF65-F5344CB8AC3E}">
        <p14:creationId xmlns:p14="http://schemas.microsoft.com/office/powerpoint/2010/main" val="11522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385126" y="1443835"/>
            <a:ext cx="656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Köszönöm a figyelmet!</a:t>
            </a:r>
            <a:endParaRPr lang="hu-HU" sz="4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48965" y="4039820"/>
            <a:ext cx="58724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Kovács Áron – doktor jelölt</a:t>
            </a:r>
          </a:p>
          <a:p>
            <a:pPr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Pécsi Tudományegyetem Közgazdaságtudományi Kar, </a:t>
            </a:r>
            <a:endParaRPr lang="hu-H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Regionális Politika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és Gazdaságtan Doktori Iskola</a:t>
            </a:r>
          </a:p>
        </p:txBody>
      </p:sp>
    </p:spTree>
    <p:extLst>
      <p:ext uri="{BB962C8B-B14F-4D97-AF65-F5344CB8AC3E}">
        <p14:creationId xmlns:p14="http://schemas.microsoft.com/office/powerpoint/2010/main" val="10140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0"/>
            <a:ext cx="747431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1. Bevezető - közlekedéshálózat fejlesztése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291130"/>
            <a:ext cx="7940660" cy="427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Közvetlenül a közlekedéshálózatok fejlesztése hozzájárul:</a:t>
            </a:r>
          </a:p>
          <a:p>
            <a:pPr lvl="1"/>
            <a:r>
              <a:rPr lang="hu-HU" sz="2400" dirty="0" smtClean="0"/>
              <a:t>Az egy főre jutó </a:t>
            </a:r>
            <a:r>
              <a:rPr lang="hu-HU" sz="2400" b="1" dirty="0" smtClean="0"/>
              <a:t>GDP</a:t>
            </a:r>
            <a:r>
              <a:rPr lang="hu-HU" sz="2400" dirty="0" smtClean="0"/>
              <a:t> </a:t>
            </a:r>
            <a:r>
              <a:rPr lang="hu-HU" sz="2400" dirty="0" smtClean="0"/>
              <a:t>növeléséhez</a:t>
            </a:r>
            <a:endParaRPr lang="hu-HU" sz="2400" dirty="0" smtClean="0"/>
          </a:p>
          <a:p>
            <a:pPr lvl="1"/>
            <a:r>
              <a:rPr lang="hu-HU" sz="2400" b="1" dirty="0" smtClean="0"/>
              <a:t>Munkanélküliség</a:t>
            </a:r>
            <a:r>
              <a:rPr lang="hu-HU" sz="2400" dirty="0" smtClean="0"/>
              <a:t> </a:t>
            </a:r>
            <a:r>
              <a:rPr lang="hu-HU" sz="2400" dirty="0" smtClean="0"/>
              <a:t>csökkenéséhez</a:t>
            </a:r>
            <a:endParaRPr lang="hu-HU" sz="2400" dirty="0" smtClean="0"/>
          </a:p>
          <a:p>
            <a:pPr lvl="1"/>
            <a:r>
              <a:rPr lang="hu-HU" sz="2400" dirty="0" smtClean="0"/>
              <a:t>A régiók </a:t>
            </a:r>
            <a:r>
              <a:rPr lang="hu-HU" sz="2400" b="1" dirty="0" smtClean="0"/>
              <a:t>népességmegtartó erejének </a:t>
            </a:r>
            <a:r>
              <a:rPr lang="hu-HU" sz="2400" dirty="0" smtClean="0"/>
              <a:t>(népsűrűség) </a:t>
            </a:r>
            <a:r>
              <a:rPr lang="hu-HU" sz="2400" dirty="0" smtClean="0"/>
              <a:t>növeléséhez</a:t>
            </a:r>
            <a:endParaRPr lang="hu-HU" sz="2400" dirty="0"/>
          </a:p>
          <a:p>
            <a:pPr lvl="1"/>
            <a:r>
              <a:rPr lang="hu-HU" sz="2400" dirty="0" smtClean="0"/>
              <a:t>Közlekedés infrastruktúra beruházások </a:t>
            </a:r>
            <a:r>
              <a:rPr lang="hu-HU" sz="2400" b="1" dirty="0" smtClean="0"/>
              <a:t>hosszabb távon </a:t>
            </a:r>
            <a:r>
              <a:rPr lang="hu-HU" sz="2400" dirty="0" smtClean="0"/>
              <a:t>fejtik ki </a:t>
            </a:r>
            <a:r>
              <a:rPr lang="hu-HU" sz="2400" b="1" dirty="0" smtClean="0"/>
              <a:t>multiplikáló hatásukat </a:t>
            </a:r>
            <a:r>
              <a:rPr lang="hu-HU" sz="2400" dirty="0" smtClean="0"/>
              <a:t>– vállalkozások fejlődését, humánerőforrás </a:t>
            </a:r>
            <a:r>
              <a:rPr lang="hu-HU" sz="2400" dirty="0" smtClean="0"/>
              <a:t>fejlesztését</a:t>
            </a:r>
            <a:endParaRPr lang="hu-HU" sz="2400" dirty="0"/>
          </a:p>
          <a:p>
            <a:pPr lvl="1"/>
            <a:r>
              <a:rPr lang="hu-HU" sz="2400" dirty="0" smtClean="0"/>
              <a:t>Hálózat fejlesztésben egyre nagyobb szerephez jut a </a:t>
            </a:r>
            <a:r>
              <a:rPr lang="hu-HU" sz="2400" b="1" dirty="0" smtClean="0"/>
              <a:t>logisztikai központok</a:t>
            </a:r>
            <a:r>
              <a:rPr lang="hu-HU" sz="2400" dirty="0" smtClean="0"/>
              <a:t> és a hatékony hálózat működtetés</a:t>
            </a:r>
          </a:p>
        </p:txBody>
      </p:sp>
      <p:sp>
        <p:nvSpPr>
          <p:cNvPr id="6" name="Téglalap 5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</p:spTree>
    <p:extLst>
      <p:ext uri="{BB962C8B-B14F-4D97-AF65-F5344CB8AC3E}">
        <p14:creationId xmlns:p14="http://schemas.microsoft.com/office/powerpoint/2010/main" val="14192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160186" y="69490"/>
            <a:ext cx="70161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 smtClean="0"/>
              <a:t>2. Általánosságban </a:t>
            </a:r>
            <a:r>
              <a:rPr lang="hu-HU" sz="2800" b="1" dirty="0" smtClean="0"/>
              <a:t>Dél-Dunántúl közlekedésére jellemző</a:t>
            </a:r>
            <a:endParaRPr lang="en-US" sz="2800" b="1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059785" y="1443835"/>
            <a:ext cx="7016195" cy="427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2400" dirty="0" smtClean="0">
                <a:solidFill>
                  <a:schemeClr val="tx1"/>
                </a:solidFill>
              </a:rPr>
              <a:t>Sugaras hálózat – Budapest központúság, gyenge kapcsolat megyeszékhelyek között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solidFill>
                  <a:schemeClr val="tx1"/>
                </a:solidFill>
              </a:rPr>
              <a:t>Zártság – Balaton és Balkán irányába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solidFill>
                  <a:schemeClr val="tx1"/>
                </a:solidFill>
              </a:rPr>
              <a:t>Sajátos település szerkezet – zsáktelepülések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solidFill>
                  <a:schemeClr val="tx1"/>
                </a:solidFill>
              </a:rPr>
              <a:t>Közúti közlekedés domináns szerepe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solidFill>
                  <a:schemeClr val="tx1"/>
                </a:solidFill>
              </a:rPr>
              <a:t>Elmaradó gazdasági és közlekedési fejlesztések</a:t>
            </a:r>
          </a:p>
          <a:p>
            <a:pPr>
              <a:lnSpc>
                <a:spcPct val="150000"/>
              </a:lnSpc>
            </a:pPr>
            <a:endParaRPr lang="hu-HU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</p:spTree>
    <p:extLst>
      <p:ext uri="{BB962C8B-B14F-4D97-AF65-F5344CB8AC3E}">
        <p14:creationId xmlns:p14="http://schemas.microsoft.com/office/powerpoint/2010/main" val="24005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1590251"/>
            <a:ext cx="3243991" cy="264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4259"/>
              </p:ext>
            </p:extLst>
          </p:nvPr>
        </p:nvGraphicFramePr>
        <p:xfrm>
          <a:off x="347941" y="4309055"/>
          <a:ext cx="4123035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916230"/>
                <a:gridCol w="1832460"/>
                <a:gridCol w="1374345"/>
              </a:tblGrid>
              <a:tr h="107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Zsáktelepülések száma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Összes település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Baranya: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Somogy: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Tolna: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Összesen: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654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Kép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11" y="1749245"/>
            <a:ext cx="3402795" cy="278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4369701"/>
            <a:ext cx="1108563" cy="11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églalap 9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8479" y="5482876"/>
            <a:ext cx="3331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Forrás: Dél-Dunántúli Régió fejlesztése, I. kötet, 245o. </a:t>
            </a:r>
            <a:endParaRPr lang="hu-HU" sz="11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47941" y="1123036"/>
            <a:ext cx="3784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Zsáktelepülések a Dél-dunántúli régióban (2010)</a:t>
            </a:r>
            <a:endParaRPr lang="hu-HU" sz="14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82811" y="1015314"/>
            <a:ext cx="365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Dél-Dunántúl megyeszékhelyeinek elérhetősége közúton (2013)</a:t>
            </a:r>
            <a:endParaRPr lang="hu-HU" sz="14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5030115" y="5502916"/>
            <a:ext cx="3776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Forrás: </a:t>
            </a:r>
            <a:r>
              <a:rPr lang="hu-HU" sz="1100" b="1" dirty="0" err="1"/>
              <a:t>G</a:t>
            </a:r>
            <a:r>
              <a:rPr lang="hu-HU" sz="1100" b="1" dirty="0" err="1" smtClean="0"/>
              <a:t>oogle</a:t>
            </a:r>
            <a:r>
              <a:rPr lang="hu-HU" sz="1100" b="1" dirty="0" smtClean="0"/>
              <a:t> útvonaltervező adatai alapján saját szerkesztés</a:t>
            </a:r>
            <a:endParaRPr lang="hu-HU" sz="1100" b="1" dirty="0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754375" y="0"/>
            <a:ext cx="7474310" cy="68031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/>
              <a:t>Dél-Dunántúl </a:t>
            </a:r>
            <a:r>
              <a:rPr lang="hu-HU" sz="2800" b="1" dirty="0" smtClean="0"/>
              <a:t>közúthálózata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00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Kép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"/>
          <a:stretch>
            <a:fillRect/>
          </a:stretch>
        </p:blipFill>
        <p:spPr bwMode="auto">
          <a:xfrm>
            <a:off x="628296" y="1843681"/>
            <a:ext cx="3668390" cy="30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Kép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39" y="1843681"/>
            <a:ext cx="3677270" cy="30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Kép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21" y="4401043"/>
            <a:ext cx="939865" cy="10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Kép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" y="4497935"/>
            <a:ext cx="13985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  <p:sp>
        <p:nvSpPr>
          <p:cNvPr id="2" name="Téglalap 1"/>
          <p:cNvSpPr/>
          <p:nvPr/>
        </p:nvSpPr>
        <p:spPr>
          <a:xfrm>
            <a:off x="4629932" y="1064333"/>
            <a:ext cx="41344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dirty="0"/>
              <a:t>Dél–Dunántúl megyeszékhelyeinek helyzetpotenciálja </a:t>
            </a:r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Hansen–féle</a:t>
            </a:r>
            <a:r>
              <a:rPr lang="hu-HU" sz="1400" b="1" dirty="0"/>
              <a:t> gravitációs modell alapján </a:t>
            </a:r>
          </a:p>
        </p:txBody>
      </p:sp>
      <p:sp>
        <p:nvSpPr>
          <p:cNvPr id="3" name="Téglalap 2"/>
          <p:cNvSpPr/>
          <p:nvPr/>
        </p:nvSpPr>
        <p:spPr>
          <a:xfrm>
            <a:off x="239839" y="107182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400" b="1" dirty="0"/>
              <a:t>Dél–Dunántúl autópályai igénybevételével keletkező időbeli előnye a megyeszékhelyek elérhetőségében (percben)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525839" y="5526635"/>
            <a:ext cx="3776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Forrás: </a:t>
            </a:r>
            <a:r>
              <a:rPr lang="hu-HU" sz="1100" b="1" dirty="0" err="1"/>
              <a:t>G</a:t>
            </a:r>
            <a:r>
              <a:rPr lang="hu-HU" sz="1100" b="1" dirty="0" err="1" smtClean="0"/>
              <a:t>oogle</a:t>
            </a:r>
            <a:r>
              <a:rPr lang="hu-HU" sz="1100" b="1" dirty="0" smtClean="0"/>
              <a:t> útvonaltervező adatai alapján saját szerkesztés</a:t>
            </a:r>
            <a:endParaRPr lang="hu-HU" sz="1100" b="1" dirty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754375" y="0"/>
            <a:ext cx="7474310" cy="68031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/>
              <a:t>Dél-Dunántúl közúti hálózata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16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44" y="-83215"/>
            <a:ext cx="8704185" cy="106893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/>
              <a:t>Dél-Dunántúl </a:t>
            </a:r>
            <a:r>
              <a:rPr lang="hu-HU" sz="2800" b="1" dirty="0" smtClean="0"/>
              <a:t>közúthálózat</a:t>
            </a:r>
            <a:r>
              <a:rPr lang="hu-HU" sz="2800" b="1" dirty="0"/>
              <a:t> </a:t>
            </a:r>
            <a:r>
              <a:rPr lang="hu-HU" sz="2800" b="1" dirty="0" smtClean="0"/>
              <a:t>kapcsolati hiánya</a:t>
            </a:r>
            <a:endParaRPr lang="en-US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480906" y="2965323"/>
            <a:ext cx="60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Pécs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61951" y="2425440"/>
            <a:ext cx="105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Kaposvár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132527" y="2035462"/>
            <a:ext cx="109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Szekszárd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57134" y="4182096"/>
            <a:ext cx="133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Nagykanizsa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626100" y="2941090"/>
            <a:ext cx="83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Szeged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 rot="20942568">
            <a:off x="3196284" y="1935093"/>
            <a:ext cx="130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(Dombóvár)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5114839" y="3125756"/>
            <a:ext cx="238165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7" idx="1"/>
          </p:cNvCxnSpPr>
          <p:nvPr/>
        </p:nvCxnSpPr>
        <p:spPr>
          <a:xfrm flipH="1">
            <a:off x="2786040" y="2220128"/>
            <a:ext cx="2346487" cy="3899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5" idx="1"/>
          </p:cNvCxnSpPr>
          <p:nvPr/>
        </p:nvCxnSpPr>
        <p:spPr>
          <a:xfrm flipH="1" flipV="1">
            <a:off x="2820384" y="2732192"/>
            <a:ext cx="1660522" cy="417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>
            <a:off x="2489486" y="3296187"/>
            <a:ext cx="1991420" cy="998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H="1">
            <a:off x="4130028" y="3370500"/>
            <a:ext cx="651698" cy="852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5114839" y="3334655"/>
            <a:ext cx="672226" cy="133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3485196" y="4290518"/>
            <a:ext cx="969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Dráva híd</a:t>
            </a:r>
            <a:endParaRPr lang="hu-HU" sz="16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5902499" y="3326129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Mohácsi híd</a:t>
            </a:r>
            <a:endParaRPr lang="hu-HU" sz="1600" dirty="0"/>
          </a:p>
        </p:txBody>
      </p:sp>
      <p:cxnSp>
        <p:nvCxnSpPr>
          <p:cNvPr id="41" name="Egyenes összekötő nyíllal 40"/>
          <p:cNvCxnSpPr/>
          <p:nvPr/>
        </p:nvCxnSpPr>
        <p:spPr>
          <a:xfrm>
            <a:off x="4989106" y="3429000"/>
            <a:ext cx="692995" cy="162615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efelé nyíl 41"/>
          <p:cNvSpPr/>
          <p:nvPr/>
        </p:nvSpPr>
        <p:spPr>
          <a:xfrm rot="13598027">
            <a:off x="5763295" y="1328990"/>
            <a:ext cx="722406" cy="745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övegdoboz 43"/>
          <p:cNvSpPr txBox="1"/>
          <p:nvPr/>
        </p:nvSpPr>
        <p:spPr>
          <a:xfrm>
            <a:off x="6165594" y="1101769"/>
            <a:ext cx="119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BUDAPEST</a:t>
            </a:r>
            <a:endParaRPr lang="hu-HU" b="1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5441457" y="5221392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Plo</a:t>
            </a:r>
            <a:r>
              <a:rPr lang="hr-HR" dirty="0" smtClean="0"/>
              <a:t>če - Adria</a:t>
            </a:r>
            <a:endParaRPr lang="hu-HU" dirty="0"/>
          </a:p>
        </p:txBody>
      </p:sp>
      <p:cxnSp>
        <p:nvCxnSpPr>
          <p:cNvPr id="48" name="Egyenes összekötő nyíllal 47"/>
          <p:cNvCxnSpPr/>
          <p:nvPr/>
        </p:nvCxnSpPr>
        <p:spPr>
          <a:xfrm>
            <a:off x="7061475" y="3796654"/>
            <a:ext cx="1189043" cy="113023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zövegdoboz 48"/>
          <p:cNvSpPr txBox="1"/>
          <p:nvPr/>
        </p:nvSpPr>
        <p:spPr>
          <a:xfrm>
            <a:off x="7931510" y="5035448"/>
            <a:ext cx="81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</a:t>
            </a:r>
            <a:r>
              <a:rPr lang="hu-HU" dirty="0" smtClean="0"/>
              <a:t>á</a:t>
            </a:r>
            <a:r>
              <a:rPr lang="hr-HR" dirty="0" smtClean="0"/>
              <a:t>cska</a:t>
            </a:r>
            <a:endParaRPr lang="hu-HU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143555" y="5055159"/>
            <a:ext cx="237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Szlovénia/Horvátország</a:t>
            </a:r>
            <a:endParaRPr lang="hu-HU" dirty="0"/>
          </a:p>
        </p:txBody>
      </p:sp>
      <p:cxnSp>
        <p:nvCxnSpPr>
          <p:cNvPr id="52" name="Egyenes összekötő nyíllal 51"/>
          <p:cNvCxnSpPr/>
          <p:nvPr/>
        </p:nvCxnSpPr>
        <p:spPr>
          <a:xfrm flipH="1">
            <a:off x="1059785" y="4803345"/>
            <a:ext cx="458115" cy="2470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/>
          <p:nvPr/>
        </p:nvCxnSpPr>
        <p:spPr>
          <a:xfrm flipH="1">
            <a:off x="3650645" y="4788357"/>
            <a:ext cx="236745" cy="43175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zövegdoboz 54"/>
          <p:cNvSpPr txBox="1"/>
          <p:nvPr/>
        </p:nvSpPr>
        <p:spPr>
          <a:xfrm>
            <a:off x="3138270" y="5231040"/>
            <a:ext cx="14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Horvátország</a:t>
            </a:r>
            <a:endParaRPr lang="hu-HU" dirty="0"/>
          </a:p>
        </p:txBody>
      </p:sp>
      <p:sp>
        <p:nvSpPr>
          <p:cNvPr id="64" name="Bal oldali szögletes zárójel 63"/>
          <p:cNvSpPr/>
          <p:nvPr/>
        </p:nvSpPr>
        <p:spPr>
          <a:xfrm rot="16200000">
            <a:off x="4107660" y="553452"/>
            <a:ext cx="899658" cy="7386062"/>
          </a:xfrm>
          <a:prstGeom prst="leftBracke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Lefelé nyíl 64"/>
          <p:cNvSpPr/>
          <p:nvPr/>
        </p:nvSpPr>
        <p:spPr>
          <a:xfrm rot="13682702">
            <a:off x="4970279" y="2389758"/>
            <a:ext cx="346878" cy="628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1" name="Egyenes összekötő nyíllal 70"/>
          <p:cNvCxnSpPr/>
          <p:nvPr/>
        </p:nvCxnSpPr>
        <p:spPr>
          <a:xfrm flipV="1">
            <a:off x="7114662" y="3310422"/>
            <a:ext cx="381830" cy="18498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églalap 73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</p:spTree>
    <p:extLst>
      <p:ext uri="{BB962C8B-B14F-4D97-AF65-F5344CB8AC3E}">
        <p14:creationId xmlns:p14="http://schemas.microsoft.com/office/powerpoint/2010/main" val="4687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1235755" y="2207360"/>
            <a:ext cx="7908245" cy="3708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hu-HU" sz="2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chemeClr val="tx1"/>
                </a:solidFill>
              </a:rPr>
              <a:t>Személyforgalom:</a:t>
            </a:r>
          </a:p>
          <a:p>
            <a:pPr marL="396875" indent="-273050" algn="just" defTabSz="2057400">
              <a:lnSpc>
                <a:spcPct val="160000"/>
              </a:lnSpc>
              <a:spcBef>
                <a:spcPts val="0"/>
              </a:spcBef>
            </a:pPr>
            <a:r>
              <a:rPr lang="hu-H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Közúti forgalom</a:t>
            </a:r>
          </a:p>
          <a:p>
            <a:pPr marL="396875" indent="-273050" algn="just" defTabSz="2057400">
              <a:lnSpc>
                <a:spcPct val="160000"/>
              </a:lnSpc>
              <a:spcBef>
                <a:spcPts val="0"/>
              </a:spcBef>
            </a:pPr>
            <a:r>
              <a:rPr lang="hu-HU" sz="1800" dirty="0" smtClean="0">
                <a:solidFill>
                  <a:schemeClr val="tx1"/>
                </a:solidFill>
              </a:rPr>
              <a:t>Vasúti forgalom</a:t>
            </a:r>
          </a:p>
          <a:p>
            <a:pPr marL="396875" indent="-273050" algn="just" defTabSz="2057400">
              <a:lnSpc>
                <a:spcPct val="160000"/>
              </a:lnSpc>
              <a:spcBef>
                <a:spcPts val="0"/>
              </a:spcBef>
            </a:pPr>
            <a:r>
              <a:rPr lang="hu-HU" sz="1800" dirty="0" smtClean="0">
                <a:solidFill>
                  <a:schemeClr val="tx1"/>
                </a:solidFill>
              </a:rPr>
              <a:t>Busz (közösségi) forgalom</a:t>
            </a:r>
          </a:p>
          <a:p>
            <a:pPr marL="396875" indent="-273050" algn="just" defTabSz="2057400">
              <a:lnSpc>
                <a:spcPct val="160000"/>
              </a:lnSpc>
              <a:spcBef>
                <a:spcPts val="0"/>
              </a:spcBef>
            </a:pPr>
            <a:r>
              <a:rPr lang="hu-HU" sz="1800" dirty="0" smtClean="0">
                <a:solidFill>
                  <a:schemeClr val="tx1"/>
                </a:solidFill>
              </a:rPr>
              <a:t>Légi közlekedés</a:t>
            </a:r>
          </a:p>
          <a:p>
            <a:pPr marL="396875" indent="-273050" algn="just" defTabSz="2057400">
              <a:lnSpc>
                <a:spcPct val="160000"/>
              </a:lnSpc>
              <a:spcBef>
                <a:spcPts val="0"/>
              </a:spcBef>
            </a:pPr>
            <a:r>
              <a:rPr lang="hu-HU" sz="1800" dirty="0" smtClean="0">
                <a:solidFill>
                  <a:schemeClr val="tx1"/>
                </a:solidFill>
              </a:rPr>
              <a:t>Vizi közlekedés (komppal együtt)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chemeClr val="tx1"/>
                </a:solidFill>
              </a:rPr>
              <a:t>	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030115" y="2665475"/>
            <a:ext cx="397033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dirty="0"/>
              <a:t>Áruforgalom: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Közúti forgalom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/>
              <a:t>Vasúti forgalom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/>
              <a:t>Vizi forgalom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       (</a:t>
            </a:r>
            <a:r>
              <a:rPr lang="hu-HU" dirty="0"/>
              <a:t>komp, folyók, tengeri utak)</a:t>
            </a:r>
          </a:p>
        </p:txBody>
      </p:sp>
      <p:sp>
        <p:nvSpPr>
          <p:cNvPr id="9" name="Téglalap 8"/>
          <p:cNvSpPr/>
          <p:nvPr/>
        </p:nvSpPr>
        <p:spPr>
          <a:xfrm>
            <a:off x="7467387" y="12657"/>
            <a:ext cx="1676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TRANS-TOOLS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08" y="390121"/>
            <a:ext cx="1358537" cy="5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599779" y="180476"/>
            <a:ext cx="7474310" cy="1143000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/>
              <a:t>3</a:t>
            </a:r>
            <a:r>
              <a:rPr lang="hu-HU" sz="2800" b="1" dirty="0" smtClean="0"/>
              <a:t>. </a:t>
            </a:r>
            <a:r>
              <a:rPr lang="hu-HU" sz="2800" b="1" dirty="0" err="1"/>
              <a:t>Transtools</a:t>
            </a:r>
            <a:r>
              <a:rPr lang="hu-HU" sz="2800" b="1" dirty="0"/>
              <a:t> modell </a:t>
            </a:r>
            <a:r>
              <a:rPr lang="hu-HU" sz="2800" b="1" dirty="0" smtClean="0"/>
              <a:t>bemutatása</a:t>
            </a:r>
            <a:r>
              <a:rPr lang="hu-HU" sz="2800" b="1" dirty="0"/>
              <a:t/>
            </a:r>
            <a:br>
              <a:rPr lang="hu-HU" sz="2800" b="1" dirty="0"/>
            </a:br>
            <a:endParaRPr lang="en-US" sz="28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206482" y="1323476"/>
            <a:ext cx="6260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r>
              <a:rPr lang="en-US" sz="2000" dirty="0"/>
              <a:t> </a:t>
            </a:r>
            <a:r>
              <a:rPr lang="hu-HU" sz="2000" dirty="0" smtClean="0"/>
              <a:t> </a:t>
            </a:r>
            <a:r>
              <a:rPr lang="en-US" sz="2000" dirty="0" smtClean="0"/>
              <a:t>for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dirty="0" err="1" smtClean="0"/>
              <a:t>ansport</a:t>
            </a:r>
            <a:r>
              <a:rPr lang="en-US" sz="2000" dirty="0" smtClean="0"/>
              <a:t> </a:t>
            </a:r>
            <a:r>
              <a:rPr lang="en-US" sz="2000" dirty="0"/>
              <a:t>forecasting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n-US" sz="2000" dirty="0" err="1"/>
              <a:t>d</a:t>
            </a:r>
            <a:r>
              <a:rPr lang="en-US" sz="2000" dirty="0"/>
              <a:t> </a:t>
            </a:r>
            <a:r>
              <a:rPr lang="hu-HU" sz="20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dirty="0" smtClean="0"/>
              <a:t>cenario </a:t>
            </a:r>
            <a:r>
              <a:rPr lang="en-US" sz="2000" dirty="0"/>
              <a:t>testing</a:t>
            </a:r>
            <a:br>
              <a:rPr lang="en-US" sz="2000" dirty="0"/>
            </a:br>
            <a:r>
              <a:rPr lang="hu-HU" sz="2000" dirty="0" smtClean="0"/>
              <a:t>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059785" y="1138425"/>
            <a:ext cx="6871725" cy="47338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chemeClr val="tx1"/>
                </a:solidFill>
              </a:rPr>
              <a:t>A modell az </a:t>
            </a:r>
            <a:r>
              <a:rPr lang="hu-HU" sz="2000" b="1" i="1" dirty="0">
                <a:solidFill>
                  <a:schemeClr val="tx1"/>
                </a:solidFill>
              </a:rPr>
              <a:t>EU 6. kutatási keretprogram </a:t>
            </a:r>
            <a:r>
              <a:rPr lang="hu-HU" sz="2000" dirty="0" smtClean="0">
                <a:solidFill>
                  <a:schemeClr val="tx1"/>
                </a:solidFill>
              </a:rPr>
              <a:t>(2002-2006) kutatása alapján készült el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chemeClr val="tx1"/>
                </a:solidFill>
              </a:rPr>
              <a:t>A projekt fenntartó: Az Európai Bizottság IPTS –</a:t>
            </a:r>
            <a:r>
              <a:rPr lang="hu-HU" sz="2000" b="1" i="1" dirty="0" smtClean="0">
                <a:solidFill>
                  <a:schemeClr val="tx1"/>
                </a:solidFill>
              </a:rPr>
              <a:t> Technológia Jövőkutató Intézet </a:t>
            </a:r>
            <a:r>
              <a:rPr lang="hu-HU" sz="2000" dirty="0" smtClean="0">
                <a:solidFill>
                  <a:schemeClr val="tx1"/>
                </a:solidFill>
              </a:rPr>
              <a:t>(Sevilla, Spanyolország)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chemeClr val="tx1"/>
                </a:solidFill>
              </a:rPr>
              <a:t>A modell az </a:t>
            </a:r>
            <a:r>
              <a:rPr lang="hu-HU" sz="2000" b="1" i="1" dirty="0" err="1" smtClean="0">
                <a:solidFill>
                  <a:schemeClr val="tx1"/>
                </a:solidFill>
              </a:rPr>
              <a:t>ArcGis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 9.3.1 </a:t>
            </a:r>
            <a:r>
              <a:rPr lang="hu-HU" sz="2000" dirty="0" smtClean="0">
                <a:solidFill>
                  <a:schemeClr val="tx1"/>
                </a:solidFill>
              </a:rPr>
              <a:t>(ESRI) keretében fut,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hu-HU" sz="2000" dirty="0" smtClean="0"/>
              <a:t> </a:t>
            </a:r>
            <a:r>
              <a:rPr lang="hu-HU" sz="2000" b="1" i="1" dirty="0" err="1" smtClean="0"/>
              <a:t>Traffic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analysis</a:t>
            </a:r>
            <a:r>
              <a:rPr lang="hu-HU" sz="2000" b="1" i="1" dirty="0" smtClean="0"/>
              <a:t> - </a:t>
            </a:r>
            <a:r>
              <a:rPr lang="hu-HU" sz="2000" dirty="0" err="1" smtClean="0"/>
              <a:t>Rapidis</a:t>
            </a:r>
            <a:r>
              <a:rPr lang="hu-HU" sz="2000" dirty="0" smtClean="0"/>
              <a:t> (Dánia)</a:t>
            </a:r>
            <a:endParaRPr lang="hu-HU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chemeClr val="tx1"/>
                </a:solidFill>
              </a:rPr>
              <a:t>Előrejelzések a</a:t>
            </a:r>
            <a:r>
              <a:rPr lang="hu-HU" sz="2000" b="1" i="1" dirty="0" smtClean="0">
                <a:solidFill>
                  <a:schemeClr val="tx1"/>
                </a:solidFill>
              </a:rPr>
              <a:t> TENCONNECT </a:t>
            </a:r>
            <a:r>
              <a:rPr lang="hu-HU" sz="2000" dirty="0" smtClean="0">
                <a:solidFill>
                  <a:schemeClr val="tx1"/>
                </a:solidFill>
              </a:rPr>
              <a:t>projekt (2009) keretein belül készült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chemeClr val="tx1"/>
                </a:solidFill>
              </a:rPr>
              <a:t>A koordinátor: </a:t>
            </a:r>
            <a:r>
              <a:rPr lang="hu-HU" sz="2000" b="1" i="1" dirty="0" smtClean="0">
                <a:solidFill>
                  <a:schemeClr val="tx1"/>
                </a:solidFill>
              </a:rPr>
              <a:t>Tetraplan A/S Koppenhága, Dánia</a:t>
            </a:r>
            <a:endParaRPr lang="hu-HU" sz="2000" b="1" i="1" dirty="0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-522859" y="-23465"/>
            <a:ext cx="9601200" cy="103685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/>
              <a:t>Európa szállítás modell</a:t>
            </a:r>
            <a:endParaRPr lang="hu-HU" sz="2800" b="1" dirty="0"/>
          </a:p>
        </p:txBody>
      </p:sp>
      <p:sp>
        <p:nvSpPr>
          <p:cNvPr id="6" name="Téglalap 5"/>
          <p:cNvSpPr/>
          <p:nvPr/>
        </p:nvSpPr>
        <p:spPr>
          <a:xfrm>
            <a:off x="239839" y="5903318"/>
            <a:ext cx="8856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/>
              <a:t>„A kutatás a </a:t>
            </a:r>
            <a:r>
              <a:rPr lang="hu-HU" sz="1400" b="1" dirty="0"/>
              <a:t>TÁMOP 4.2.4.A/2-11-1-2012-0001</a:t>
            </a:r>
            <a:r>
              <a:rPr lang="hu-HU" sz="1400" dirty="0"/>
              <a:t> azonosító számú Nemzeti Kiválóság Program – Hazai hallgatói, illetve kutatói személyi támogatást biztosító rendszer kidolgozása és működtetése konvergencia program című kiemelt projekt keretében zajlott. </a:t>
            </a:r>
          </a:p>
        </p:txBody>
      </p:sp>
    </p:spTree>
    <p:extLst>
      <p:ext uri="{BB962C8B-B14F-4D97-AF65-F5344CB8AC3E}">
        <p14:creationId xmlns:p14="http://schemas.microsoft.com/office/powerpoint/2010/main" val="20544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1339</Words>
  <Application>Microsoft Office PowerPoint</Application>
  <PresentationFormat>Diavetítés a képernyőre (4:3 oldalarány)</PresentationFormat>
  <Paragraphs>169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 Theme</vt:lpstr>
      <vt:lpstr>A Dél-Dunántúl közlekedéshálózata  európai távlatokból</vt:lpstr>
      <vt:lpstr>Előadásom struktúrája</vt:lpstr>
      <vt:lpstr>1. Bevezető - közlekedéshálózat fejlesztése</vt:lpstr>
      <vt:lpstr>PowerPoint bemutató</vt:lpstr>
      <vt:lpstr>Dél-Dunántúl közúthálózata</vt:lpstr>
      <vt:lpstr>Dél-Dunántúl közúti hálózata</vt:lpstr>
      <vt:lpstr>Dél-Dunántúl közúthálózat kapcsolati hiánya</vt:lpstr>
      <vt:lpstr>3. Transtools modell bemutatása </vt:lpstr>
      <vt:lpstr>Európa szállítás modell</vt:lpstr>
      <vt:lpstr>Területek országonként</vt:lpstr>
      <vt:lpstr>Régiók adatai</vt:lpstr>
      <vt:lpstr>Közút hálózat</vt:lpstr>
      <vt:lpstr>Forgatókönyvek</vt:lpstr>
      <vt:lpstr>4. Transtools modell futatott eredményei </vt:lpstr>
      <vt:lpstr>Transtools előrejelzései</vt:lpstr>
      <vt:lpstr>Transtools előrejelzései</vt:lpstr>
      <vt:lpstr>PowerPoint bemutató</vt:lpstr>
      <vt:lpstr>PowerPoint bemutató</vt:lpstr>
      <vt:lpstr>PowerPoint bemutató</vt:lpstr>
      <vt:lpstr>5. Összegzés</vt:lpstr>
      <vt:lpstr>PowerPoint bemutató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aron</cp:lastModifiedBy>
  <cp:revision>67</cp:revision>
  <dcterms:created xsi:type="dcterms:W3CDTF">2013-08-21T19:17:07Z</dcterms:created>
  <dcterms:modified xsi:type="dcterms:W3CDTF">2013-11-20T20:59:57Z</dcterms:modified>
</cp:coreProperties>
</file>