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958" autoAdjust="0"/>
  </p:normalViewPr>
  <p:slideViewPr>
    <p:cSldViewPr>
      <p:cViewPr varScale="1">
        <p:scale>
          <a:sx n="49" d="100"/>
          <a:sy n="4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DE67A-D494-47D2-9EE8-E8ADF6BC51EB}" type="datetimeFigureOut">
              <a:rPr lang="hu-HU" smtClean="0"/>
              <a:t>2013.11.22.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67CB-9AE5-42FD-B4CF-FA34996E7F8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 smtClean="0"/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00E43F-E303-4476-BE5C-055A266617CF}" type="slidenum">
              <a:rPr lang="hu-HU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B96EA-357F-44C7-AFEE-5541827150FF}" type="slidenum">
              <a:rPr lang="hu-H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8C1C4F-509E-4554-A508-462BA6D45364}" type="slidenum">
              <a:rPr lang="hu-HU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dirty="0" smtClean="0"/>
              <a:t> </a:t>
            </a:r>
            <a:endParaRPr lang="hu-HU" dirty="0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B4D428-0BD0-43B1-BEE2-4E763FF3F2FC}" type="slidenum">
              <a:rPr lang="hu-HU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hu-HU" dirty="0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1E5A28-2FC4-4336-96D5-1B9D088AA48E}" type="slidenum">
              <a:rPr lang="hu-HU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8EB7C-A6FE-4A5B-BE0B-62A9B0A559B6}" type="slidenum">
              <a:rPr lang="hu-HU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C942E3-6F5B-44C9-9496-5F0EDB758E78}" type="slidenum">
              <a:rPr lang="hu-HU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4A43AD-4FB1-4342-B49F-9175E60867F7}" type="slidenum">
              <a:rPr lang="hu-HU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F57B53-35ED-43EC-BE8C-5CE072BBE931}" type="slidenum">
              <a:rPr lang="hu-HU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dirty="0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72824D-99F7-4B84-B555-EAEED9A297E2}" type="slidenum">
              <a:rPr lang="hu-HU">
                <a:solidFill>
                  <a:prstClr val="black"/>
                </a:solidFill>
              </a:rPr>
              <a:pPr/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 rot="16200000">
            <a:off x="-2039937" y="3560763"/>
            <a:ext cx="435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1200" i="1">
                <a:solidFill>
                  <a:srgbClr val="404040"/>
                </a:solidFill>
                <a:latin typeface="Arial" charset="0"/>
              </a:rPr>
              <a:t>MTA KRTK Regionális Kutatások Intézete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05BEC3-4254-4A86-93DC-0C25F0BAE60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4FA8-A3DB-408B-94EB-EBBFDC74709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92925" y="0"/>
            <a:ext cx="2144713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83325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7DC8-0695-42D4-835A-3374354017A1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39B1-8363-41B8-8D32-578E415D3AE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13D27-EB0F-4294-9E3A-E3EE84663530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BAB5-65ED-4473-A07A-8E6F8251778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2C027-6C3E-4D9C-9A64-B0B653A19897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D213-A503-40FD-B84F-E052CB117C9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CE65-D306-4D5A-8F80-FE712E09069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3C53-E407-44F6-8471-DCE5F4C5F2DF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90DA-7C0F-478D-8A39-F402233CD7D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7057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7700" y="6584950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84950"/>
            <a:ext cx="2133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46740-632D-45BE-8551-897D916ED2D8}" type="slidenum">
              <a:rPr lang="hu-H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 rot="-5400000">
            <a:off x="-2039937" y="3559175"/>
            <a:ext cx="4357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1200" i="1">
                <a:solidFill>
                  <a:srgbClr val="404040"/>
                </a:solidFill>
                <a:latin typeface="Arial" charset="0"/>
              </a:rPr>
              <a:t>MTA KRTK Regionális Kutatások Intézete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munkalap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A dél-dunántúli kisvárosok a fejlesztési tervek tükrében</a:t>
            </a:r>
            <a:endParaRPr lang="hu-HU" sz="280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0"/>
            <a:ext cx="7337425" cy="1196975"/>
          </a:xfrm>
        </p:spPr>
        <p:txBody>
          <a:bodyPr/>
          <a:lstStyle/>
          <a:p>
            <a:pPr eaLnBrk="1" hangingPunct="1"/>
            <a:r>
              <a:rPr lang="hu-HU" sz="2400" b="0" smtClean="0">
                <a:solidFill>
                  <a:schemeClr val="bg1"/>
                </a:solidFill>
              </a:rPr>
              <a:t>A Magyar Regionális Tudományi Társaság XI. Vándorgyűlése</a:t>
            </a:r>
          </a:p>
          <a:p>
            <a:pPr eaLnBrk="1" hangingPunct="1"/>
            <a:r>
              <a:rPr lang="hu-HU" sz="2400" b="0" smtClean="0">
                <a:solidFill>
                  <a:schemeClr val="bg1"/>
                </a:solidFill>
              </a:rPr>
              <a:t>Az új európai kohéziós politika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23850" y="6461125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000" b="1">
                <a:solidFill>
                  <a:srgbClr val="000000"/>
                </a:solidFill>
                <a:latin typeface="Arial" charset="0"/>
              </a:rPr>
              <a:t>* A prezentáció az NK-104985 témaszámú - Új térformáló erők és fejlődési pályák Kelet-Európában a 21. század elején  c. OTKA kutatás keretében készült.</a:t>
            </a: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124075" y="40767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hu-HU" sz="2800" b="1">
              <a:solidFill>
                <a:srgbClr val="000000"/>
              </a:solidFill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1187450" y="4149725"/>
            <a:ext cx="7337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hu-HU" sz="2400" b="1" i="1">
                <a:solidFill>
                  <a:srgbClr val="000000"/>
                </a:solidFill>
              </a:rPr>
              <a:t>Horeczki Réka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hu-HU" sz="2400">
                <a:solidFill>
                  <a:srgbClr val="000000"/>
                </a:solidFill>
              </a:rPr>
              <a:t>MTA KRTK Regionális Kutatások Intézete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hu-HU" sz="2400">
                <a:solidFill>
                  <a:srgbClr val="000000"/>
                </a:solidFill>
              </a:rPr>
              <a:t>Kaposvár, 2013. november 21-22.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8275" y="332656"/>
            <a:ext cx="7705725" cy="864096"/>
          </a:xfrm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Általános fejlődési pályák felvázolása</a:t>
            </a:r>
          </a:p>
          <a:p>
            <a:r>
              <a:rPr lang="hu-HU" dirty="0" smtClean="0"/>
              <a:t>Kevés a specifikus jövőkép</a:t>
            </a:r>
          </a:p>
          <a:p>
            <a:r>
              <a:rPr lang="hu-HU" dirty="0" smtClean="0"/>
              <a:t>Nincs kooperációra való hajlandóság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39B1-8363-41B8-8D32-578E415D3AE8}" type="slidenum">
              <a:rPr lang="hu-H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39752" y="648866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err="1">
                <a:solidFill>
                  <a:srgbClr val="000000"/>
                </a:solidFill>
                <a:latin typeface="Arial" charset="0"/>
              </a:rPr>
              <a:t>horeczki</a:t>
            </a:r>
            <a:r>
              <a:rPr lang="hu-HU" sz="2000" dirty="0">
                <a:solidFill>
                  <a:srgbClr val="000000"/>
                </a:solidFill>
                <a:latin typeface="Arial" charset="0"/>
              </a:rPr>
              <a:t>@</a:t>
            </a:r>
            <a:r>
              <a:rPr lang="hu-HU" sz="2000" dirty="0" err="1">
                <a:solidFill>
                  <a:srgbClr val="000000"/>
                </a:solidFill>
                <a:latin typeface="Arial" charset="0"/>
              </a:rPr>
              <a:t>rkk.hu</a:t>
            </a:r>
            <a:endParaRPr lang="hu-HU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Városok számának változása Magyarországon </a:t>
            </a:r>
            <a:r>
              <a:rPr lang="hu-HU" dirty="0" smtClean="0"/>
              <a:t>1950-2012 </a:t>
            </a:r>
            <a:r>
              <a:rPr lang="hu-HU" dirty="0" smtClean="0"/>
              <a:t>között</a:t>
            </a:r>
          </a:p>
        </p:txBody>
      </p:sp>
      <p:sp>
        <p:nvSpPr>
          <p:cNvPr id="102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102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F08C43-E034-48FF-8B74-18B88F35BA26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030" name="Szövegdoboz 5"/>
          <p:cNvSpPr txBox="1">
            <a:spLocks noChangeArrowheads="1"/>
          </p:cNvSpPr>
          <p:nvPr/>
        </p:nvSpPr>
        <p:spPr bwMode="auto">
          <a:xfrm>
            <a:off x="4714875" y="6500813"/>
            <a:ext cx="357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>
                <a:solidFill>
                  <a:srgbClr val="000000"/>
                </a:solidFill>
                <a:latin typeface="Arial" charset="0"/>
              </a:rPr>
              <a:t>Forrás: saját szerkesztés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1196975"/>
          <a:ext cx="8680450" cy="5400675"/>
        </p:xfrm>
        <a:graphic>
          <a:graphicData uri="http://schemas.openxmlformats.org/presentationml/2006/ole">
            <p:oleObj spid="_x0000_s2050" name="Chart" r:id="rId4" imgW="6353057" imgH="39527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F2C9DE-A2D7-439F-9654-8E36D5F6C213}" type="slidenum">
              <a:rPr lang="hu-HU" smtClean="0">
                <a:solidFill>
                  <a:srgbClr val="FFFFFF"/>
                </a:solidFill>
              </a:rPr>
              <a:pPr/>
              <a:t>3</a:t>
            </a:fld>
            <a:endParaRPr lang="hu-HU" smtClean="0">
              <a:solidFill>
                <a:srgbClr val="FFFFFF"/>
              </a:solidFill>
            </a:endParaRPr>
          </a:p>
        </p:txBody>
      </p:sp>
      <p:pic>
        <p:nvPicPr>
          <p:cNvPr id="5125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4930"/>
            <a:ext cx="7956376" cy="647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>
          <a:xfrm>
            <a:off x="5508104" y="177281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580112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259632" y="3284984"/>
            <a:ext cx="576064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644008" y="1268760"/>
            <a:ext cx="576064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7524328" y="980728"/>
            <a:ext cx="720080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843808" y="1196752"/>
            <a:ext cx="576064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6012160" y="3933056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16016" y="3356992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 rot="20569767">
            <a:off x="3410450" y="918324"/>
            <a:ext cx="1093541" cy="3498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203848" y="1556792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6228184" y="1124744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7164288" y="3717032"/>
            <a:ext cx="50405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ln w="57150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Stratégiaalkotás szükségessége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Fenntartható városfejlesztés</a:t>
            </a:r>
          </a:p>
          <a:p>
            <a:r>
              <a:rPr lang="hu-HU" smtClean="0"/>
              <a:t>Integrált városfejlesztési politika</a:t>
            </a:r>
          </a:p>
          <a:p>
            <a:pPr lvl="1"/>
            <a:r>
              <a:rPr lang="hu-HU" smtClean="0"/>
              <a:t>Fejlesztendő terület adottságaira épít</a:t>
            </a:r>
          </a:p>
          <a:p>
            <a:pPr lvl="1">
              <a:buFontTx/>
              <a:buNone/>
            </a:pPr>
            <a:endParaRPr lang="hu-HU" smtClean="0"/>
          </a:p>
          <a:p>
            <a:r>
              <a:rPr lang="hu-HU" smtClean="0"/>
              <a:t>„ … középtávú, stratégiai szemléletű, megvalósítás orientált tervezési dokumentum, amely meghatározza a városok fejlesztési tevékenységeit</a:t>
            </a:r>
          </a:p>
          <a:p>
            <a:r>
              <a:rPr lang="hu-HU" smtClean="0"/>
              <a:t>Érintett partnerek céljainak, elvárásainak ütköztetése az önkormányzat szerepével.”</a:t>
            </a:r>
          </a:p>
          <a:p>
            <a:endParaRPr lang="hu-HU" smtClean="0"/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54509A-B356-431F-AD59-5771347B4720}" type="slidenum">
              <a:rPr lang="hu-HU" smtClean="0">
                <a:solidFill>
                  <a:srgbClr val="FFFFFF"/>
                </a:solidFill>
              </a:rPr>
              <a:pPr/>
              <a:t>4</a:t>
            </a:fld>
            <a:endParaRPr lang="hu-H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1438275" y="285750"/>
            <a:ext cx="7705725" cy="766763"/>
          </a:xfrm>
        </p:spPr>
        <p:txBody>
          <a:bodyPr/>
          <a:lstStyle/>
          <a:p>
            <a:r>
              <a:rPr lang="hu-HU" smtClean="0"/>
              <a:t>Integrált Városfejlesztési Stratégia léte a kisvárosokban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500063" y="1214438"/>
          <a:ext cx="8286808" cy="5214975"/>
        </p:xfrm>
        <a:graphic>
          <a:graphicData uri="http://schemas.openxmlformats.org/drawingml/2006/table">
            <a:tbl>
              <a:tblPr/>
              <a:tblGrid>
                <a:gridCol w="1845591"/>
                <a:gridCol w="950346"/>
                <a:gridCol w="1959449"/>
                <a:gridCol w="950346"/>
                <a:gridCol w="1796008"/>
                <a:gridCol w="785068"/>
              </a:tblGrid>
              <a:tr h="6961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Baranya megye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Somogy megye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Tolna megye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198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Bóly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Balatonboglár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Bátaszék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19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Harkány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Balatonföldvár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Dunaföldvár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9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Kozármisleny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Balatonlelle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Gyönk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681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Mágocs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Csurgó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Nagymányok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9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Pécsvárad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Fonyód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Simontornya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Sásd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Igal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Tamási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Sellye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Kadarkút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3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Szentlőrinc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Lengyeltóti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9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Siklós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Nagybajom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Villány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latin typeface="Arial"/>
                        </a:rPr>
                        <a:t>Tab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dirty="0">
                          <a:latin typeface="Arial"/>
                        </a:rPr>
                        <a:t>Zamárdi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241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BAF394-64F0-4926-8513-FD41F7A675E6}" type="slidenum">
              <a:rPr lang="hu-HU" smtClean="0">
                <a:solidFill>
                  <a:srgbClr val="FFFFFF"/>
                </a:solidFill>
              </a:rPr>
              <a:pPr/>
              <a:t>5</a:t>
            </a:fld>
            <a:endParaRPr lang="hu-HU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8195" name="Tartalom helye 4" descr="dél-dunántúl úthálózat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0"/>
            <a:ext cx="7572375" cy="6835775"/>
          </a:xfrm>
        </p:spPr>
      </p:pic>
      <p:sp>
        <p:nvSpPr>
          <p:cNvPr id="819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B2F467-4FAC-4A9E-ABEB-051A40B358C8}" type="slidenum">
              <a:rPr lang="hu-HU" smtClean="0">
                <a:solidFill>
                  <a:srgbClr val="FFFFFF"/>
                </a:solidFill>
              </a:rPr>
              <a:pPr/>
              <a:t>6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357438" y="278606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572125" y="5500688"/>
            <a:ext cx="71437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857875" y="128587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Nagybajom</a:t>
            </a:r>
          </a:p>
        </p:txBody>
      </p:sp>
      <p:pic>
        <p:nvPicPr>
          <p:cNvPr id="9219" name="Tartalom helye 4" descr="Nagybajom_fejlesztési_cél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90" t="6367" r="6654"/>
          <a:stretch>
            <a:fillRect/>
          </a:stretch>
        </p:blipFill>
        <p:spPr>
          <a:xfrm>
            <a:off x="0" y="785813"/>
            <a:ext cx="9144000" cy="5786437"/>
          </a:xfrm>
        </p:spPr>
      </p:pic>
      <p:sp>
        <p:nvSpPr>
          <p:cNvPr id="9220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F2A86B-2A85-4B82-9810-FB950A8E19A0}" type="slidenum">
              <a:rPr lang="hu-HU" smtClean="0">
                <a:solidFill>
                  <a:srgbClr val="FFFFFF"/>
                </a:solidFill>
              </a:rPr>
              <a:pPr/>
              <a:t>7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3143250" y="6500813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srgbClr val="000000"/>
                </a:solidFill>
                <a:latin typeface="Arial" charset="0"/>
              </a:rPr>
              <a:t>Forrás: Nagybajom  város  IVS-e,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Villány</a:t>
            </a:r>
          </a:p>
        </p:txBody>
      </p:sp>
      <p:pic>
        <p:nvPicPr>
          <p:cNvPr id="10243" name="Tartalom helye 4" descr="villány_fejlesztési_cél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8" y="1000125"/>
            <a:ext cx="9123362" cy="5572125"/>
          </a:xfrm>
        </p:spPr>
      </p:pic>
      <p:sp>
        <p:nvSpPr>
          <p:cNvPr id="1024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5DF200-DFB7-40BF-BF2A-40933B457365}" type="slidenum">
              <a:rPr lang="hu-HU" smtClean="0">
                <a:solidFill>
                  <a:srgbClr val="FFFFFF"/>
                </a:solidFill>
              </a:rPr>
              <a:pPr/>
              <a:t>8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0245" name="Szövegdoboz 5"/>
          <p:cNvSpPr txBox="1">
            <a:spLocks noChangeArrowheads="1"/>
          </p:cNvSpPr>
          <p:nvPr/>
        </p:nvSpPr>
        <p:spPr bwMode="auto">
          <a:xfrm>
            <a:off x="2714625" y="6534150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srgbClr val="000000"/>
                </a:solidFill>
                <a:latin typeface="Arial" charset="0"/>
              </a:rPr>
              <a:t>Forrás: IVS Villány város önkormányzatának,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Simontornya</a:t>
            </a:r>
          </a:p>
        </p:txBody>
      </p:sp>
      <p:pic>
        <p:nvPicPr>
          <p:cNvPr id="11267" name="Tartalom helye 4" descr="Simontornya_fejlesztési_cél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42938"/>
            <a:ext cx="9118600" cy="5929312"/>
          </a:xfrm>
        </p:spPr>
      </p:pic>
      <p:sp>
        <p:nvSpPr>
          <p:cNvPr id="1126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127D6D-53E2-410C-B8D7-33309795FF63}" type="slidenum">
              <a:rPr lang="hu-HU" smtClean="0">
                <a:solidFill>
                  <a:srgbClr val="FFFFFF"/>
                </a:solidFill>
              </a:rPr>
              <a:pPr/>
              <a:t>9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1269" name="Szövegdoboz 5"/>
          <p:cNvSpPr txBox="1">
            <a:spLocks noChangeArrowheads="1"/>
          </p:cNvSpPr>
          <p:nvPr/>
        </p:nvSpPr>
        <p:spPr bwMode="auto">
          <a:xfrm>
            <a:off x="4000500" y="64881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solidFill>
                  <a:srgbClr val="000000"/>
                </a:solidFill>
                <a:latin typeface="Arial" charset="0"/>
              </a:rPr>
              <a:t>Forrás: Simontornya IVS,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KIv4b_HU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233</Words>
  <Application>Microsoft Office PowerPoint</Application>
  <PresentationFormat>Diavetítés a képernyőre (4:3 oldalarány)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RKIv4b_HU</vt:lpstr>
      <vt:lpstr>Chart</vt:lpstr>
      <vt:lpstr>A dél-dunántúli kisvárosok a fejlesztési tervek tükrében</vt:lpstr>
      <vt:lpstr>Városok számának változása Magyarországon 1950-2012 között</vt:lpstr>
      <vt:lpstr>3. dia</vt:lpstr>
      <vt:lpstr>Stratégiaalkotás szükségessége</vt:lpstr>
      <vt:lpstr>Integrált Városfejlesztési Stratégia léte a kisvárosokban</vt:lpstr>
      <vt:lpstr>6. dia</vt:lpstr>
      <vt:lpstr>Nagybajom</vt:lpstr>
      <vt:lpstr>Villány</vt:lpstr>
      <vt:lpstr>Simontornya</vt:lpstr>
      <vt:lpstr>Összefoglalás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dél-dunántúli kisvárosok a fejlesztési tervek tükrében</dc:title>
  <dc:creator>JOUZREE</dc:creator>
  <cp:lastModifiedBy>JOUZREE</cp:lastModifiedBy>
  <cp:revision>2</cp:revision>
  <dcterms:created xsi:type="dcterms:W3CDTF">2013-11-21T23:47:06Z</dcterms:created>
  <dcterms:modified xsi:type="dcterms:W3CDTF">2013-11-21T23:50:12Z</dcterms:modified>
</cp:coreProperties>
</file>