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ags/tag2.xml" ContentType="application/vnd.openxmlformats-officedocument.presentationml.tags+xml"/>
  <Override PartName="/ppt/diagrams/quickStyle1.xml" ContentType="application/vnd.openxmlformats-officedocument.drawingml.diagramStyle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</p:sldMasterIdLst>
  <p:notesMasterIdLst>
    <p:notesMasterId r:id="rId18"/>
  </p:notesMasterIdLst>
  <p:sldIdLst>
    <p:sldId id="256" r:id="rId2"/>
    <p:sldId id="260" r:id="rId3"/>
    <p:sldId id="307" r:id="rId4"/>
    <p:sldId id="306" r:id="rId5"/>
    <p:sldId id="309" r:id="rId6"/>
    <p:sldId id="319" r:id="rId7"/>
    <p:sldId id="320" r:id="rId8"/>
    <p:sldId id="313" r:id="rId9"/>
    <p:sldId id="321" r:id="rId10"/>
    <p:sldId id="322" r:id="rId11"/>
    <p:sldId id="323" r:id="rId12"/>
    <p:sldId id="310" r:id="rId13"/>
    <p:sldId id="314" r:id="rId14"/>
    <p:sldId id="315" r:id="rId15"/>
    <p:sldId id="316" r:id="rId16"/>
    <p:sldId id="318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00FF00"/>
    <a:srgbClr val="FFFF99"/>
    <a:srgbClr val="006600"/>
    <a:srgbClr val="FFFF66"/>
    <a:srgbClr val="008000"/>
    <a:srgbClr val="99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Közepesen sötét stílus 3 – 6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Közepesen sötét stílus 1 – 4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Világos stílus 3 – 4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64" autoAdjust="0"/>
    <p:restoredTop sz="93000" autoAdjust="0"/>
  </p:normalViewPr>
  <p:slideViewPr>
    <p:cSldViewPr>
      <p:cViewPr varScale="1">
        <p:scale>
          <a:sx n="63" d="100"/>
          <a:sy n="63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C5B147-9CE5-4E36-BE9F-0509E15DF707}" type="doc">
      <dgm:prSet loTypeId="urn:microsoft.com/office/officeart/2005/8/layout/radial5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hu-HU"/>
        </a:p>
      </dgm:t>
    </dgm:pt>
    <dgm:pt modelId="{20749DD2-5003-4FA1-B17B-EEF58058BD12}">
      <dgm:prSet phldrT="[Szöveg]" custT="1"/>
      <dgm:spPr/>
      <dgm:t>
        <a:bodyPr/>
        <a:lstStyle/>
        <a:p>
          <a:r>
            <a:rPr lang="hu-H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Faktorok</a:t>
          </a:r>
          <a:endParaRPr lang="hu-HU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BD646EE-0AA9-41D9-83EC-0FE63330D432}" type="parTrans" cxnId="{686A40EE-0F7A-4F79-A16A-709F90B39679}">
      <dgm:prSet/>
      <dgm:spPr/>
      <dgm:t>
        <a:bodyPr/>
        <a:lstStyle/>
        <a:p>
          <a:endParaRPr lang="hu-HU" sz="1800"/>
        </a:p>
      </dgm:t>
    </dgm:pt>
    <dgm:pt modelId="{E34860FE-4C1B-4727-8C56-5890976F97FD}" type="sibTrans" cxnId="{686A40EE-0F7A-4F79-A16A-709F90B39679}">
      <dgm:prSet/>
      <dgm:spPr/>
      <dgm:t>
        <a:bodyPr/>
        <a:lstStyle/>
        <a:p>
          <a:endParaRPr lang="hu-HU" sz="1800"/>
        </a:p>
      </dgm:t>
    </dgm:pt>
    <dgm:pt modelId="{49E8E0B0-DC3B-44BE-B7EE-374819A3B7B1}">
      <dgm:prSet phldrT="[Szöveg]" custT="1"/>
      <dgm:spPr>
        <a:solidFill>
          <a:srgbClr val="FF0000"/>
        </a:solidFill>
      </dgm:spPr>
      <dgm:t>
        <a:bodyPr/>
        <a:lstStyle/>
        <a:p>
          <a:r>
            <a:rPr lang="hu-HU" sz="1800" dirty="0" smtClean="0"/>
            <a:t>Tudatos vásárlás</a:t>
          </a:r>
          <a:endParaRPr lang="hu-HU" sz="1800" dirty="0"/>
        </a:p>
      </dgm:t>
    </dgm:pt>
    <dgm:pt modelId="{8BE61F35-19A7-4C09-9FED-C7D669138F60}" type="parTrans" cxnId="{1C03506D-B357-41FF-8F75-F65D84423F20}">
      <dgm:prSet custT="1"/>
      <dgm:spPr/>
      <dgm:t>
        <a:bodyPr/>
        <a:lstStyle/>
        <a:p>
          <a:endParaRPr lang="hu-HU" sz="1800"/>
        </a:p>
      </dgm:t>
    </dgm:pt>
    <dgm:pt modelId="{F1719E0C-B56C-491E-A2E6-0022E0E60949}" type="sibTrans" cxnId="{1C03506D-B357-41FF-8F75-F65D84423F20}">
      <dgm:prSet/>
      <dgm:spPr/>
      <dgm:t>
        <a:bodyPr/>
        <a:lstStyle/>
        <a:p>
          <a:endParaRPr lang="hu-HU" sz="1800"/>
        </a:p>
      </dgm:t>
    </dgm:pt>
    <dgm:pt modelId="{56230290-CCE9-4F5E-926C-22708471DCCB}">
      <dgm:prSet phldrT="[Szöveg]" custT="1"/>
      <dgm:spPr/>
      <dgm:t>
        <a:bodyPr/>
        <a:lstStyle/>
        <a:p>
          <a:r>
            <a:rPr lang="hu-HU" sz="1800" dirty="0" smtClean="0"/>
            <a:t>„</a:t>
          </a:r>
          <a:r>
            <a:rPr lang="hu-HU" sz="1800" dirty="0" err="1" smtClean="0"/>
            <a:t>Kényel-mes</a:t>
          </a:r>
          <a:r>
            <a:rPr lang="hu-HU" sz="1800" dirty="0" smtClean="0"/>
            <a:t>” </a:t>
          </a:r>
          <a:r>
            <a:rPr lang="hu-HU" sz="1800" dirty="0" err="1" smtClean="0"/>
            <a:t>energia-takarékos-ság</a:t>
          </a:r>
          <a:endParaRPr lang="hu-HU" sz="1800" dirty="0"/>
        </a:p>
      </dgm:t>
    </dgm:pt>
    <dgm:pt modelId="{3C5E5F0C-109D-4BB2-9C0B-4C24D456E26F}" type="parTrans" cxnId="{AE43DDBC-D8FA-4A75-96F8-304C4AEF7D3F}">
      <dgm:prSet custT="1"/>
      <dgm:spPr/>
      <dgm:t>
        <a:bodyPr/>
        <a:lstStyle/>
        <a:p>
          <a:endParaRPr lang="hu-HU" sz="1800"/>
        </a:p>
      </dgm:t>
    </dgm:pt>
    <dgm:pt modelId="{FCD6746F-E037-44AD-AF8E-6168C6961C2F}" type="sibTrans" cxnId="{AE43DDBC-D8FA-4A75-96F8-304C4AEF7D3F}">
      <dgm:prSet/>
      <dgm:spPr/>
      <dgm:t>
        <a:bodyPr/>
        <a:lstStyle/>
        <a:p>
          <a:endParaRPr lang="hu-HU" sz="1800"/>
        </a:p>
      </dgm:t>
    </dgm:pt>
    <dgm:pt modelId="{F3810496-15DF-4DEA-B236-3ACC719E4E4F}">
      <dgm:prSet phldrT="[Szöveg]" custT="1"/>
      <dgm:spPr/>
      <dgm:t>
        <a:bodyPr/>
        <a:lstStyle/>
        <a:p>
          <a:r>
            <a:rPr lang="hu-HU" sz="1800" dirty="0" smtClean="0"/>
            <a:t>„Aktív” </a:t>
          </a:r>
          <a:r>
            <a:rPr lang="hu-HU" sz="1800" dirty="0" err="1" smtClean="0"/>
            <a:t>energi-ataka-rékosság</a:t>
          </a:r>
          <a:endParaRPr lang="hu-HU" sz="1800" dirty="0"/>
        </a:p>
      </dgm:t>
    </dgm:pt>
    <dgm:pt modelId="{3764CB62-0DBC-4B0C-903A-00E9129EEFF2}" type="parTrans" cxnId="{EA8E8D48-2C0B-41B5-84CA-4C17BFE4565F}">
      <dgm:prSet custT="1"/>
      <dgm:spPr/>
      <dgm:t>
        <a:bodyPr/>
        <a:lstStyle/>
        <a:p>
          <a:endParaRPr lang="hu-HU" sz="1800"/>
        </a:p>
      </dgm:t>
    </dgm:pt>
    <dgm:pt modelId="{3B33892F-E4A0-447D-9467-A2545DF96FBA}" type="sibTrans" cxnId="{EA8E8D48-2C0B-41B5-84CA-4C17BFE4565F}">
      <dgm:prSet/>
      <dgm:spPr/>
      <dgm:t>
        <a:bodyPr/>
        <a:lstStyle/>
        <a:p>
          <a:endParaRPr lang="hu-HU" sz="1800"/>
        </a:p>
      </dgm:t>
    </dgm:pt>
    <dgm:pt modelId="{F58C16D9-867C-4913-A165-0DC65B04CBCF}" type="pres">
      <dgm:prSet presAssocID="{DEC5B147-9CE5-4E36-BE9F-0509E15DF70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6E74F122-1B48-4CF4-8D82-EC6C850293A3}" type="pres">
      <dgm:prSet presAssocID="{20749DD2-5003-4FA1-B17B-EEF58058BD12}" presName="centerShape" presStyleLbl="node0" presStyleIdx="0" presStyleCnt="1"/>
      <dgm:spPr/>
      <dgm:t>
        <a:bodyPr/>
        <a:lstStyle/>
        <a:p>
          <a:endParaRPr lang="hu-HU"/>
        </a:p>
      </dgm:t>
    </dgm:pt>
    <dgm:pt modelId="{2C0C6884-2B5B-4451-808B-61027F83909C}" type="pres">
      <dgm:prSet presAssocID="{8BE61F35-19A7-4C09-9FED-C7D669138F60}" presName="parTrans" presStyleLbl="sibTrans2D1" presStyleIdx="0" presStyleCnt="3"/>
      <dgm:spPr/>
      <dgm:t>
        <a:bodyPr/>
        <a:lstStyle/>
        <a:p>
          <a:endParaRPr lang="hu-HU"/>
        </a:p>
      </dgm:t>
    </dgm:pt>
    <dgm:pt modelId="{A2116429-A31D-426E-8C27-8B0FADF9D344}" type="pres">
      <dgm:prSet presAssocID="{8BE61F35-19A7-4C09-9FED-C7D669138F60}" presName="connectorText" presStyleLbl="sibTrans2D1" presStyleIdx="0" presStyleCnt="3"/>
      <dgm:spPr/>
      <dgm:t>
        <a:bodyPr/>
        <a:lstStyle/>
        <a:p>
          <a:endParaRPr lang="hu-HU"/>
        </a:p>
      </dgm:t>
    </dgm:pt>
    <dgm:pt modelId="{6EB20FB6-9A9B-413D-A1A8-21221ECB45AC}" type="pres">
      <dgm:prSet presAssocID="{49E8E0B0-DC3B-44BE-B7EE-374819A3B7B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B135CD4-2454-4B2A-9975-920FD44A643C}" type="pres">
      <dgm:prSet presAssocID="{3C5E5F0C-109D-4BB2-9C0B-4C24D456E26F}" presName="parTrans" presStyleLbl="sibTrans2D1" presStyleIdx="1" presStyleCnt="3"/>
      <dgm:spPr/>
      <dgm:t>
        <a:bodyPr/>
        <a:lstStyle/>
        <a:p>
          <a:endParaRPr lang="hu-HU"/>
        </a:p>
      </dgm:t>
    </dgm:pt>
    <dgm:pt modelId="{05B33EC9-32F5-449C-B20A-E403431D234C}" type="pres">
      <dgm:prSet presAssocID="{3C5E5F0C-109D-4BB2-9C0B-4C24D456E26F}" presName="connectorText" presStyleLbl="sibTrans2D1" presStyleIdx="1" presStyleCnt="3"/>
      <dgm:spPr/>
      <dgm:t>
        <a:bodyPr/>
        <a:lstStyle/>
        <a:p>
          <a:endParaRPr lang="hu-HU"/>
        </a:p>
      </dgm:t>
    </dgm:pt>
    <dgm:pt modelId="{DC5E4C51-887F-4022-8F6D-7CD96C6322CA}" type="pres">
      <dgm:prSet presAssocID="{56230290-CCE9-4F5E-926C-22708471DCC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325CDBE-6E17-4A91-9B69-E20B85E524A8}" type="pres">
      <dgm:prSet presAssocID="{3764CB62-0DBC-4B0C-903A-00E9129EEFF2}" presName="parTrans" presStyleLbl="sibTrans2D1" presStyleIdx="2" presStyleCnt="3"/>
      <dgm:spPr/>
      <dgm:t>
        <a:bodyPr/>
        <a:lstStyle/>
        <a:p>
          <a:endParaRPr lang="hu-HU"/>
        </a:p>
      </dgm:t>
    </dgm:pt>
    <dgm:pt modelId="{FA4101D9-AD77-40FA-AC82-387E0CA2D9C3}" type="pres">
      <dgm:prSet presAssocID="{3764CB62-0DBC-4B0C-903A-00E9129EEFF2}" presName="connectorText" presStyleLbl="sibTrans2D1" presStyleIdx="2" presStyleCnt="3"/>
      <dgm:spPr/>
      <dgm:t>
        <a:bodyPr/>
        <a:lstStyle/>
        <a:p>
          <a:endParaRPr lang="hu-HU"/>
        </a:p>
      </dgm:t>
    </dgm:pt>
    <dgm:pt modelId="{FDB0B93C-1F05-46F7-BCB8-0BAC76614037}" type="pres">
      <dgm:prSet presAssocID="{F3810496-15DF-4DEA-B236-3ACC719E4E4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A589F7DB-D031-469A-8B86-C28617355D1E}" type="presOf" srcId="{3C5E5F0C-109D-4BB2-9C0B-4C24D456E26F}" destId="{05B33EC9-32F5-449C-B20A-E403431D234C}" srcOrd="1" destOrd="0" presId="urn:microsoft.com/office/officeart/2005/8/layout/radial5"/>
    <dgm:cxn modelId="{4D99D448-AF35-408C-8A2F-0250B7AA673C}" type="presOf" srcId="{F3810496-15DF-4DEA-B236-3ACC719E4E4F}" destId="{FDB0B93C-1F05-46F7-BCB8-0BAC76614037}" srcOrd="0" destOrd="0" presId="urn:microsoft.com/office/officeart/2005/8/layout/radial5"/>
    <dgm:cxn modelId="{CA431CA5-593A-4C88-B97E-CB2A4CC46E96}" type="presOf" srcId="{3764CB62-0DBC-4B0C-903A-00E9129EEFF2}" destId="{FA4101D9-AD77-40FA-AC82-387E0CA2D9C3}" srcOrd="1" destOrd="0" presId="urn:microsoft.com/office/officeart/2005/8/layout/radial5"/>
    <dgm:cxn modelId="{1C03506D-B357-41FF-8F75-F65D84423F20}" srcId="{20749DD2-5003-4FA1-B17B-EEF58058BD12}" destId="{49E8E0B0-DC3B-44BE-B7EE-374819A3B7B1}" srcOrd="0" destOrd="0" parTransId="{8BE61F35-19A7-4C09-9FED-C7D669138F60}" sibTransId="{F1719E0C-B56C-491E-A2E6-0022E0E60949}"/>
    <dgm:cxn modelId="{686A40EE-0F7A-4F79-A16A-709F90B39679}" srcId="{DEC5B147-9CE5-4E36-BE9F-0509E15DF707}" destId="{20749DD2-5003-4FA1-B17B-EEF58058BD12}" srcOrd="0" destOrd="0" parTransId="{0BD646EE-0AA9-41D9-83EC-0FE63330D432}" sibTransId="{E34860FE-4C1B-4727-8C56-5890976F97FD}"/>
    <dgm:cxn modelId="{945448D6-0EC1-45C5-9544-5252157FDDAD}" type="presOf" srcId="{8BE61F35-19A7-4C09-9FED-C7D669138F60}" destId="{2C0C6884-2B5B-4451-808B-61027F83909C}" srcOrd="0" destOrd="0" presId="urn:microsoft.com/office/officeart/2005/8/layout/radial5"/>
    <dgm:cxn modelId="{C41C6D75-7E4C-40CF-BACE-7AD5E89223CD}" type="presOf" srcId="{3764CB62-0DBC-4B0C-903A-00E9129EEFF2}" destId="{5325CDBE-6E17-4A91-9B69-E20B85E524A8}" srcOrd="0" destOrd="0" presId="urn:microsoft.com/office/officeart/2005/8/layout/radial5"/>
    <dgm:cxn modelId="{CFA43E49-1B27-4F59-9C4A-FB78DFC1A12D}" type="presOf" srcId="{8BE61F35-19A7-4C09-9FED-C7D669138F60}" destId="{A2116429-A31D-426E-8C27-8B0FADF9D344}" srcOrd="1" destOrd="0" presId="urn:microsoft.com/office/officeart/2005/8/layout/radial5"/>
    <dgm:cxn modelId="{AE43DDBC-D8FA-4A75-96F8-304C4AEF7D3F}" srcId="{20749DD2-5003-4FA1-B17B-EEF58058BD12}" destId="{56230290-CCE9-4F5E-926C-22708471DCCB}" srcOrd="1" destOrd="0" parTransId="{3C5E5F0C-109D-4BB2-9C0B-4C24D456E26F}" sibTransId="{FCD6746F-E037-44AD-AF8E-6168C6961C2F}"/>
    <dgm:cxn modelId="{29190ECD-93F7-4A12-8D20-6DCD0A1F9DEB}" type="presOf" srcId="{3C5E5F0C-109D-4BB2-9C0B-4C24D456E26F}" destId="{FB135CD4-2454-4B2A-9975-920FD44A643C}" srcOrd="0" destOrd="0" presId="urn:microsoft.com/office/officeart/2005/8/layout/radial5"/>
    <dgm:cxn modelId="{C2B90F9A-E8DF-40F8-A031-CA8AA020CFDF}" type="presOf" srcId="{DEC5B147-9CE5-4E36-BE9F-0509E15DF707}" destId="{F58C16D9-867C-4913-A165-0DC65B04CBCF}" srcOrd="0" destOrd="0" presId="urn:microsoft.com/office/officeart/2005/8/layout/radial5"/>
    <dgm:cxn modelId="{EA8E8D48-2C0B-41B5-84CA-4C17BFE4565F}" srcId="{20749DD2-5003-4FA1-B17B-EEF58058BD12}" destId="{F3810496-15DF-4DEA-B236-3ACC719E4E4F}" srcOrd="2" destOrd="0" parTransId="{3764CB62-0DBC-4B0C-903A-00E9129EEFF2}" sibTransId="{3B33892F-E4A0-447D-9467-A2545DF96FBA}"/>
    <dgm:cxn modelId="{7B6FE575-4A10-4FDE-B47A-67AC3B86C7C1}" type="presOf" srcId="{56230290-CCE9-4F5E-926C-22708471DCCB}" destId="{DC5E4C51-887F-4022-8F6D-7CD96C6322CA}" srcOrd="0" destOrd="0" presId="urn:microsoft.com/office/officeart/2005/8/layout/radial5"/>
    <dgm:cxn modelId="{87AAFFDE-89B9-4F38-BB8F-1621C5B0833C}" type="presOf" srcId="{49E8E0B0-DC3B-44BE-B7EE-374819A3B7B1}" destId="{6EB20FB6-9A9B-413D-A1A8-21221ECB45AC}" srcOrd="0" destOrd="0" presId="urn:microsoft.com/office/officeart/2005/8/layout/radial5"/>
    <dgm:cxn modelId="{E6C18F40-6BEE-4CFD-AB54-E1B254B09221}" type="presOf" srcId="{20749DD2-5003-4FA1-B17B-EEF58058BD12}" destId="{6E74F122-1B48-4CF4-8D82-EC6C850293A3}" srcOrd="0" destOrd="0" presId="urn:microsoft.com/office/officeart/2005/8/layout/radial5"/>
    <dgm:cxn modelId="{508687F0-7E08-4BCA-AC96-FDABDDA7504D}" type="presParOf" srcId="{F58C16D9-867C-4913-A165-0DC65B04CBCF}" destId="{6E74F122-1B48-4CF4-8D82-EC6C850293A3}" srcOrd="0" destOrd="0" presId="urn:microsoft.com/office/officeart/2005/8/layout/radial5"/>
    <dgm:cxn modelId="{DF5AC685-E38E-49D2-A28C-0E200EAF2669}" type="presParOf" srcId="{F58C16D9-867C-4913-A165-0DC65B04CBCF}" destId="{2C0C6884-2B5B-4451-808B-61027F83909C}" srcOrd="1" destOrd="0" presId="urn:microsoft.com/office/officeart/2005/8/layout/radial5"/>
    <dgm:cxn modelId="{1112F982-8842-462E-82DF-D0719DB4CA4A}" type="presParOf" srcId="{2C0C6884-2B5B-4451-808B-61027F83909C}" destId="{A2116429-A31D-426E-8C27-8B0FADF9D344}" srcOrd="0" destOrd="0" presId="urn:microsoft.com/office/officeart/2005/8/layout/radial5"/>
    <dgm:cxn modelId="{F2D44A21-0B12-4ED1-AA28-00A7F226BA69}" type="presParOf" srcId="{F58C16D9-867C-4913-A165-0DC65B04CBCF}" destId="{6EB20FB6-9A9B-413D-A1A8-21221ECB45AC}" srcOrd="2" destOrd="0" presId="urn:microsoft.com/office/officeart/2005/8/layout/radial5"/>
    <dgm:cxn modelId="{6D4B2DDD-6B99-4A77-A6CE-753B8F5712CE}" type="presParOf" srcId="{F58C16D9-867C-4913-A165-0DC65B04CBCF}" destId="{FB135CD4-2454-4B2A-9975-920FD44A643C}" srcOrd="3" destOrd="0" presId="urn:microsoft.com/office/officeart/2005/8/layout/radial5"/>
    <dgm:cxn modelId="{3274FD09-00CD-4FA2-8840-3F5A5BCA450E}" type="presParOf" srcId="{FB135CD4-2454-4B2A-9975-920FD44A643C}" destId="{05B33EC9-32F5-449C-B20A-E403431D234C}" srcOrd="0" destOrd="0" presId="urn:microsoft.com/office/officeart/2005/8/layout/radial5"/>
    <dgm:cxn modelId="{A67EF5DB-48C3-451A-8E15-A9801DFC3DE7}" type="presParOf" srcId="{F58C16D9-867C-4913-A165-0DC65B04CBCF}" destId="{DC5E4C51-887F-4022-8F6D-7CD96C6322CA}" srcOrd="4" destOrd="0" presId="urn:microsoft.com/office/officeart/2005/8/layout/radial5"/>
    <dgm:cxn modelId="{BECD0A03-C1D9-4A79-8A01-ABFC8C089B5B}" type="presParOf" srcId="{F58C16D9-867C-4913-A165-0DC65B04CBCF}" destId="{5325CDBE-6E17-4A91-9B69-E20B85E524A8}" srcOrd="5" destOrd="0" presId="urn:microsoft.com/office/officeart/2005/8/layout/radial5"/>
    <dgm:cxn modelId="{4C287215-7C52-4962-A8DA-7A2A9EF81991}" type="presParOf" srcId="{5325CDBE-6E17-4A91-9B69-E20B85E524A8}" destId="{FA4101D9-AD77-40FA-AC82-387E0CA2D9C3}" srcOrd="0" destOrd="0" presId="urn:microsoft.com/office/officeart/2005/8/layout/radial5"/>
    <dgm:cxn modelId="{3199CBAC-54EE-43F5-AA20-E17BCDCDC7D4}" type="presParOf" srcId="{F58C16D9-867C-4913-A165-0DC65B04CBCF}" destId="{FDB0B93C-1F05-46F7-BCB8-0BAC76614037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74F122-1B48-4CF4-8D82-EC6C850293A3}">
      <dsp:nvSpPr>
        <dsp:cNvPr id="0" name=""/>
        <dsp:cNvSpPr/>
      </dsp:nvSpPr>
      <dsp:spPr>
        <a:xfrm>
          <a:off x="3782838" y="2211239"/>
          <a:ext cx="1578322" cy="157832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Faktorok</a:t>
          </a:r>
          <a:endParaRPr lang="hu-H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82838" y="2211239"/>
        <a:ext cx="1578322" cy="1578322"/>
      </dsp:txXfrm>
    </dsp:sp>
    <dsp:sp modelId="{2C0C6884-2B5B-4451-808B-61027F83909C}">
      <dsp:nvSpPr>
        <dsp:cNvPr id="0" name=""/>
        <dsp:cNvSpPr/>
      </dsp:nvSpPr>
      <dsp:spPr>
        <a:xfrm rot="16200000">
          <a:off x="4404998" y="1637281"/>
          <a:ext cx="334002" cy="5366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800" kern="1200"/>
        </a:p>
      </dsp:txBody>
      <dsp:txXfrm rot="16200000">
        <a:off x="4404998" y="1637281"/>
        <a:ext cx="334002" cy="536629"/>
      </dsp:txXfrm>
    </dsp:sp>
    <dsp:sp modelId="{6EB20FB6-9A9B-413D-A1A8-21221ECB45AC}">
      <dsp:nvSpPr>
        <dsp:cNvPr id="0" name=""/>
        <dsp:cNvSpPr/>
      </dsp:nvSpPr>
      <dsp:spPr>
        <a:xfrm>
          <a:off x="3782838" y="2724"/>
          <a:ext cx="1578322" cy="1578322"/>
        </a:xfrm>
        <a:prstGeom prst="ellipse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/>
            <a:t>Tudatos vásárlás</a:t>
          </a:r>
          <a:endParaRPr lang="hu-HU" sz="1800" kern="1200" dirty="0"/>
        </a:p>
      </dsp:txBody>
      <dsp:txXfrm>
        <a:off x="3782838" y="2724"/>
        <a:ext cx="1578322" cy="1578322"/>
      </dsp:txXfrm>
    </dsp:sp>
    <dsp:sp modelId="{FB135CD4-2454-4B2A-9975-920FD44A643C}">
      <dsp:nvSpPr>
        <dsp:cNvPr id="0" name=""/>
        <dsp:cNvSpPr/>
      </dsp:nvSpPr>
      <dsp:spPr>
        <a:xfrm rot="1800000">
          <a:off x="5353127" y="3279488"/>
          <a:ext cx="334002" cy="5366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800" kern="1200"/>
        </a:p>
      </dsp:txBody>
      <dsp:txXfrm rot="1800000">
        <a:off x="5353127" y="3279488"/>
        <a:ext cx="334002" cy="536629"/>
      </dsp:txXfrm>
    </dsp:sp>
    <dsp:sp modelId="{DC5E4C51-887F-4022-8F6D-7CD96C6322CA}">
      <dsp:nvSpPr>
        <dsp:cNvPr id="0" name=""/>
        <dsp:cNvSpPr/>
      </dsp:nvSpPr>
      <dsp:spPr>
        <a:xfrm>
          <a:off x="5695469" y="3315497"/>
          <a:ext cx="1578322" cy="157832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/>
            <a:t>„</a:t>
          </a:r>
          <a:r>
            <a:rPr lang="hu-HU" sz="1800" kern="1200" dirty="0" err="1" smtClean="0"/>
            <a:t>Kényel-mes</a:t>
          </a:r>
          <a:r>
            <a:rPr lang="hu-HU" sz="1800" kern="1200" dirty="0" smtClean="0"/>
            <a:t>” </a:t>
          </a:r>
          <a:r>
            <a:rPr lang="hu-HU" sz="1800" kern="1200" dirty="0" err="1" smtClean="0"/>
            <a:t>energia-takarékos-ság</a:t>
          </a:r>
          <a:endParaRPr lang="hu-HU" sz="1800" kern="1200" dirty="0"/>
        </a:p>
      </dsp:txBody>
      <dsp:txXfrm>
        <a:off x="5695469" y="3315497"/>
        <a:ext cx="1578322" cy="1578322"/>
      </dsp:txXfrm>
    </dsp:sp>
    <dsp:sp modelId="{5325CDBE-6E17-4A91-9B69-E20B85E524A8}">
      <dsp:nvSpPr>
        <dsp:cNvPr id="0" name=""/>
        <dsp:cNvSpPr/>
      </dsp:nvSpPr>
      <dsp:spPr>
        <a:xfrm rot="9000000">
          <a:off x="3456870" y="3279488"/>
          <a:ext cx="334002" cy="5366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800" kern="1200"/>
        </a:p>
      </dsp:txBody>
      <dsp:txXfrm rot="9000000">
        <a:off x="3456870" y="3279488"/>
        <a:ext cx="334002" cy="536629"/>
      </dsp:txXfrm>
    </dsp:sp>
    <dsp:sp modelId="{FDB0B93C-1F05-46F7-BCB8-0BAC76614037}">
      <dsp:nvSpPr>
        <dsp:cNvPr id="0" name=""/>
        <dsp:cNvSpPr/>
      </dsp:nvSpPr>
      <dsp:spPr>
        <a:xfrm>
          <a:off x="1870208" y="3315497"/>
          <a:ext cx="1578322" cy="157832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/>
            <a:t>„Aktív” </a:t>
          </a:r>
          <a:r>
            <a:rPr lang="hu-HU" sz="1800" kern="1200" dirty="0" err="1" smtClean="0"/>
            <a:t>energi-ataka-rékosság</a:t>
          </a:r>
          <a:endParaRPr lang="hu-HU" sz="1800" kern="1200" dirty="0"/>
        </a:p>
      </dsp:txBody>
      <dsp:txXfrm>
        <a:off x="1870208" y="3315497"/>
        <a:ext cx="1578322" cy="1578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A758AF-A185-41BD-9B7D-5B3162DF2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41EEEE-B363-42C1-B8FB-DC435FF083D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A758AF-A185-41BD-9B7D-5B3162DF208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A758AF-A185-41BD-9B7D-5B3162DF20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A758AF-A185-41BD-9B7D-5B3162DF208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A758AF-A185-41BD-9B7D-5B3162DF208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356B8-A15C-479E-996D-23D32C08B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17251-27B0-446D-BB7D-E9C581DC7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FCBB-DDC0-484D-A94B-5898B5A64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EE4EF-075F-453E-87F4-5FB33615C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3B88-196E-416D-92FF-31C9DD677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BE099-7E60-4010-8D4C-55E3C7A58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32A-91E3-4663-AA98-D4DEEC984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DD12-A941-4F61-ACF0-A277607CF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8E6D8-86E3-49E4-BEAF-6C193A8BB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B9F59-5835-4AF6-AB85-FAC413D02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35766-C081-43AD-A6AF-D53547974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39E7C79-52EB-4C14-A2A2-739720C17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2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2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2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2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2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2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2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2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package" Target="../embeddings/Microsoft_Office_PowerPoint_dia1.sldx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0" y="6334125"/>
            <a:ext cx="9144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2800" b="1" i="1" dirty="0" smtClean="0">
                <a:ln w="18000">
                  <a:solidFill>
                    <a:schemeClr val="accent6">
                      <a:lumMod val="20000"/>
                      <a:lumOff val="8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Kaposvár</a:t>
            </a:r>
            <a:r>
              <a:rPr lang="hu-HU" sz="2800" b="1" i="1" smtClean="0">
                <a:ln w="18000">
                  <a:solidFill>
                    <a:schemeClr val="accent6">
                      <a:lumMod val="20000"/>
                      <a:lumOff val="8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, 2013.11.22.</a:t>
            </a:r>
            <a:endParaRPr lang="hu-HU" sz="2800" b="1" i="1" dirty="0">
              <a:ln w="18000">
                <a:solidFill>
                  <a:schemeClr val="accent6">
                    <a:lumMod val="20000"/>
                    <a:lumOff val="8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0" y="4221088"/>
            <a:ext cx="9144000" cy="58477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Vállalatgazdasági és Szervezési Tanszék</a:t>
            </a:r>
            <a:endParaRPr lang="hu-HU" sz="3200" b="1" i="1" dirty="0">
              <a:solidFill>
                <a:srgbClr val="CC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0" y="1124744"/>
            <a:ext cx="9144000" cy="147732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/>
            <a:r>
              <a:rPr lang="hu-HU" sz="3000" b="1" cap="all" dirty="0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 helyi gazdasági szereplők környezettudatossága a </a:t>
            </a:r>
            <a:r>
              <a:rPr lang="hu-HU" sz="3000" b="1" cap="all" dirty="0" err="1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balaton</a:t>
            </a:r>
            <a:r>
              <a:rPr lang="hu-HU" sz="3000" b="1" cap="all" dirty="0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részvízgyűjtőjén</a:t>
            </a:r>
            <a:endParaRPr lang="hu-HU" sz="3000" dirty="0">
              <a:solidFill>
                <a:srgbClr val="CC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u-HU" sz="2800" b="1" i="1" dirty="0" smtClean="0">
                <a:ln w="18000">
                  <a:solidFill>
                    <a:schemeClr val="accent6">
                      <a:lumMod val="20000"/>
                      <a:lumOff val="8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A Magyar Regionális Tudományos Társaság XI. Vándorgyűlése</a:t>
            </a:r>
            <a:endParaRPr lang="hu-HU" sz="2800" b="1" i="1" dirty="0">
              <a:ln w="18000">
                <a:solidFill>
                  <a:schemeClr val="accent6">
                    <a:lumMod val="20000"/>
                    <a:lumOff val="8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libri" pitchFamily="34" charset="0"/>
            </a:endParaRPr>
          </a:p>
        </p:txBody>
      </p:sp>
      <p:cxnSp>
        <p:nvCxnSpPr>
          <p:cNvPr id="12" name="Egyenes összekötő 11"/>
          <p:cNvCxnSpPr/>
          <p:nvPr/>
        </p:nvCxnSpPr>
        <p:spPr bwMode="auto">
          <a:xfrm>
            <a:off x="251520" y="980728"/>
            <a:ext cx="8712968" cy="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zövegdoboz 17"/>
          <p:cNvSpPr txBox="1"/>
          <p:nvPr/>
        </p:nvSpPr>
        <p:spPr>
          <a:xfrm>
            <a:off x="0" y="4869160"/>
            <a:ext cx="9144000" cy="95410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2800" i="1" dirty="0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Csonka A. – </a:t>
            </a:r>
            <a:r>
              <a:rPr lang="hu-HU" sz="2800" i="1" dirty="0" err="1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Köműves</a:t>
            </a:r>
            <a:r>
              <a:rPr lang="hu-HU" sz="2800" i="1" dirty="0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hu-HU" sz="2800" i="1" dirty="0" err="1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Zs</a:t>
            </a:r>
            <a:r>
              <a:rPr lang="hu-HU" sz="2800" i="1" dirty="0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. – Borbély </a:t>
            </a:r>
            <a:r>
              <a:rPr lang="hu-HU" sz="2800" i="1" dirty="0" err="1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Cs</a:t>
            </a:r>
            <a:r>
              <a:rPr lang="hu-HU" sz="2800" i="1" dirty="0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. – </a:t>
            </a:r>
            <a:r>
              <a:rPr lang="hu-HU" sz="2800" i="1" dirty="0" err="1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Szabó-Szentgróti</a:t>
            </a:r>
            <a:r>
              <a:rPr lang="hu-HU" sz="2800" i="1" dirty="0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E. – </a:t>
            </a:r>
            <a:r>
              <a:rPr lang="hu-HU" sz="2800" i="1" dirty="0" err="1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Szabó-Szentgróti</a:t>
            </a:r>
            <a:r>
              <a:rPr lang="hu-HU" sz="2800" i="1" dirty="0" smtClean="0">
                <a:solidFill>
                  <a:srgbClr val="CC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G.</a:t>
            </a:r>
            <a:endParaRPr lang="hu-HU" sz="2800" i="1" dirty="0">
              <a:solidFill>
                <a:srgbClr val="CC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06858" y="0"/>
            <a:ext cx="1249110" cy="11967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Mit tesznek a környezetük megóvása érdekében?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79512" y="692696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u="sng" dirty="0" smtClean="0">
                <a:solidFill>
                  <a:srgbClr val="002060"/>
                </a:solidFill>
                <a:latin typeface="Calibri" pitchFamily="34" charset="0"/>
              </a:rPr>
              <a:t>Vállalatok környezetvédelmi aktivitásának faktorai</a:t>
            </a:r>
            <a:endParaRPr lang="hu-HU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/>
        </p:nvGraphicFramePr>
        <p:xfrm>
          <a:off x="323528" y="1196752"/>
          <a:ext cx="8496943" cy="5013270"/>
        </p:xfrm>
        <a:graphic>
          <a:graphicData uri="http://schemas.openxmlformats.org/drawingml/2006/table">
            <a:tbl>
              <a:tblPr/>
              <a:tblGrid>
                <a:gridCol w="3599520"/>
                <a:gridCol w="1522874"/>
                <a:gridCol w="1782454"/>
                <a:gridCol w="1592095"/>
              </a:tblGrid>
              <a:tr h="869590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Változók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Fenntartható termelés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Károsanyag kibocsátás csökkentése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Takarékosság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Környezetbarát termék kifejlesztése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.843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-.084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.027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Fenntartható/újrahasznosítható csomagolás használata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.735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.262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.150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 Környezet irányítási rendszer alkalmazása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.651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.375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-.111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Üvegházhatású gázkibocsátás csökkentése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.272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.833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-.072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Vegyi anyagok/kemikáliák felhasználásának csökkentése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-.147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.797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.293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Megújuló energiaforrások használata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.245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.670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-.172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 Energia megtakarítás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-.127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-.041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.779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Hulladék </a:t>
                      </a: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újrahasznosítás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.392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.042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.644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Mit tesznek a környezetük megóvása érdekében?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79512" y="692696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u="sng" dirty="0" smtClean="0">
                <a:solidFill>
                  <a:srgbClr val="002060"/>
                </a:solidFill>
                <a:latin typeface="Calibri" pitchFamily="34" charset="0"/>
              </a:rPr>
              <a:t>Vállalatok környezetvédelmi aktivitásának faktorai</a:t>
            </a:r>
            <a:endParaRPr lang="hu-HU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/>
        </p:nvGraphicFramePr>
        <p:xfrm>
          <a:off x="323528" y="1196752"/>
          <a:ext cx="8496943" cy="5013270"/>
        </p:xfrm>
        <a:graphic>
          <a:graphicData uri="http://schemas.openxmlformats.org/drawingml/2006/table">
            <a:tbl>
              <a:tblPr/>
              <a:tblGrid>
                <a:gridCol w="3599520"/>
                <a:gridCol w="1522874"/>
                <a:gridCol w="1782454"/>
                <a:gridCol w="1592095"/>
              </a:tblGrid>
              <a:tr h="869590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Változók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Fenntartható termelés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Károsanyag</a:t>
                      </a: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kibocsátás csökkentése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Takarékosság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Környezetbarát termék kifejlesztése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.843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-.084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.027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Fenntartható/újrahasznosítható csomagolás használata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.735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.262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.150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 Környezet irányítási rendszer alkalmazása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.651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.375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-.111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Üvegházhatású gázkibocsátás csökkentése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.272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.833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-.072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Vegyi anyagok/kemikáliák felhasználásának csökkentése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-.147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.797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.293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Megújuló energiaforrások használata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.245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.670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-.172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 Energia megtakarítás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-.127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-.041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.779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399301"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Hulladék </a:t>
                      </a: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újrahasznosítás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.392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.042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.644</a:t>
                      </a:r>
                    </a:p>
                  </a:txBody>
                  <a:tcPr marL="8873" marR="8873" marT="887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Mit tesznek a környezetük megóvása érdekében?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79512" y="692696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u="sng" dirty="0" smtClean="0">
                <a:solidFill>
                  <a:srgbClr val="002060"/>
                </a:solidFill>
                <a:latin typeface="Calibri" pitchFamily="34" charset="0"/>
              </a:rPr>
              <a:t>A társadalmi felelősségvállalást korlátozó tényezők</a:t>
            </a:r>
            <a:endParaRPr lang="hu-HU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/>
        </p:nvGraphicFramePr>
        <p:xfrm>
          <a:off x="539552" y="1340768"/>
          <a:ext cx="7920880" cy="4057650"/>
        </p:xfrm>
        <a:graphic>
          <a:graphicData uri="http://schemas.openxmlformats.org/drawingml/2006/table">
            <a:tbl>
              <a:tblPr/>
              <a:tblGrid>
                <a:gridCol w="6512723"/>
                <a:gridCol w="1408157"/>
              </a:tblGrid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Korlátok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Átlag</a:t>
                      </a:r>
                      <a:endParaRPr lang="hu-HU" sz="2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Nincs pénzügyi erőforrásunk, illetve erre fordítható időnk.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4.44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Külső támogatások hiánya (pl. kormányzat, szakmai szervezetek részéről).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4.37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A társadalmi felelősségvállalással járó többletráfordítások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4.18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Gyorsan változó szabályozási környezet (pl. jogszabályok, szabványok).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4.08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 A munkavállalói elkötelezettség hiánya.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3.69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Nem rendelkezünk elég információval, vagy kevésbé ismerjük a témakört.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3.61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.Tapasztalat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hiánya, szervezési készség hiánya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3.61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piac nem ismeri el az ilyen jellegű elkötelezettséget.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3.48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Az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üzleti partnerek általában nem várják el tőlünk.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3.35</a:t>
                      </a: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Értékfaktorok alapján feltárt klaszterek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92696"/>
            <a:ext cx="4896544" cy="3460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221088"/>
            <a:ext cx="856011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32127" y="764704"/>
            <a:ext cx="401187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Az értékklaszterek környezeti aktivitása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7"/>
            <a:ext cx="5436096" cy="3767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437112"/>
            <a:ext cx="8532440" cy="218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0" y="1"/>
            <a:ext cx="9144000" cy="55399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2800" b="1" dirty="0" smtClean="0">
                <a:solidFill>
                  <a:srgbClr val="00FF00"/>
                </a:solidFill>
                <a:latin typeface="Calibri" pitchFamily="34" charset="0"/>
              </a:rPr>
              <a:t>Következtetések</a:t>
            </a:r>
            <a:endParaRPr lang="hu-HU" sz="2800" dirty="0" smtClean="0">
              <a:solidFill>
                <a:srgbClr val="00FF00"/>
              </a:solidFill>
              <a:latin typeface="Calibri" pitchFamily="34" charset="0"/>
            </a:endParaRPr>
          </a:p>
          <a:p>
            <a:pPr algn="ctr">
              <a:defRPr/>
            </a:pPr>
            <a:endParaRPr lang="hu-HU" sz="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1" name="Téglalap 40"/>
          <p:cNvSpPr/>
          <p:nvPr/>
        </p:nvSpPr>
        <p:spPr>
          <a:xfrm>
            <a:off x="0" y="620688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spcAft>
                <a:spcPts val="1200"/>
              </a:spcAft>
              <a:buFont typeface="+mj-lt"/>
              <a:buAutoNum type="arabicPeriod"/>
            </a:pPr>
            <a:r>
              <a:rPr lang="hu-HU" b="1" dirty="0" smtClean="0">
                <a:solidFill>
                  <a:srgbClr val="002060"/>
                </a:solidFill>
                <a:latin typeface="Calibri" pitchFamily="34" charset="0"/>
              </a:rPr>
              <a:t>Környezeti problémák </a:t>
            </a:r>
            <a:r>
              <a:rPr lang="hu-HU" b="1" smtClean="0">
                <a:solidFill>
                  <a:srgbClr val="002060"/>
                </a:solidFill>
                <a:latin typeface="Calibri" pitchFamily="34" charset="0"/>
              </a:rPr>
              <a:t>felelőssei </a:t>
            </a:r>
            <a:r>
              <a:rPr lang="hu-HU" b="1" dirty="0" smtClean="0">
                <a:solidFill>
                  <a:srgbClr val="002060"/>
                </a:solidFill>
                <a:latin typeface="Calibri" pitchFamily="34" charset="0"/>
              </a:rPr>
              <a:t>– nincs teljes egyetértés a két csoport között</a:t>
            </a:r>
          </a:p>
          <a:p>
            <a:pPr marL="457200" indent="-457200" algn="ctr">
              <a:spcAft>
                <a:spcPts val="1200"/>
              </a:spcAft>
              <a:buFont typeface="+mj-lt"/>
              <a:buAutoNum type="arabicPeriod"/>
            </a:pPr>
            <a:r>
              <a:rPr lang="hu-HU" b="1" dirty="0" smtClean="0">
                <a:solidFill>
                  <a:srgbClr val="002060"/>
                </a:solidFill>
                <a:latin typeface="Calibri" pitchFamily="34" charset="0"/>
              </a:rPr>
              <a:t>A környezettudatosság elsősorban más érdekekhez kötve jelenik meg</a:t>
            </a:r>
          </a:p>
          <a:p>
            <a:pPr marL="457200" indent="-457200" algn="ctr">
              <a:spcAft>
                <a:spcPts val="1200"/>
              </a:spcAft>
              <a:buFont typeface="+mj-lt"/>
              <a:buAutoNum type="arabicPeriod"/>
            </a:pPr>
            <a:r>
              <a:rPr lang="hu-HU" b="1" dirty="0" smtClean="0">
                <a:solidFill>
                  <a:srgbClr val="002060"/>
                </a:solidFill>
                <a:latin typeface="Calibri" pitchFamily="34" charset="0"/>
              </a:rPr>
              <a:t>A tudatos fogyasztás, termékválasztás kevésbé jelenik meg a környezettudatos viselkedésben</a:t>
            </a:r>
          </a:p>
          <a:p>
            <a:pPr marL="457200" indent="-457200" algn="ctr">
              <a:spcAft>
                <a:spcPts val="1200"/>
              </a:spcAft>
              <a:buFont typeface="+mj-lt"/>
              <a:buAutoNum type="arabicPeriod"/>
            </a:pPr>
            <a:r>
              <a:rPr lang="hu-HU" b="1" dirty="0" smtClean="0">
                <a:solidFill>
                  <a:srgbClr val="002060"/>
                </a:solidFill>
                <a:latin typeface="Calibri" pitchFamily="34" charset="0"/>
              </a:rPr>
              <a:t>A  helyi értékekhez való kötődés pozitívan befolyásolja a környezeti aktivitást</a:t>
            </a:r>
            <a:endParaRPr lang="hu-HU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algn="ctr">
              <a:spcAft>
                <a:spcPts val="1200"/>
              </a:spcAft>
              <a:buFont typeface="Arial" pitchFamily="34" charset="0"/>
              <a:buChar char="•"/>
            </a:pPr>
            <a:endParaRPr lang="hu-HU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algn="r">
              <a:spcAft>
                <a:spcPts val="1200"/>
              </a:spcAft>
            </a:pPr>
            <a:r>
              <a:rPr lang="hu-HU" b="1" dirty="0" smtClean="0">
                <a:solidFill>
                  <a:srgbClr val="002060"/>
                </a:solidFill>
                <a:latin typeface="Calibri" pitchFamily="34" charset="0"/>
              </a:rPr>
              <a:t>	</a:t>
            </a:r>
            <a:r>
              <a:rPr lang="hu-HU" sz="2000" dirty="0" smtClean="0">
                <a:solidFill>
                  <a:srgbClr val="FF0000"/>
                </a:solidFill>
                <a:latin typeface="Calibri" pitchFamily="34" charset="0"/>
              </a:rPr>
              <a:t> 	</a:t>
            </a:r>
            <a:endParaRPr lang="hu-HU" sz="20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Szövegdoboz 4"/>
          <p:cNvSpPr txBox="1"/>
          <p:nvPr/>
        </p:nvSpPr>
        <p:spPr>
          <a:xfrm>
            <a:off x="323528" y="2276872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>
                <a:solidFill>
                  <a:srgbClr val="0070C0"/>
                </a:solidFill>
              </a:rPr>
              <a:t>Köszönöm megtisztelő figyelmüket!</a:t>
            </a:r>
            <a:endParaRPr lang="hu-HU" sz="3600" b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zaggatott nyíl jobbra 39"/>
          <p:cNvSpPr/>
          <p:nvPr/>
        </p:nvSpPr>
        <p:spPr bwMode="auto">
          <a:xfrm>
            <a:off x="0" y="2204864"/>
            <a:ext cx="9144000" cy="2448272"/>
          </a:xfrm>
          <a:prstGeom prst="stripedRightArrow">
            <a:avLst/>
          </a:prstGeom>
          <a:solidFill>
            <a:srgbClr val="002060">
              <a:alpha val="2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124" charset="-128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0" y="1"/>
            <a:ext cx="9144000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28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 vállalatok által okozott környezeti problémák a vízgyűjtőn</a:t>
            </a:r>
            <a:endParaRPr lang="hu-HU" sz="28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7" name="Ellipszis 16"/>
          <p:cNvSpPr/>
          <p:nvPr/>
        </p:nvSpPr>
        <p:spPr bwMode="auto">
          <a:xfrm>
            <a:off x="251520" y="908720"/>
            <a:ext cx="1944216" cy="1800200"/>
          </a:xfrm>
          <a:prstGeom prst="ellipse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2700000" scaled="1"/>
            <a:tileRect/>
          </a:gradFill>
          <a:ln w="1905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Ipari</a:t>
            </a:r>
            <a:r>
              <a:rPr kumimoji="0" lang="hu-HU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szennyezés</a:t>
            </a:r>
            <a:endParaRPr kumimoji="0" lang="hu-H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9" name="Ellipszis 18"/>
          <p:cNvSpPr/>
          <p:nvPr/>
        </p:nvSpPr>
        <p:spPr bwMode="auto">
          <a:xfrm>
            <a:off x="251520" y="4149080"/>
            <a:ext cx="1944216" cy="1800200"/>
          </a:xfrm>
          <a:prstGeom prst="ellipse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2700000" scaled="1"/>
            <a:tileRect/>
          </a:gradFill>
          <a:ln w="1905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Mezőgaz-dasági</a:t>
            </a:r>
            <a:r>
              <a:rPr kumimoji="0" lang="hu-HU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szennyezés</a:t>
            </a:r>
            <a:endParaRPr kumimoji="0" lang="hu-H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1" name="Téglalap 20"/>
          <p:cNvSpPr/>
          <p:nvPr/>
        </p:nvSpPr>
        <p:spPr bwMode="auto">
          <a:xfrm>
            <a:off x="3707904" y="692696"/>
            <a:ext cx="1584176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szennyvíz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2" name="Téglalap 21"/>
          <p:cNvSpPr/>
          <p:nvPr/>
        </p:nvSpPr>
        <p:spPr bwMode="auto">
          <a:xfrm>
            <a:off x="3707904" y="1268760"/>
            <a:ext cx="1584176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hűtővíz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3" name="Téglalap 22"/>
          <p:cNvSpPr/>
          <p:nvPr/>
        </p:nvSpPr>
        <p:spPr bwMode="auto">
          <a:xfrm>
            <a:off x="3419872" y="4725144"/>
            <a:ext cx="1872208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Trágyatárolók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4" name="Téglalap 23"/>
          <p:cNvSpPr/>
          <p:nvPr/>
        </p:nvSpPr>
        <p:spPr bwMode="auto">
          <a:xfrm>
            <a:off x="3419872" y="5301208"/>
            <a:ext cx="1872208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Foszfor, nitrát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5" name="Téglalap 24"/>
          <p:cNvSpPr/>
          <p:nvPr/>
        </p:nvSpPr>
        <p:spPr bwMode="auto">
          <a:xfrm>
            <a:off x="2627784" y="5877272"/>
            <a:ext cx="2664296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Növény-védőszerek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6" name="Téglalap 25"/>
          <p:cNvSpPr/>
          <p:nvPr/>
        </p:nvSpPr>
        <p:spPr bwMode="auto">
          <a:xfrm>
            <a:off x="3275856" y="2420888"/>
            <a:ext cx="2016224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olajszennyezés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7" name="Téglalap 26"/>
          <p:cNvSpPr/>
          <p:nvPr/>
        </p:nvSpPr>
        <p:spPr bwMode="auto">
          <a:xfrm>
            <a:off x="3275856" y="3573016"/>
            <a:ext cx="2016224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Vízkivétel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8" name="Téglalap 27"/>
          <p:cNvSpPr/>
          <p:nvPr/>
        </p:nvSpPr>
        <p:spPr bwMode="auto">
          <a:xfrm>
            <a:off x="3707904" y="1844824"/>
            <a:ext cx="1584176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hulladékok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9" name="Téglalap 28"/>
          <p:cNvSpPr/>
          <p:nvPr/>
        </p:nvSpPr>
        <p:spPr bwMode="auto">
          <a:xfrm>
            <a:off x="3275856" y="2996952"/>
            <a:ext cx="2016224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Légszennyezés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0" name="Téglalap 29"/>
          <p:cNvSpPr/>
          <p:nvPr/>
        </p:nvSpPr>
        <p:spPr bwMode="auto">
          <a:xfrm>
            <a:off x="3419872" y="4149080"/>
            <a:ext cx="1872208" cy="504056"/>
          </a:xfrm>
          <a:prstGeom prst="rect">
            <a:avLst/>
          </a:prstGeom>
          <a:solidFill>
            <a:srgbClr val="CCFFCC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dirty="0" smtClean="0">
                <a:latin typeface="Calibri" pitchFamily="34" charset="0"/>
              </a:rPr>
              <a:t>erózió</a:t>
            </a:r>
            <a:endParaRPr kumimoji="0" lang="hu-H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2" name="Lekerekített téglalap 31"/>
          <p:cNvSpPr/>
          <p:nvPr/>
        </p:nvSpPr>
        <p:spPr bwMode="auto">
          <a:xfrm>
            <a:off x="5796136" y="1340768"/>
            <a:ext cx="3168352" cy="504056"/>
          </a:xfrm>
          <a:prstGeom prst="roundRect">
            <a:avLst/>
          </a:prstGeom>
          <a:solidFill>
            <a:srgbClr val="FF0000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Calibri" pitchFamily="34" charset="0"/>
              </a:rPr>
              <a:t>Vízhiány</a:t>
            </a:r>
          </a:p>
        </p:txBody>
      </p:sp>
      <p:sp>
        <p:nvSpPr>
          <p:cNvPr id="34" name="Lekerekített téglalap 33"/>
          <p:cNvSpPr/>
          <p:nvPr/>
        </p:nvSpPr>
        <p:spPr bwMode="auto">
          <a:xfrm>
            <a:off x="5796136" y="1916832"/>
            <a:ext cx="3168352" cy="504056"/>
          </a:xfrm>
          <a:prstGeom prst="roundRect">
            <a:avLst/>
          </a:prstGeom>
          <a:solidFill>
            <a:srgbClr val="FF0000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b="1" dirty="0" smtClean="0">
                <a:latin typeface="Calibri" pitchFamily="34" charset="0"/>
              </a:rPr>
              <a:t>Feliszapolódás</a:t>
            </a:r>
            <a:endParaRPr kumimoji="0" lang="hu-HU" sz="2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5" name="Lekerekített téglalap 34"/>
          <p:cNvSpPr/>
          <p:nvPr/>
        </p:nvSpPr>
        <p:spPr bwMode="auto">
          <a:xfrm>
            <a:off x="5796136" y="2492896"/>
            <a:ext cx="3168352" cy="504056"/>
          </a:xfrm>
          <a:prstGeom prst="roundRect">
            <a:avLst/>
          </a:prstGeom>
          <a:solidFill>
            <a:srgbClr val="FF0000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b="1" dirty="0" smtClean="0">
                <a:latin typeface="Calibri" pitchFamily="34" charset="0"/>
              </a:rPr>
              <a:t>Szervesanyag-tartalom</a:t>
            </a:r>
            <a:endParaRPr kumimoji="0" lang="hu-HU" sz="2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6" name="Lekerekített téglalap 35"/>
          <p:cNvSpPr/>
          <p:nvPr/>
        </p:nvSpPr>
        <p:spPr bwMode="auto">
          <a:xfrm>
            <a:off x="5796136" y="3068960"/>
            <a:ext cx="3168352" cy="504056"/>
          </a:xfrm>
          <a:prstGeom prst="roundRect">
            <a:avLst/>
          </a:prstGeom>
          <a:solidFill>
            <a:srgbClr val="FF0000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b="1" dirty="0" smtClean="0">
                <a:latin typeface="Calibri" pitchFamily="34" charset="0"/>
              </a:rPr>
              <a:t>Kémiai kockázat</a:t>
            </a:r>
            <a:endParaRPr kumimoji="0" lang="hu-HU" sz="2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" name="Lekerekített téglalap 36"/>
          <p:cNvSpPr/>
          <p:nvPr/>
        </p:nvSpPr>
        <p:spPr bwMode="auto">
          <a:xfrm>
            <a:off x="5796136" y="3645024"/>
            <a:ext cx="3168352" cy="504056"/>
          </a:xfrm>
          <a:prstGeom prst="roundRect">
            <a:avLst/>
          </a:prstGeom>
          <a:solidFill>
            <a:srgbClr val="FF0000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b="1" dirty="0" smtClean="0">
                <a:latin typeface="Calibri" pitchFamily="34" charset="0"/>
              </a:rPr>
              <a:t>Ökológiai vízhiány</a:t>
            </a:r>
            <a:endParaRPr kumimoji="0" lang="hu-HU" sz="2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" name="Lekerekített téglalap 37"/>
          <p:cNvSpPr/>
          <p:nvPr/>
        </p:nvSpPr>
        <p:spPr bwMode="auto">
          <a:xfrm>
            <a:off x="5796136" y="4221088"/>
            <a:ext cx="3168352" cy="504056"/>
          </a:xfrm>
          <a:prstGeom prst="roundRect">
            <a:avLst/>
          </a:prstGeom>
          <a:solidFill>
            <a:srgbClr val="FF0000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b="1" dirty="0" smtClean="0">
                <a:latin typeface="Calibri" pitchFamily="34" charset="0"/>
              </a:rPr>
              <a:t>Nitrát szennyezettség</a:t>
            </a:r>
            <a:endParaRPr kumimoji="0" lang="hu-HU" sz="2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" name="Lekerekített téglalap 38"/>
          <p:cNvSpPr/>
          <p:nvPr/>
        </p:nvSpPr>
        <p:spPr bwMode="auto">
          <a:xfrm>
            <a:off x="5796136" y="4797152"/>
            <a:ext cx="3168352" cy="504056"/>
          </a:xfrm>
          <a:prstGeom prst="roundRect">
            <a:avLst/>
          </a:prstGeom>
          <a:solidFill>
            <a:srgbClr val="FF0000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b="1" dirty="0" smtClean="0">
                <a:latin typeface="Calibri" pitchFamily="34" charset="0"/>
              </a:rPr>
              <a:t>Egyéb szennyezettség</a:t>
            </a:r>
            <a:endParaRPr kumimoji="0" lang="hu-HU" sz="2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3" name="Lekerekített téglalap 42"/>
          <p:cNvSpPr/>
          <p:nvPr/>
        </p:nvSpPr>
        <p:spPr bwMode="auto">
          <a:xfrm>
            <a:off x="5796136" y="5373216"/>
            <a:ext cx="3168352" cy="504056"/>
          </a:xfrm>
          <a:prstGeom prst="roundRect">
            <a:avLst/>
          </a:prstGeom>
          <a:solidFill>
            <a:srgbClr val="FF0000">
              <a:alpha val="28000"/>
            </a:srgb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b="1" dirty="0" smtClean="0">
                <a:latin typeface="Calibri" pitchFamily="34" charset="0"/>
              </a:rPr>
              <a:t>Klímaváltozás</a:t>
            </a:r>
            <a:endParaRPr kumimoji="0" lang="hu-HU" sz="2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45" name="Egyenes összekötő nyíllal 44"/>
          <p:cNvCxnSpPr>
            <a:stCxn id="17" idx="6"/>
            <a:endCxn id="21" idx="1"/>
          </p:cNvCxnSpPr>
          <p:nvPr/>
        </p:nvCxnSpPr>
        <p:spPr bwMode="auto">
          <a:xfrm flipV="1">
            <a:off x="2195736" y="944724"/>
            <a:ext cx="1512168" cy="86409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Egyenes összekötő nyíllal 45"/>
          <p:cNvCxnSpPr>
            <a:stCxn id="17" idx="6"/>
            <a:endCxn id="22" idx="1"/>
          </p:cNvCxnSpPr>
          <p:nvPr/>
        </p:nvCxnSpPr>
        <p:spPr bwMode="auto">
          <a:xfrm flipV="1">
            <a:off x="2195736" y="1520788"/>
            <a:ext cx="1512168" cy="28803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Egyenes összekötő nyíllal 48"/>
          <p:cNvCxnSpPr>
            <a:stCxn id="17" idx="6"/>
            <a:endCxn id="28" idx="1"/>
          </p:cNvCxnSpPr>
          <p:nvPr/>
        </p:nvCxnSpPr>
        <p:spPr bwMode="auto">
          <a:xfrm>
            <a:off x="2195736" y="1808820"/>
            <a:ext cx="1512168" cy="28803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Egyenes összekötő nyíllal 51"/>
          <p:cNvCxnSpPr>
            <a:stCxn id="17" idx="6"/>
            <a:endCxn id="26" idx="1"/>
          </p:cNvCxnSpPr>
          <p:nvPr/>
        </p:nvCxnSpPr>
        <p:spPr bwMode="auto">
          <a:xfrm>
            <a:off x="2195736" y="1808820"/>
            <a:ext cx="1080120" cy="86409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Egyenes összekötő nyíllal 55"/>
          <p:cNvCxnSpPr>
            <a:endCxn id="29" idx="1"/>
          </p:cNvCxnSpPr>
          <p:nvPr/>
        </p:nvCxnSpPr>
        <p:spPr bwMode="auto">
          <a:xfrm>
            <a:off x="2195736" y="1844824"/>
            <a:ext cx="1080120" cy="14041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Egyenes összekötő nyíllal 59"/>
          <p:cNvCxnSpPr>
            <a:stCxn id="17" idx="6"/>
            <a:endCxn id="27" idx="1"/>
          </p:cNvCxnSpPr>
          <p:nvPr/>
        </p:nvCxnSpPr>
        <p:spPr bwMode="auto">
          <a:xfrm>
            <a:off x="2195736" y="1808820"/>
            <a:ext cx="1080120" cy="201622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Egyenes összekötő nyíllal 62"/>
          <p:cNvCxnSpPr>
            <a:stCxn id="19" idx="6"/>
            <a:endCxn id="25" idx="1"/>
          </p:cNvCxnSpPr>
          <p:nvPr/>
        </p:nvCxnSpPr>
        <p:spPr bwMode="auto">
          <a:xfrm>
            <a:off x="2195736" y="5049180"/>
            <a:ext cx="432048" cy="108012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Egyenes összekötő nyíllal 67"/>
          <p:cNvCxnSpPr>
            <a:endCxn id="29" idx="1"/>
          </p:cNvCxnSpPr>
          <p:nvPr/>
        </p:nvCxnSpPr>
        <p:spPr bwMode="auto">
          <a:xfrm flipV="1">
            <a:off x="2195736" y="3248980"/>
            <a:ext cx="1080120" cy="183620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Egyenes összekötő nyíllal 70"/>
          <p:cNvCxnSpPr>
            <a:stCxn id="19" idx="6"/>
            <a:endCxn id="27" idx="1"/>
          </p:cNvCxnSpPr>
          <p:nvPr/>
        </p:nvCxnSpPr>
        <p:spPr bwMode="auto">
          <a:xfrm flipV="1">
            <a:off x="2195736" y="3825044"/>
            <a:ext cx="1080120" cy="122413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Egyenes összekötő nyíllal 73"/>
          <p:cNvCxnSpPr>
            <a:stCxn id="19" idx="6"/>
            <a:endCxn id="30" idx="1"/>
          </p:cNvCxnSpPr>
          <p:nvPr/>
        </p:nvCxnSpPr>
        <p:spPr bwMode="auto">
          <a:xfrm flipV="1">
            <a:off x="2195736" y="4401108"/>
            <a:ext cx="1224136" cy="64807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Egyenes összekötő nyíllal 78"/>
          <p:cNvCxnSpPr>
            <a:stCxn id="19" idx="6"/>
            <a:endCxn id="23" idx="1"/>
          </p:cNvCxnSpPr>
          <p:nvPr/>
        </p:nvCxnSpPr>
        <p:spPr bwMode="auto">
          <a:xfrm flipV="1">
            <a:off x="2195736" y="4977172"/>
            <a:ext cx="1224136" cy="7200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Egyenes összekötő nyíllal 83"/>
          <p:cNvCxnSpPr>
            <a:stCxn id="19" idx="6"/>
            <a:endCxn id="24" idx="1"/>
          </p:cNvCxnSpPr>
          <p:nvPr/>
        </p:nvCxnSpPr>
        <p:spPr bwMode="auto">
          <a:xfrm>
            <a:off x="2195736" y="5049180"/>
            <a:ext cx="1224136" cy="5040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0" y="1"/>
            <a:ext cx="9144000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28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Társadalmi felelősségvállalás a versenyszférában?</a:t>
            </a:r>
            <a:endParaRPr lang="hu-HU" sz="28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156446" y="692696"/>
          <a:ext cx="8808042" cy="5625063"/>
        </p:xfrm>
        <a:graphic>
          <a:graphicData uri="http://schemas.openxmlformats.org/presentationml/2006/ole">
            <p:oleObj spid="_x0000_s2049" name="Dia" r:id="rId5" imgW="3752013" imgH="2813442" progId="PowerPoint.Slide.12">
              <p:embed/>
            </p:oleObj>
          </a:graphicData>
        </a:graphic>
      </p:graphicFrame>
      <p:pic>
        <p:nvPicPr>
          <p:cNvPr id="2052" name="Picture 4" descr="http://revenueconsultant.com/wp-content/uploads/Partnership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022528">
            <a:off x="3449559" y="5720522"/>
            <a:ext cx="1658468" cy="10454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osszesi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07628"/>
            <a:ext cx="3419872" cy="2338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llipszis 9"/>
          <p:cNvSpPr/>
          <p:nvPr/>
        </p:nvSpPr>
        <p:spPr>
          <a:xfrm rot="19912799">
            <a:off x="1732034" y="1490323"/>
            <a:ext cx="1928416" cy="1265310"/>
          </a:xfrm>
          <a:prstGeom prst="ellipse">
            <a:avLst/>
          </a:prstGeom>
          <a:solidFill>
            <a:srgbClr val="FF0000">
              <a:alpha val="24000"/>
            </a:srgb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Anyag és módszer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3635896" y="620688"/>
            <a:ext cx="55081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u="sng" dirty="0" smtClean="0">
                <a:solidFill>
                  <a:srgbClr val="002060"/>
                </a:solidFill>
                <a:latin typeface="Calibri" pitchFamily="34" charset="0"/>
              </a:rPr>
              <a:t>Forrás: </a:t>
            </a:r>
          </a:p>
          <a:p>
            <a:pPr algn="ctr"/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 A Balaton projekt reprezentatív lakossági kérdőíve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 500 fő a déli vízgyűjtő településein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 BKÜ (</a:t>
            </a:r>
            <a:r>
              <a:rPr lang="hu-HU" sz="2000" b="1" dirty="0" err="1" smtClean="0">
                <a:solidFill>
                  <a:srgbClr val="002060"/>
                </a:solidFill>
                <a:latin typeface="Calibri" pitchFamily="34" charset="0"/>
              </a:rPr>
              <a:t>partmenti</a:t>
            </a:r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 és háttér-), valamint nem BKÜ települések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 Társadalmi kutatócsoport közös kérdései</a:t>
            </a:r>
            <a:endParaRPr lang="hu-HU" sz="2000" dirty="0">
              <a:solidFill>
                <a:srgbClr val="002060"/>
              </a:solidFill>
              <a:latin typeface="Calibri" pitchFamily="34" charset="0"/>
            </a:endParaRPr>
          </a:p>
        </p:txBody>
      </p:sp>
      <p:cxnSp>
        <p:nvCxnSpPr>
          <p:cNvPr id="11" name="Egyenes összekötő 10"/>
          <p:cNvCxnSpPr/>
          <p:nvPr/>
        </p:nvCxnSpPr>
        <p:spPr bwMode="auto">
          <a:xfrm>
            <a:off x="179512" y="2996952"/>
            <a:ext cx="871296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14" name="Téglalap 13"/>
          <p:cNvSpPr/>
          <p:nvPr/>
        </p:nvSpPr>
        <p:spPr>
          <a:xfrm>
            <a:off x="179512" y="3140968"/>
            <a:ext cx="871296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u="sng" dirty="0" smtClean="0">
                <a:solidFill>
                  <a:srgbClr val="002060"/>
                </a:solidFill>
                <a:latin typeface="Calibri" pitchFamily="34" charset="0"/>
              </a:rPr>
              <a:t>Kvantitatív elemzés módszerei</a:t>
            </a:r>
          </a:p>
          <a:p>
            <a:pPr marL="457200" indent="-457200">
              <a:buFont typeface="+mj-lt"/>
              <a:buAutoNum type="arabicPeriod"/>
            </a:pPr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A vállalatok környezettudatosságának általános megítélése</a:t>
            </a:r>
          </a:p>
          <a:p>
            <a:pPr marL="457200" indent="-457200"/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	 </a:t>
            </a:r>
            <a:r>
              <a:rPr lang="hu-HU" sz="2000" b="1" dirty="0" smtClean="0">
                <a:solidFill>
                  <a:srgbClr val="FF0000"/>
                </a:solidFill>
                <a:latin typeface="Calibri" pitchFamily="34" charset="0"/>
              </a:rPr>
              <a:t>/átlagok, nem paraméteres tesztek/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Gondolkodási minták feltárása (értékek, gazdasági attitűdök, tudatos vásárlói magatartás) </a:t>
            </a:r>
          </a:p>
          <a:p>
            <a:pPr marL="914400" lvl="1" indent="-457200"/>
            <a:r>
              <a:rPr lang="hu-HU" sz="2000" b="1" dirty="0" smtClean="0">
                <a:solidFill>
                  <a:srgbClr val="FF0000"/>
                </a:solidFill>
                <a:latin typeface="Calibri" pitchFamily="34" charset="0"/>
              </a:rPr>
              <a:t>/főkomponens elemzés, KMO és Bartlett-teszt, </a:t>
            </a:r>
            <a:r>
              <a:rPr lang="hu-HU" sz="2000" b="1" dirty="0" err="1" smtClean="0">
                <a:solidFill>
                  <a:srgbClr val="FF0000"/>
                </a:solidFill>
                <a:latin typeface="Calibri" pitchFamily="34" charset="0"/>
              </a:rPr>
              <a:t>varimax</a:t>
            </a:r>
            <a:r>
              <a:rPr lang="hu-HU" sz="2000" b="1" dirty="0" smtClean="0">
                <a:solidFill>
                  <a:srgbClr val="FF0000"/>
                </a:solidFill>
                <a:latin typeface="Calibri" pitchFamily="34" charset="0"/>
              </a:rPr>
              <a:t> rotáció, </a:t>
            </a:r>
            <a:r>
              <a:rPr lang="hu-HU" sz="2000" b="1" dirty="0" err="1" smtClean="0">
                <a:solidFill>
                  <a:srgbClr val="FF0000"/>
                </a:solidFill>
                <a:latin typeface="Calibri" pitchFamily="34" charset="0"/>
              </a:rPr>
              <a:t>Kaiser-krit</a:t>
            </a:r>
            <a:r>
              <a:rPr lang="hu-HU" sz="2000" b="1" dirty="0" smtClean="0">
                <a:solidFill>
                  <a:srgbClr val="FF0000"/>
                </a:solidFill>
                <a:latin typeface="Calibri" pitchFamily="34" charset="0"/>
              </a:rPr>
              <a:t>./ 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Az attitűdök településtípusonkénti eltéréseinek vizsgálata </a:t>
            </a:r>
          </a:p>
          <a:p>
            <a:pPr marL="457200" indent="-457200"/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	</a:t>
            </a:r>
            <a:r>
              <a:rPr lang="hu-HU" sz="2000" b="1" dirty="0" smtClean="0">
                <a:solidFill>
                  <a:srgbClr val="FF0000"/>
                </a:solidFill>
                <a:latin typeface="Calibri" pitchFamily="34" charset="0"/>
              </a:rPr>
              <a:t>/variancia elemzés, nem paraméteres tesztek/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hu-HU" sz="2000" b="1" dirty="0" smtClean="0">
                <a:solidFill>
                  <a:srgbClr val="002060"/>
                </a:solidFill>
                <a:latin typeface="Calibri" pitchFamily="34" charset="0"/>
              </a:rPr>
              <a:t>Társadalmi csoportok elkülönítése a vállalati környezettudatossággal kapcsolatos attitűdök alapján </a:t>
            </a:r>
          </a:p>
          <a:p>
            <a:pPr marL="2286000" lvl="4" indent="-457200"/>
            <a:r>
              <a:rPr lang="hu-HU" sz="2000" b="1" dirty="0" smtClean="0">
                <a:solidFill>
                  <a:srgbClr val="FF0000"/>
                </a:solidFill>
                <a:latin typeface="Calibri" pitchFamily="34" charset="0"/>
              </a:rPr>
              <a:t>	/kétlépcsős klaszterelemzés: AIC, </a:t>
            </a:r>
            <a:r>
              <a:rPr lang="hu-HU" sz="2000" b="1" dirty="0" err="1" smtClean="0">
                <a:solidFill>
                  <a:srgbClr val="FF0000"/>
                </a:solidFill>
                <a:latin typeface="Calibri" pitchFamily="34" charset="0"/>
              </a:rPr>
              <a:t>log-likelyhood</a:t>
            </a:r>
            <a:r>
              <a:rPr lang="hu-HU" sz="2000" b="1" dirty="0" smtClean="0">
                <a:solidFill>
                  <a:srgbClr val="FF0000"/>
                </a:solidFill>
                <a:latin typeface="Calibri" pitchFamily="34" charset="0"/>
              </a:rPr>
              <a:t> módszer/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Kik a felelősek a Balaton környezeti problémáiért?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79512" y="548680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u="sng" dirty="0" smtClean="0">
                <a:solidFill>
                  <a:srgbClr val="002060"/>
                </a:solidFill>
                <a:latin typeface="Calibri" pitchFamily="34" charset="0"/>
              </a:rPr>
              <a:t>A lakossági megkérdezés eredményei:</a:t>
            </a:r>
            <a:endParaRPr lang="hu-HU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431032" y="3861048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u-HU" sz="2000" dirty="0" smtClean="0">
                <a:solidFill>
                  <a:srgbClr val="FF0000"/>
                </a:solidFill>
                <a:latin typeface="Calibri" pitchFamily="34" charset="0"/>
              </a:rPr>
              <a:t>*</a:t>
            </a:r>
            <a:r>
              <a:rPr lang="hu-HU" sz="2000" dirty="0" err="1" smtClean="0">
                <a:solidFill>
                  <a:srgbClr val="FF0000"/>
                </a:solidFill>
                <a:latin typeface="Calibri" pitchFamily="34" charset="0"/>
              </a:rPr>
              <a:t>Wilcoxon-féle</a:t>
            </a:r>
            <a:r>
              <a:rPr lang="hu-HU" sz="2000" dirty="0" smtClean="0">
                <a:solidFill>
                  <a:srgbClr val="FF0000"/>
                </a:solidFill>
                <a:latin typeface="Calibri" pitchFamily="34" charset="0"/>
              </a:rPr>
              <a:t> előjeles rang próba </a:t>
            </a:r>
            <a:r>
              <a:rPr lang="hu-HU" sz="2000" dirty="0" err="1" smtClean="0">
                <a:solidFill>
                  <a:srgbClr val="FF0000"/>
                </a:solidFill>
                <a:latin typeface="Calibri" pitchFamily="34" charset="0"/>
              </a:rPr>
              <a:t>szign</a:t>
            </a:r>
            <a:r>
              <a:rPr lang="hu-HU" sz="2000" dirty="0" smtClean="0">
                <a:solidFill>
                  <a:srgbClr val="FF0000"/>
                </a:solidFill>
                <a:latin typeface="Calibri" pitchFamily="34" charset="0"/>
              </a:rPr>
              <a:t>.&lt;0,05</a:t>
            </a: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/>
        </p:nvGraphicFramePr>
        <p:xfrm>
          <a:off x="467544" y="980728"/>
          <a:ext cx="8352926" cy="2828925"/>
        </p:xfrm>
        <a:graphic>
          <a:graphicData uri="http://schemas.openxmlformats.org/drawingml/2006/table">
            <a:tbl>
              <a:tblPr/>
              <a:tblGrid>
                <a:gridCol w="3128948"/>
                <a:gridCol w="1047516"/>
                <a:gridCol w="2088231"/>
                <a:gridCol w="2088231"/>
              </a:tblGrid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Társadalmi csoport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Átlag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Szórás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Turisták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3.94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1.146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Helyi vállalkozások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3.89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.994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Helyi lakosság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3.85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.985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Üdülőtulajdonosok*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3.80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1.090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Önkormányzat*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3.49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1.252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Kormány*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3.14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1.322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Civil </a:t>
                      </a:r>
                      <a:r>
                        <a:rPr lang="hu-H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szervezetek*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3.12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1.375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Európai </a:t>
                      </a:r>
                      <a:r>
                        <a:rPr lang="hu-H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Unió*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2.58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1.342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Kik a felelősek a Balaton környezeti problémáiért?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79512" y="548680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u="sng" dirty="0" smtClean="0">
                <a:solidFill>
                  <a:srgbClr val="002060"/>
                </a:solidFill>
                <a:latin typeface="Calibri" pitchFamily="34" charset="0"/>
              </a:rPr>
              <a:t>A vállalati megkérdezés eredményei:</a:t>
            </a:r>
            <a:endParaRPr lang="hu-HU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431032" y="3861048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u-HU" sz="2000" dirty="0" smtClean="0">
                <a:solidFill>
                  <a:srgbClr val="FF0000"/>
                </a:solidFill>
                <a:latin typeface="Calibri" pitchFamily="34" charset="0"/>
              </a:rPr>
              <a:t>*</a:t>
            </a:r>
            <a:r>
              <a:rPr lang="hu-HU" sz="2000" dirty="0" err="1" smtClean="0">
                <a:solidFill>
                  <a:srgbClr val="FF0000"/>
                </a:solidFill>
                <a:latin typeface="Calibri" pitchFamily="34" charset="0"/>
              </a:rPr>
              <a:t>Wilcoxon-féle</a:t>
            </a:r>
            <a:r>
              <a:rPr lang="hu-HU" sz="2000" dirty="0" smtClean="0">
                <a:solidFill>
                  <a:srgbClr val="FF0000"/>
                </a:solidFill>
                <a:latin typeface="Calibri" pitchFamily="34" charset="0"/>
              </a:rPr>
              <a:t> előjeles rang próba </a:t>
            </a:r>
            <a:r>
              <a:rPr lang="hu-HU" sz="2000" dirty="0" err="1" smtClean="0">
                <a:solidFill>
                  <a:srgbClr val="FF0000"/>
                </a:solidFill>
                <a:latin typeface="Calibri" pitchFamily="34" charset="0"/>
              </a:rPr>
              <a:t>szign</a:t>
            </a:r>
            <a:r>
              <a:rPr lang="hu-HU" sz="2000" dirty="0" smtClean="0">
                <a:solidFill>
                  <a:srgbClr val="FF0000"/>
                </a:solidFill>
                <a:latin typeface="Calibri" pitchFamily="34" charset="0"/>
              </a:rPr>
              <a:t>.&lt;0,05</a:t>
            </a: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/>
        </p:nvGraphicFramePr>
        <p:xfrm>
          <a:off x="467544" y="980728"/>
          <a:ext cx="8352926" cy="2828925"/>
        </p:xfrm>
        <a:graphic>
          <a:graphicData uri="http://schemas.openxmlformats.org/drawingml/2006/table">
            <a:tbl>
              <a:tblPr/>
              <a:tblGrid>
                <a:gridCol w="3128948"/>
                <a:gridCol w="1047516"/>
                <a:gridCol w="2088231"/>
                <a:gridCol w="2088231"/>
              </a:tblGrid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Társadalmi csoport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Átlag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Szórás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Helyi </a:t>
                      </a:r>
                      <a:r>
                        <a:rPr lang="hu-H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lakosság*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4.40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.804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Önkormányzat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4.18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1.029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Helyi vállalkozások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4.18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1.019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Turisták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4.16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1.047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Üdülőtulajdonosok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4.14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.990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Kormány*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3.57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1.230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Civil </a:t>
                      </a:r>
                      <a:r>
                        <a:rPr lang="hu-H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szervezetek*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3.48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1.385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Európai </a:t>
                      </a:r>
                      <a:r>
                        <a:rPr lang="hu-H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Unió*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1.86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1.117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Kik a felelősek a Balaton környezeti problémáiért?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79512" y="548680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u="sng" dirty="0" smtClean="0">
                <a:solidFill>
                  <a:srgbClr val="002060"/>
                </a:solidFill>
                <a:latin typeface="Calibri" pitchFamily="34" charset="0"/>
              </a:rPr>
              <a:t>A környezetszennyezési felelősökkel kapcsolatos gondolkodásmód a lakosság körében</a:t>
            </a:r>
            <a:endParaRPr lang="hu-HU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8" name="Táblázat 7"/>
          <p:cNvGraphicFramePr>
            <a:graphicFrameLocks noGrp="1"/>
          </p:cNvGraphicFramePr>
          <p:nvPr/>
        </p:nvGraphicFramePr>
        <p:xfrm>
          <a:off x="251520" y="1556792"/>
          <a:ext cx="8568952" cy="3794917"/>
        </p:xfrm>
        <a:graphic>
          <a:graphicData uri="http://schemas.openxmlformats.org/drawingml/2006/table">
            <a:tbl>
              <a:tblPr/>
              <a:tblGrid>
                <a:gridCol w="2670842"/>
                <a:gridCol w="3227268"/>
                <a:gridCol w="2670842"/>
              </a:tblGrid>
              <a:tr h="559083"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Társadalmi csoportok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Magánszféra</a:t>
                      </a:r>
                      <a:endParaRPr lang="hu-H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Közszféra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014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Turisták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.850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.058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115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Üdülőtulajdonosok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.850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.269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673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Helyi vállalkozások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.845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.295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115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Helyi lakosság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.750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.356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014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Kormány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.212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.894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65115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Önkormányzat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.320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.801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65115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Európai Unió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.089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.795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547673"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Civil szervezetek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.441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.596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Mit tesznek a környezetük megóvása érdekében?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79512" y="692696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u="sng" dirty="0" smtClean="0">
                <a:solidFill>
                  <a:srgbClr val="002060"/>
                </a:solidFill>
                <a:latin typeface="Calibri" pitchFamily="34" charset="0"/>
              </a:rPr>
              <a:t>A hétköznapi tevékenységek környezettudatossági faktorai</a:t>
            </a:r>
            <a:endParaRPr lang="hu-HU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32" name="Diagram 31"/>
          <p:cNvGraphicFramePr/>
          <p:nvPr/>
        </p:nvGraphicFramePr>
        <p:xfrm>
          <a:off x="0" y="1268760"/>
          <a:ext cx="914400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80112" y="2348880"/>
            <a:ext cx="356388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1"/>
            <a:ext cx="914400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2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Mit tesznek a környezetük megóvása érdekében?</a:t>
            </a:r>
            <a:endParaRPr lang="hu-HU" sz="32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79512" y="692696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u="sng" dirty="0" smtClean="0">
                <a:solidFill>
                  <a:srgbClr val="002060"/>
                </a:solidFill>
                <a:latin typeface="Calibri" pitchFamily="34" charset="0"/>
              </a:rPr>
              <a:t>Az egyes vállalati tevékenységek vásárlásösztönző hatása </a:t>
            </a:r>
            <a:endParaRPr lang="hu-HU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/>
        </p:nvGraphicFramePr>
        <p:xfrm>
          <a:off x="179512" y="1268760"/>
          <a:ext cx="8640959" cy="4907280"/>
        </p:xfrm>
        <a:graphic>
          <a:graphicData uri="http://schemas.openxmlformats.org/drawingml/2006/table">
            <a:tbl>
              <a:tblPr/>
              <a:tblGrid>
                <a:gridCol w="4463507"/>
                <a:gridCol w="1044363"/>
                <a:gridCol w="1044363"/>
                <a:gridCol w="1044363"/>
                <a:gridCol w="1044363"/>
              </a:tblGrid>
              <a:tr h="22606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latin typeface="Times New Roman"/>
                          <a:ea typeface="Calibri"/>
                          <a:cs typeface="Times New Roman"/>
                        </a:rPr>
                        <a:t>Társadalmi tevékenység</a:t>
                      </a:r>
                      <a:endParaRPr lang="hu-H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>
                          <a:latin typeface="Times New Roman"/>
                          <a:ea typeface="Calibri"/>
                          <a:cs typeface="Times New Roman"/>
                        </a:rPr>
                        <a:t>A válaszok…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4224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i="1">
                          <a:latin typeface="Times New Roman"/>
                          <a:ea typeface="Calibri"/>
                          <a:cs typeface="Times New Roman"/>
                        </a:rPr>
                        <a:t>átlaga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i="1">
                          <a:latin typeface="Times New Roman"/>
                          <a:ea typeface="Calibri"/>
                          <a:cs typeface="Times New Roman"/>
                        </a:rPr>
                        <a:t>szórása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Medi-ánja</a:t>
                      </a:r>
                      <a:endParaRPr lang="hu-H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Módu-sza</a:t>
                      </a:r>
                      <a:endParaRPr lang="hu-H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Helyi közterületek fejlesztése (n=472)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2,53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1,396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3,00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Környezettudatosság (n=471)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2,53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1,432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3,00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Oktatási intézmények támogatása (n=472)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2,36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1,138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2,00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Alapítványok támogatása, segélyezés (n=472)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2,25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1,319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2,00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Társadalmi problémák kommunikálása (n=470)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2,24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1,298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2,00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Kulturális intézmények, események támogatása (n=473)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2,21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1,248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2,00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Spotklubok, sportesemények támogatása (n=472)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1,88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1,156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latin typeface="Times New Roman"/>
                          <a:ea typeface="Calibri"/>
                          <a:cs typeface="Times New Roman"/>
                        </a:rPr>
                        <a:t>1,00</a:t>
                      </a:r>
                      <a:endParaRPr lang="hu-H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0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0.5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2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2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6213</TotalTime>
  <Words>794</Words>
  <Application>Microsoft Office PowerPoint</Application>
  <PresentationFormat>Diavetítés a képernyőre (4:3 oldalarány)</PresentationFormat>
  <Paragraphs>311</Paragraphs>
  <Slides>16</Slides>
  <Notes>5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8" baseType="lpstr">
      <vt:lpstr>Blank Presentation</vt:lpstr>
      <vt:lpstr>Dia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</vt:vector>
  </TitlesOfParts>
  <Company>... ....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... ....</dc:creator>
  <cp:lastModifiedBy>CsA</cp:lastModifiedBy>
  <cp:revision>406</cp:revision>
  <dcterms:created xsi:type="dcterms:W3CDTF">2007-05-18T08:04:39Z</dcterms:created>
  <dcterms:modified xsi:type="dcterms:W3CDTF">2013-11-22T07:50:30Z</dcterms:modified>
</cp:coreProperties>
</file>