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83" r:id="rId4"/>
    <p:sldId id="261" r:id="rId5"/>
    <p:sldId id="262" r:id="rId6"/>
    <p:sldId id="269" r:id="rId7"/>
    <p:sldId id="266" r:id="rId8"/>
    <p:sldId id="274" r:id="rId9"/>
    <p:sldId id="267" r:id="rId10"/>
    <p:sldId id="275" r:id="rId11"/>
    <p:sldId id="276" r:id="rId12"/>
    <p:sldId id="281" r:id="rId13"/>
    <p:sldId id="277" r:id="rId14"/>
    <p:sldId id="279" r:id="rId15"/>
    <p:sldId id="280" r:id="rId16"/>
    <p:sldId id="278" r:id="rId17"/>
    <p:sldId id="28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BF12-6760-438A-BBBF-6FC477AB1744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6D84E-F7EA-4DA5-89FB-1B51A644A32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5229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DB4A-B0E9-42A3-8197-42EF38D5242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0C1F-3DAD-4CCA-8FA4-2696267A3E8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AB61-7B12-4132-B444-4655CCB93B7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2110-91A3-4BA0-A416-7708F3B63D5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D591F-802F-425F-9E0F-4717866D302A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2AE77-8EE4-47DE-87F5-5ACA623A329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678B-0DFC-4E1F-BC3E-4D922D57043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35E8-54D0-4CE2-BDDD-881C2A51B78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A7C0-FDD5-4712-BC9A-4E1B886B640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C8D6-3653-4D85-8970-9A5AE2BF7E9A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2867-0621-4B26-BA2A-F4408F1D8E2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2A4F-A3D6-4314-97AB-2EFC5881BD3F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5A00-A5DB-49F9-BD7A-C50A173AD35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7904C-4A0A-4ECF-9D65-16786D39A436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2564904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Turisztikai Desztinációs Menedzsment rendszer kialakítása és szerepe a magyar-szlovák határrégióban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4221088"/>
            <a:ext cx="7560840" cy="17526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Virág Ágnes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PhD hallgató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SZIE Enyedi György Regionális Tudományok Doktori Iskola</a:t>
            </a:r>
          </a:p>
          <a:p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Virag.Agnes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gtk.szie.hu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7585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23728" y="1196752"/>
            <a:ext cx="484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Szatmár-Beregi Szilva Út Egyesület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2060848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Magyar-román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határmenti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turisztikai együttműködés, 	melynek alapja a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penyigei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szilva és az ahhoz 	kapcsolódó hagyományok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2001 – 11 tag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2013 – 28 tag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két fő partner: Szatmár-Beregi Pálinka Lovagrend 	Egyesület és a Szatmár Megyei Agrár, 	Kereskedelmi és Iparkamara</a:t>
            </a:r>
          </a:p>
        </p:txBody>
      </p:sp>
      <p:pic>
        <p:nvPicPr>
          <p:cNvPr id="1028" name="Picture 4" descr="Két ország, egy cél, közös siker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2589"/>
            <a:ext cx="9144000" cy="1023105"/>
          </a:xfrm>
          <a:prstGeom prst="rect">
            <a:avLst/>
          </a:prstGeom>
          <a:noFill/>
        </p:spPr>
      </p:pic>
      <p:pic>
        <p:nvPicPr>
          <p:cNvPr id="8" name="Picture 4" descr="C:\Letöltések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0013" y="0"/>
            <a:ext cx="14239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ilvaut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71582"/>
            <a:ext cx="6192688" cy="48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1187624" y="1196752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Szatmár-Beregi Szilva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Út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települései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48866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Kis, 2012.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1032" y="1556792"/>
            <a:ext cx="871296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Az egyesület céljai </a:t>
            </a: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hu-HU" sz="1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Leltár készítése a látnivalókról, szolgáltatókról,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térség turisztikai kínálatának folyamatos fejlesztése,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marketing és menedzsment tevékenységek összehangolása,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turisztikai bevételek növelése,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Munkahelyteremtés,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térség gazdasági fejlődésének az elősegítése,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HU-SK-RO-UA együttműködés kialakítása.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Letöltések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013" y="0"/>
            <a:ext cx="14239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zilvaú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9538" y="5589241"/>
            <a:ext cx="209446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15816" y="1052736"/>
            <a:ext cx="402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Eredmények és tapasztalatok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3040" y="1772816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Turisztikai infrastruktúra fejlesztése (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Szilva Termál- és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Wellnessfürdő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	Penyigei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Lekvárium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Szatmári Szilva Háza),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Közös szakmai koncepció összeállítása,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Piacképes, közösségi marketingtevékenység,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Minőségi termékek, szolgáltatások kialakítása,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Szatmár-Szatmár Szilvaút létrehozása,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Közös honlap létrehozása: http://szilvaut.hu/.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Legfőbb probléma: stabil pénzügyi háttér hiánya!!!</a:t>
            </a:r>
          </a:p>
        </p:txBody>
      </p:sp>
      <p:pic>
        <p:nvPicPr>
          <p:cNvPr id="4" name="Picture 4" descr="C:\Letöltések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013" y="0"/>
            <a:ext cx="14239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661248"/>
            <a:ext cx="46579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75856" y="1124744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Következtetések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39752" y="2204864"/>
            <a:ext cx="460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Európai Unió – pénzügyi támogatás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771800" y="3933056"/>
            <a:ext cx="389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Uniós források megszüntetése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907704" y="5805264"/>
            <a:ext cx="595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Együttműködés hasznos, de fenntartható-e?</a:t>
            </a:r>
          </a:p>
        </p:txBody>
      </p:sp>
      <p:sp>
        <p:nvSpPr>
          <p:cNvPr id="12" name="Lefelé nyíl 11"/>
          <p:cNvSpPr/>
          <p:nvPr/>
        </p:nvSpPr>
        <p:spPr>
          <a:xfrm>
            <a:off x="4283968" y="2780928"/>
            <a:ext cx="720000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4283968" y="4653136"/>
            <a:ext cx="720000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4" name="Picture 4" descr="C:\Letöltések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013" y="0"/>
            <a:ext cx="14239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  <p:bldP spid="10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55576" y="2564904"/>
            <a:ext cx="8226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i="1" dirty="0" smtClean="0">
                <a:latin typeface="Times New Roman" pitchFamily="18" charset="0"/>
                <a:cs typeface="Times New Roman" pitchFamily="18" charset="0"/>
              </a:rPr>
              <a:t>Köszönöm a megtisztelő figyelmet!</a:t>
            </a:r>
            <a:endParaRPr lang="hu-H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Letöltések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013" y="0"/>
            <a:ext cx="14239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cím 2"/>
          <p:cNvSpPr txBox="1">
            <a:spLocks/>
          </p:cNvSpPr>
          <p:nvPr/>
        </p:nvSpPr>
        <p:spPr>
          <a:xfrm>
            <a:off x="1115616" y="4077072"/>
            <a:ext cx="7488832" cy="1752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Virág Ágnes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PhD hallgató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SZIE Enyedi György Regionális Tudományok Doktori Iskola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3200" kern="0" dirty="0" smtClean="0">
                <a:latin typeface="Times New Roman" pitchFamily="18" charset="0"/>
                <a:cs typeface="Times New Roman" pitchFamily="18" charset="0"/>
              </a:rPr>
              <a:t>Gödöllő, Páter Károly u. 1.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Virag.Agnes</a:t>
            </a: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@</a:t>
            </a:r>
            <a:r>
              <a:rPr kumimoji="0" lang="hu-H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gtk.szie.hu</a:t>
            </a:r>
            <a:endParaRPr kumimoji="0" lang="hu-H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3200" kern="0" dirty="0" smtClean="0">
                <a:latin typeface="Times New Roman" pitchFamily="18" charset="0"/>
                <a:cs typeface="Times New Roman" pitchFamily="18" charset="0"/>
              </a:rPr>
              <a:t>+36-30-451-2652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p.hu/galeria/orig/1259_magyarorszag_kozigazgat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14" y="959205"/>
            <a:ext cx="8760586" cy="589879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7452320" y="6309320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Forrás: 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map.hu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3196952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hazai Turisztikai Desztinációs Menedzsment rendszer,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Integrált Turizmusfejlesztésért Egyesület,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Szatmár-Beregi Szilva Út Egyesület.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87824" y="1340768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Előadás felépítése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eaLnBrk="1" hangingPunct="1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Kihívások a turizmusban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024188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Versenyképesség</a:t>
            </a:r>
          </a:p>
          <a:p>
            <a:pPr algn="ctr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Minőség</a:t>
            </a:r>
          </a:p>
          <a:p>
            <a:pPr algn="ctr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Infrastruktúra</a:t>
            </a:r>
          </a:p>
          <a:p>
            <a:pPr algn="ctr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Trendváltozás</a:t>
            </a:r>
          </a:p>
        </p:txBody>
      </p:sp>
      <p:sp>
        <p:nvSpPr>
          <p:cNvPr id="6148" name="Line 9"/>
          <p:cNvSpPr>
            <a:spLocks noChangeShapeType="1"/>
          </p:cNvSpPr>
          <p:nvPr/>
        </p:nvSpPr>
        <p:spPr bwMode="auto">
          <a:xfrm>
            <a:off x="4499992" y="4437112"/>
            <a:ext cx="0" cy="64807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hu-H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6149" name="Téglalap 4"/>
          <p:cNvSpPr>
            <a:spLocks noChangeArrowheads="1"/>
          </p:cNvSpPr>
          <p:nvPr/>
        </p:nvSpPr>
        <p:spPr bwMode="auto">
          <a:xfrm>
            <a:off x="323850" y="5103813"/>
            <a:ext cx="83518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Megoldás:</a:t>
            </a:r>
          </a:p>
          <a:p>
            <a:pPr algn="ctr"/>
            <a:r>
              <a:rPr lang="hu-H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Turisztikai Desztinációs Menedzsment rendszer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Turisztikai Desztinációs Menedzsment (TDM) alapelvei</a:t>
            </a:r>
          </a:p>
        </p:txBody>
      </p:sp>
      <p:sp>
        <p:nvSpPr>
          <p:cNvPr id="4" name="Téglalap 3"/>
          <p:cNvSpPr/>
          <p:nvPr/>
        </p:nvSpPr>
        <p:spPr>
          <a:xfrm>
            <a:off x="3059832" y="2924944"/>
            <a:ext cx="200407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Partnerség,</a:t>
            </a:r>
          </a:p>
        </p:txBody>
      </p:sp>
      <p:sp>
        <p:nvSpPr>
          <p:cNvPr id="5" name="Téglalap 4"/>
          <p:cNvSpPr/>
          <p:nvPr/>
        </p:nvSpPr>
        <p:spPr>
          <a:xfrm>
            <a:off x="3275856" y="3789040"/>
            <a:ext cx="3278462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Professzionalizmus,</a:t>
            </a:r>
          </a:p>
        </p:txBody>
      </p:sp>
      <p:sp>
        <p:nvSpPr>
          <p:cNvPr id="7" name="Téglalap 6"/>
          <p:cNvSpPr/>
          <p:nvPr/>
        </p:nvSpPr>
        <p:spPr>
          <a:xfrm>
            <a:off x="3635896" y="4725144"/>
            <a:ext cx="27104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Pénzügyi háttér.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15616" y="5805264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27984" y="537321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915816" y="594928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419872" y="5301208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156176" y="501317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68344" y="5085184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123728" y="57332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876256" y="573325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39552" y="5157192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Helyi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67544" y="3573016"/>
            <a:ext cx="1691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Mikro-regionális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55576" y="2708920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Regionális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123728" y="4005064"/>
            <a:ext cx="100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622041" y="379742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372200" y="350100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419872" y="292494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3995936" y="3356992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>
            <a:off x="2915816" y="3284984"/>
            <a:ext cx="43204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6660232" y="3140968"/>
            <a:ext cx="144016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endCxn id="10" idx="3"/>
          </p:cNvCxnSpPr>
          <p:nvPr/>
        </p:nvCxnSpPr>
        <p:spPr>
          <a:xfrm>
            <a:off x="2915816" y="4653136"/>
            <a:ext cx="216024" cy="1280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H="1">
            <a:off x="1907704" y="4581128"/>
            <a:ext cx="430196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endCxn id="7" idx="0"/>
          </p:cNvCxnSpPr>
          <p:nvPr/>
        </p:nvCxnSpPr>
        <p:spPr>
          <a:xfrm>
            <a:off x="3923928" y="4293096"/>
            <a:ext cx="1852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4572000" y="4221088"/>
            <a:ext cx="288032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endCxn id="10" idx="0"/>
          </p:cNvCxnSpPr>
          <p:nvPr/>
        </p:nvCxnSpPr>
        <p:spPr>
          <a:xfrm>
            <a:off x="2627784" y="4581128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flipH="1">
            <a:off x="6660233" y="3861048"/>
            <a:ext cx="72007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>
            <a:endCxn id="11" idx="0"/>
          </p:cNvCxnSpPr>
          <p:nvPr/>
        </p:nvCxnSpPr>
        <p:spPr>
          <a:xfrm>
            <a:off x="6948264" y="3933056"/>
            <a:ext cx="433900" cy="18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>
            <a:off x="7308304" y="3861048"/>
            <a:ext cx="504056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flipH="1">
            <a:off x="3923928" y="2348880"/>
            <a:ext cx="504056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3203848" y="177281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Országos 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0" y="6488668"/>
            <a:ext cx="2103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Forrás: saját szerkesztés, 2013.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827584" y="1052736"/>
            <a:ext cx="5602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Hazai TDM rendszer felépítése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6012160" y="270892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TDMSz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Egyenes összekötő 46"/>
          <p:cNvCxnSpPr/>
          <p:nvPr/>
        </p:nvCxnSpPr>
        <p:spPr>
          <a:xfrm>
            <a:off x="6084168" y="2348880"/>
            <a:ext cx="36004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48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4988054" y="6488668"/>
            <a:ext cx="380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Forrás: Magyar TDM Szövetség, 2013.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196752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Integrált turizmusfejlesztés a magyar-szlovák határrégióban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5957286"/>
            <a:ext cx="3312368" cy="90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7755"/>
            <a:ext cx="4211959" cy="72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95536" y="1772816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• A foglalkoztatás, illetve a vállalkozások jövedelemszintjének növelése,</a:t>
            </a:r>
          </a:p>
        </p:txBody>
      </p:sp>
      <p:sp>
        <p:nvSpPr>
          <p:cNvPr id="6" name="Téglalap 5"/>
          <p:cNvSpPr/>
          <p:nvPr/>
        </p:nvSpPr>
        <p:spPr>
          <a:xfrm>
            <a:off x="899592" y="2492896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A térség turisztikai versenyképességének javítása,</a:t>
            </a:r>
            <a:endParaRPr lang="hu-HU" sz="2200" dirty="0"/>
          </a:p>
        </p:txBody>
      </p:sp>
      <p:sp>
        <p:nvSpPr>
          <p:cNvPr id="7" name="Téglalap 6"/>
          <p:cNvSpPr/>
          <p:nvPr/>
        </p:nvSpPr>
        <p:spPr>
          <a:xfrm>
            <a:off x="323528" y="3068960"/>
            <a:ext cx="8460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A meglévő turisztikai adottságok alapján új kínálati csomagok  kifejlesztése,</a:t>
            </a:r>
          </a:p>
        </p:txBody>
      </p:sp>
      <p:sp>
        <p:nvSpPr>
          <p:cNvPr id="8" name="Téglalap 7"/>
          <p:cNvSpPr/>
          <p:nvPr/>
        </p:nvSpPr>
        <p:spPr>
          <a:xfrm>
            <a:off x="395536" y="4077072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A magyar-szlovák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határmenti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turisztikai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desztinációs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menedzsment  kialakítása,</a:t>
            </a:r>
          </a:p>
        </p:txBody>
      </p:sp>
      <p:sp>
        <p:nvSpPr>
          <p:cNvPr id="9" name="Téglalap 8"/>
          <p:cNvSpPr/>
          <p:nvPr/>
        </p:nvSpPr>
        <p:spPr>
          <a:xfrm>
            <a:off x="899592" y="4725144"/>
            <a:ext cx="2249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Közös weboldal,</a:t>
            </a:r>
          </a:p>
        </p:txBody>
      </p:sp>
      <p:sp>
        <p:nvSpPr>
          <p:cNvPr id="10" name="Téglalap 9"/>
          <p:cNvSpPr/>
          <p:nvPr/>
        </p:nvSpPr>
        <p:spPr>
          <a:xfrm>
            <a:off x="899592" y="5229200"/>
            <a:ext cx="57102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Egységes turisztikai kártyarendszer bevezetése.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11560" y="1052736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Integrált Turizmusfejlesztésért Egyesület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7584" y="155679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Magyarországi partnerek: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Magyar Vállalkozásfejlesztési Alapítvány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Ózdi Vállalkozói Központ és Inkubátor Alapítvány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Nógrád Megyei Regionális Vállalkozásfejlesztési Alapítvány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Abaúj Térségi Gazdaság- és Vállalkozásfejlesztési Alapítvány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Kisalföldi Vállalkozásfejlesztési Alapítvány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KEM Regionális Vállalkozásfejlesztési Alapítvány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Szlovákiai partnerek: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Regionálna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rozvojová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agentúra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Šaľa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Regionálna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rozvojová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agentúra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Južný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región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Regionálna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rozvojová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agentúra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rozvoj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regiónu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Stredného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Poiplia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67744" y="1340768"/>
            <a:ext cx="4666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Eredmények és tapasztalatok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2592" y="2420888"/>
            <a:ext cx="8101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Turisztikai potenciálok feltárása és rendszerezése  - vonzerő leltár,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Információs pontok kialakítása,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Turisztikai weboldal létrehozása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(http://www.husktour.com/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Konferenciák,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workshopok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szervezése,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Integrált Turizmusfejlesztésért Egyesület –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Határmenti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TDM 	Szervezet,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Tapasztalatok beépíthetősége térségfejlesztési pályázatokba,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TDM szervezetek létrehozásának elősegítése a térségben,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Turisztikai kártya – nem valósult meg.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Legfőbb probléma: stabil pénzügyi háttér hiánya!!!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051720" cy="125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393</Words>
  <Application>Microsoft Office PowerPoint</Application>
  <PresentationFormat>Diavetítés a képernyőre (4:3 oldalarány)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Office-téma</vt:lpstr>
      <vt:lpstr>Alapértelmezett terv</vt:lpstr>
      <vt:lpstr>Turisztikai Desztinációs Menedzsment rendszer kialakítása és szerepe a magyar-szlovák határrégióban</vt:lpstr>
      <vt:lpstr>2. dia</vt:lpstr>
      <vt:lpstr>Kihívások a turizmusban</vt:lpstr>
      <vt:lpstr>Turisztikai Desztinációs Menedzsment (TDM) alapelvei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Gyomaendrőd területfejlesztési lehetőségei a turizmus vonatkozásában</dc:title>
  <dc:creator>Ági</dc:creator>
  <cp:lastModifiedBy>Ági</cp:lastModifiedBy>
  <cp:revision>205</cp:revision>
  <dcterms:created xsi:type="dcterms:W3CDTF">2013-06-02T06:49:17Z</dcterms:created>
  <dcterms:modified xsi:type="dcterms:W3CDTF">2013-11-21T23:27:20Z</dcterms:modified>
</cp:coreProperties>
</file>