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64" r:id="rId5"/>
    <p:sldId id="263" r:id="rId6"/>
    <p:sldId id="270" r:id="rId7"/>
    <p:sldId id="260" r:id="rId8"/>
    <p:sldId id="262" r:id="rId9"/>
    <p:sldId id="266" r:id="rId10"/>
    <p:sldId id="269" r:id="rId11"/>
    <p:sldId id="268" r:id="rId12"/>
    <p:sldId id="267" r:id="rId13"/>
    <p:sldId id="271" r:id="rId14"/>
    <p:sldId id="258" r:id="rId15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000000"/>
    <a:srgbClr val="323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4" autoAdjust="0"/>
    <p:restoredTop sz="94660"/>
  </p:normalViewPr>
  <p:slideViewPr>
    <p:cSldViewPr>
      <p:cViewPr varScale="1">
        <p:scale>
          <a:sx n="80" d="100"/>
          <a:sy n="80" d="100"/>
        </p:scale>
        <p:origin x="9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311929C-C126-41A9-BB68-608F7E8F9655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31571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 rot="16200000">
            <a:off x="-2039937" y="3560763"/>
            <a:ext cx="43576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hu-HU" sz="1200" i="1">
                <a:solidFill>
                  <a:srgbClr val="404040"/>
                </a:solidFill>
              </a:rPr>
              <a:t>MTA KRTK Regionális Kutatások Intézete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>
                <a:solidFill>
                  <a:srgbClr val="000000"/>
                </a:solidFill>
              </a:defRPr>
            </a:lvl1pPr>
          </a:lstStyle>
          <a:p>
            <a:pPr lvl="0"/>
            <a:r>
              <a:rPr lang="hu-HU" noProof="0" smtClean="0"/>
              <a:t>Mintacím szerkesztése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 b="1"/>
            </a:lvl1pPr>
          </a:lstStyle>
          <a:p>
            <a:pPr lvl="0"/>
            <a:r>
              <a:rPr lang="hu-HU" noProof="0" smtClean="0"/>
              <a:t>Alcím mintájának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0AA8F20-B1EC-45B5-B177-F7E4C3B023EF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2238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F8D03-CD85-4F10-906E-83CD9D5759F7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1406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92925" y="0"/>
            <a:ext cx="2144713" cy="612616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283325" cy="61261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9D976A-8F7E-4A77-A971-061990C33E7B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3686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C742DA-E1BA-464C-ABA5-C79447C27D18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0390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E7D023-0208-46FC-B5CD-53EC3C20E010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4020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F4CFB9-0D6E-44C8-964A-46319F700AF2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1418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4876AB-6D42-4B65-B2CC-80B44F2F7118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3296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85D8F2-E1D1-44F1-841E-4C77645EE66A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8402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8E07FB-60FE-44F2-B513-ECE650204EAB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885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84A41-4529-4460-A3A6-520F0914CE9D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15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 smtClean="0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30F75B-691F-416B-9FDE-7FB1F08E7D1A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578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31913" y="0"/>
            <a:ext cx="7705725" cy="76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87700" y="6584950"/>
            <a:ext cx="2895600" cy="25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57988" y="6584950"/>
            <a:ext cx="2133600" cy="25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1">
                <a:solidFill>
                  <a:schemeClr val="bg1"/>
                </a:solidFill>
              </a:defRPr>
            </a:lvl1pPr>
          </a:lstStyle>
          <a:p>
            <a:fld id="{6782E14A-C8FD-48BB-8D48-A5539F40ED8D}" type="slidenum">
              <a:rPr lang="hu-HU"/>
              <a:pPr/>
              <a:t>‹#›</a:t>
            </a:fld>
            <a:endParaRPr lang="hu-HU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 rot="-5400000">
            <a:off x="-2039937" y="3559175"/>
            <a:ext cx="4357687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hu-HU" sz="1200" i="1">
                <a:solidFill>
                  <a:srgbClr val="404040"/>
                </a:solidFill>
              </a:rPr>
              <a:t>MTA KRTK Regionális Kutatások Intézete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kk.hu/hu/cvs/kovacs_sandor.html" TargetMode="External"/><Relationship Id="rId2" Type="http://schemas.openxmlformats.org/officeDocument/2006/relationships/hyperlink" Target="mailto:skovacs@rkk.hu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27657" y="1772816"/>
            <a:ext cx="6548264" cy="1470025"/>
          </a:xfrm>
        </p:spPr>
        <p:txBody>
          <a:bodyPr/>
          <a:lstStyle/>
          <a:p>
            <a:pPr algn="r"/>
            <a:r>
              <a:rPr lang="hu-HU" sz="2400" dirty="0"/>
              <a:t>Pénzügyi szolgáltató hálózatok a Dráván innen és túl</a:t>
            </a:r>
          </a:p>
        </p:txBody>
      </p:sp>
      <p:sp>
        <p:nvSpPr>
          <p:cNvPr id="4" name="Téglalap 3"/>
          <p:cNvSpPr/>
          <p:nvPr/>
        </p:nvSpPr>
        <p:spPr>
          <a:xfrm>
            <a:off x="2516039" y="38100"/>
            <a:ext cx="6624637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hu-HU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Magyar Regionális Tudományi Társaság </a:t>
            </a:r>
            <a:r>
              <a:rPr lang="hu-HU" sz="2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XI. </a:t>
            </a:r>
            <a:r>
              <a:rPr lang="hu-HU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vándorgyűlése</a:t>
            </a:r>
          </a:p>
          <a:p>
            <a:pPr algn="r">
              <a:defRPr/>
            </a:pPr>
            <a:r>
              <a:rPr lang="hu-HU" sz="2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Kaposvár, 2013. november 21–22.</a:t>
            </a:r>
            <a:endParaRPr lang="hu-HU" sz="20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13" descr="http://www.rkk.hu/userfiles/image/mrt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546585"/>
            <a:ext cx="2087550" cy="1970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Kép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07" y="5661248"/>
            <a:ext cx="2033587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575121" y="4846861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000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0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algn="r"/>
            <a:r>
              <a:rPr lang="hu-HU" sz="2400" kern="0" dirty="0" smtClean="0"/>
              <a:t>KOVÁCS Sándor Zsolt</a:t>
            </a:r>
          </a:p>
          <a:p>
            <a:pPr algn="r"/>
            <a:r>
              <a:rPr lang="hu-HU" sz="2000" b="0" i="1" kern="0" dirty="0" smtClean="0"/>
              <a:t>tudományos segédmunkatárs</a:t>
            </a:r>
          </a:p>
          <a:p>
            <a:pPr algn="r"/>
            <a:r>
              <a:rPr lang="hu-HU" sz="2000" b="0" i="1" kern="0" dirty="0" smtClean="0"/>
              <a:t>MTA KRTK Regionális Kutatások Intézete</a:t>
            </a:r>
          </a:p>
          <a:p>
            <a:pPr algn="r"/>
            <a:r>
              <a:rPr lang="hu-HU" sz="2000" b="0" i="1" kern="0" dirty="0" smtClean="0"/>
              <a:t>Dunántúli Tudományos Osztály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42DA-E1BA-464C-ABA5-C79447C27D18}" type="slidenum">
              <a:rPr lang="hu-HU" smtClean="0"/>
              <a:pPr/>
              <a:t>10</a:t>
            </a:fld>
            <a:endParaRPr lang="hu-HU"/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1438275" y="193675"/>
            <a:ext cx="7705725" cy="766763"/>
          </a:xfrm>
        </p:spPr>
        <p:txBody>
          <a:bodyPr/>
          <a:lstStyle/>
          <a:p>
            <a:pPr algn="r"/>
            <a:r>
              <a:rPr lang="hu-HU" dirty="0" smtClean="0"/>
              <a:t>Megyei szintű lakossághoz viszonyított </a:t>
            </a:r>
            <a:r>
              <a:rPr lang="hu-HU" dirty="0" err="1" smtClean="0"/>
              <a:t>bankdenzitás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231163"/>
            <a:ext cx="5616624" cy="5626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89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8275" y="220662"/>
            <a:ext cx="7705725" cy="766763"/>
          </a:xfrm>
        </p:spPr>
        <p:txBody>
          <a:bodyPr/>
          <a:lstStyle/>
          <a:p>
            <a:pPr algn="r"/>
            <a:r>
              <a:rPr lang="hu-HU" dirty="0" smtClean="0"/>
              <a:t>GDP-hez viszonyított banksűrűség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42DA-E1BA-464C-ABA5-C79447C27D18}" type="slidenum">
              <a:rPr lang="hu-HU" smtClean="0"/>
              <a:pPr/>
              <a:t>11</a:t>
            </a:fld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178369"/>
            <a:ext cx="5688632" cy="569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9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5084" y="193341"/>
            <a:ext cx="7705725" cy="766763"/>
          </a:xfrm>
        </p:spPr>
        <p:txBody>
          <a:bodyPr/>
          <a:lstStyle/>
          <a:p>
            <a:pPr algn="r"/>
            <a:r>
              <a:rPr lang="hu-HU" dirty="0" smtClean="0"/>
              <a:t>Kirekesztés a térségben</a:t>
            </a:r>
            <a:endParaRPr lang="hu-HU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4682861"/>
              </p:ext>
            </p:extLst>
          </p:nvPr>
        </p:nvGraphicFramePr>
        <p:xfrm>
          <a:off x="539552" y="2348880"/>
          <a:ext cx="8229600" cy="2021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18656"/>
                <a:gridCol w="2667744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Magyar</a:t>
                      </a:r>
                      <a:r>
                        <a:rPr lang="hu-HU" baseline="0" dirty="0" smtClean="0"/>
                        <a:t> oldal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Horvát</a:t>
                      </a:r>
                      <a:r>
                        <a:rPr lang="hu-HU" baseline="0" dirty="0" smtClean="0"/>
                        <a:t> oldal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Szolgáltató</a:t>
                      </a:r>
                      <a:r>
                        <a:rPr lang="hu-HU" baseline="0" dirty="0" smtClean="0"/>
                        <a:t> nélküli települések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636 (79%)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136 (68%)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Lakosság</a:t>
                      </a:r>
                      <a:r>
                        <a:rPr lang="hu-HU" baseline="0" dirty="0" smtClean="0"/>
                        <a:t> arány ezeken a településeken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26,6%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20,8%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Átlaglakosság</a:t>
                      </a:r>
                      <a:r>
                        <a:rPr lang="hu-HU" baseline="0" dirty="0" smtClean="0"/>
                        <a:t> az ellátás nélküli településeken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409 fő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532 fő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42DA-E1BA-464C-ABA5-C79447C27D18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738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8275" y="193341"/>
            <a:ext cx="7705725" cy="766763"/>
          </a:xfrm>
        </p:spPr>
        <p:txBody>
          <a:bodyPr/>
          <a:lstStyle/>
          <a:p>
            <a:pPr algn="r"/>
            <a:r>
              <a:rPr lang="hu-HU" dirty="0" smtClean="0"/>
              <a:t>Összegzés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 smtClean="0"/>
              <a:t>Perifériák </a:t>
            </a:r>
          </a:p>
          <a:p>
            <a:r>
              <a:rPr lang="hu-HU" sz="2400" dirty="0" smtClean="0"/>
              <a:t>Közös és eltérő gyökerek is</a:t>
            </a:r>
          </a:p>
          <a:p>
            <a:r>
              <a:rPr lang="hu-HU" sz="2400" dirty="0" smtClean="0"/>
              <a:t>Elérhetőség mindkét oldalon eltéréseket mutat az egyes területi egységek között</a:t>
            </a:r>
          </a:p>
          <a:p>
            <a:r>
              <a:rPr lang="hu-HU" sz="2400" dirty="0" smtClean="0"/>
              <a:t>A magyar oldalon a kirekesztés valamivel kisebb értékeket mutat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400" dirty="0"/>
              <a:t>Erősebb ügyfél-bank kapcsolatok </a:t>
            </a:r>
            <a:r>
              <a:rPr lang="hu-HU" sz="2400" dirty="0">
                <a:sym typeface="Wingdings" panose="05000000000000000000" pitchFamily="2" charset="2"/>
              </a:rPr>
              <a:t> versenyelőny az adósminősítésben, ügyfélkiválasztásban, hitelszerződésekben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400" dirty="0">
                <a:sym typeface="Wingdings" panose="05000000000000000000" pitchFamily="2" charset="2"/>
              </a:rPr>
              <a:t>Kapcsolat a </a:t>
            </a:r>
            <a:r>
              <a:rPr lang="hu-HU" sz="2400" dirty="0" smtClean="0">
                <a:sym typeface="Wingdings" panose="05000000000000000000" pitchFamily="2" charset="2"/>
              </a:rPr>
              <a:t>helyi banki </a:t>
            </a:r>
            <a:r>
              <a:rPr lang="hu-HU" sz="2400" dirty="0">
                <a:sym typeface="Wingdings" panose="05000000000000000000" pitchFamily="2" charset="2"/>
              </a:rPr>
              <a:t>aktivitás és a helyi gazdaság fejlődése között </a:t>
            </a:r>
            <a:r>
              <a:rPr lang="hu-HU" sz="2400" i="1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(</a:t>
            </a:r>
            <a:r>
              <a:rPr lang="hu-HU" sz="2400" i="1" dirty="0" err="1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Hakenes</a:t>
            </a:r>
            <a:r>
              <a:rPr lang="hu-HU" sz="2400" i="1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et </a:t>
            </a:r>
            <a:r>
              <a:rPr lang="hu-HU" sz="2400" i="1" dirty="0" err="1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al</a:t>
            </a:r>
            <a:r>
              <a:rPr lang="hu-HU" sz="2400" i="1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., 2009)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400" dirty="0">
                <a:sym typeface="Wingdings" panose="05000000000000000000" pitchFamily="2" charset="2"/>
              </a:rPr>
              <a:t>Agglomerációs hatások (hitelezési aktivitás, hatékony menedzsment) </a:t>
            </a:r>
            <a:r>
              <a:rPr lang="hu-HU" sz="2400" i="1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(</a:t>
            </a:r>
            <a:r>
              <a:rPr lang="hu-HU" sz="2400" i="1" dirty="0" err="1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Ferri-Messori</a:t>
            </a:r>
            <a:r>
              <a:rPr lang="hu-HU" sz="2400" i="1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, 2000, </a:t>
            </a:r>
            <a:r>
              <a:rPr lang="hu-HU" sz="2400" i="1" dirty="0" err="1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Hakenes</a:t>
            </a:r>
            <a:r>
              <a:rPr lang="hu-HU" sz="2400" i="1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et </a:t>
            </a:r>
            <a:r>
              <a:rPr lang="hu-HU" sz="2400" i="1" dirty="0" err="1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al</a:t>
            </a:r>
            <a:r>
              <a:rPr lang="hu-HU" sz="2400" i="1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., 2009)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400" dirty="0">
                <a:sym typeface="Wingdings" panose="05000000000000000000" pitchFamily="2" charset="2"/>
              </a:rPr>
              <a:t>DE! Diszperz hatás (kockázatmegosztás, bankközi piac) </a:t>
            </a:r>
            <a:r>
              <a:rPr lang="hu-HU" sz="2400" i="1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(Dow, 1991)</a:t>
            </a:r>
            <a:endParaRPr lang="hu-HU" sz="2400" i="1" dirty="0">
              <a:solidFill>
                <a:schemeClr val="bg1">
                  <a:lumMod val="50000"/>
                </a:schemeClr>
              </a:solidFill>
            </a:endParaRPr>
          </a:p>
          <a:p>
            <a:endParaRPr lang="hu-HU" sz="2400" dirty="0" smtClean="0"/>
          </a:p>
          <a:p>
            <a:endParaRPr lang="hu-HU" sz="2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42DA-E1BA-464C-ABA5-C79447C27D18}" type="slidenum">
              <a:rPr lang="hu-HU" smtClean="0"/>
              <a:pPr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704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31812" y="2276872"/>
            <a:ext cx="7772400" cy="1470025"/>
          </a:xfrm>
        </p:spPr>
        <p:txBody>
          <a:bodyPr/>
          <a:lstStyle/>
          <a:p>
            <a:pPr algn="r" eaLnBrk="1" hangingPunct="1"/>
            <a:r>
              <a:rPr lang="hu-HU" sz="2400" dirty="0" smtClean="0"/>
              <a:t>Köszönöm a megtisztelő figyelmet!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11760" y="5301208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000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0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algn="r"/>
            <a:r>
              <a:rPr lang="hu-HU" sz="2000" kern="0" dirty="0" smtClean="0"/>
              <a:t>Kovács Sándor Zsolt</a:t>
            </a:r>
          </a:p>
          <a:p>
            <a:pPr algn="r"/>
            <a:r>
              <a:rPr lang="hu-HU" sz="2000" b="0" i="1" kern="0" dirty="0" err="1" smtClean="0">
                <a:hlinkClick r:id="rId2"/>
              </a:rPr>
              <a:t>skovacs</a:t>
            </a:r>
            <a:r>
              <a:rPr lang="hu-HU" sz="2000" b="0" i="1" kern="0" dirty="0" smtClean="0">
                <a:hlinkClick r:id="rId2"/>
              </a:rPr>
              <a:t>@</a:t>
            </a:r>
            <a:r>
              <a:rPr lang="hu-HU" sz="2000" b="0" i="1" kern="0" dirty="0" err="1" smtClean="0">
                <a:hlinkClick r:id="rId2"/>
              </a:rPr>
              <a:t>rkk.hu</a:t>
            </a:r>
            <a:endParaRPr lang="hu-HU" sz="2000" b="0" i="1" kern="0" dirty="0" smtClean="0"/>
          </a:p>
          <a:p>
            <a:pPr algn="r"/>
            <a:r>
              <a:rPr lang="hu-HU" sz="2000" b="0" i="1" dirty="0">
                <a:hlinkClick r:id="rId3"/>
              </a:rPr>
              <a:t>http://</a:t>
            </a:r>
            <a:r>
              <a:rPr lang="hu-HU" sz="2000" b="0" i="1" dirty="0" smtClean="0">
                <a:hlinkClick r:id="rId3"/>
              </a:rPr>
              <a:t>www.rkk.hu/hu/cvs/kovacs_sandor.html</a:t>
            </a:r>
            <a:endParaRPr lang="hu-HU" sz="2000" b="0" i="1" dirty="0" smtClean="0"/>
          </a:p>
          <a:p>
            <a:pPr algn="r"/>
            <a:endParaRPr lang="hu-HU" sz="2000" b="0" i="1" kern="0" dirty="0" smtClean="0"/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44" y="5517232"/>
            <a:ext cx="2034329" cy="937785"/>
          </a:xfrm>
          <a:prstGeom prst="rect">
            <a:avLst/>
          </a:prstGeom>
        </p:spPr>
      </p:pic>
      <p:sp>
        <p:nvSpPr>
          <p:cNvPr id="6" name="Téglalap 5"/>
          <p:cNvSpPr/>
          <p:nvPr/>
        </p:nvSpPr>
        <p:spPr>
          <a:xfrm>
            <a:off x="2516039" y="38100"/>
            <a:ext cx="6624637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hu-HU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Magyar Regionális Tudományi Társaság </a:t>
            </a:r>
            <a:r>
              <a:rPr lang="hu-HU" sz="2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XI. </a:t>
            </a:r>
            <a:r>
              <a:rPr lang="hu-HU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vándorgyűlése</a:t>
            </a:r>
          </a:p>
          <a:p>
            <a:pPr algn="r">
              <a:defRPr/>
            </a:pPr>
            <a:r>
              <a:rPr lang="hu-HU" sz="2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Kaposvár, 2013. november 21–22.</a:t>
            </a:r>
            <a:endParaRPr lang="hu-HU" sz="20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Picture 13" descr="http://www.rkk.hu/userfiles/image/mrtt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23" y="3438573"/>
            <a:ext cx="2087550" cy="1970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701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ia számának hely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C9064FD-8C2A-438B-93F9-6ABE739C013D}" type="slidenum">
              <a:rPr lang="hu-HU">
                <a:solidFill>
                  <a:schemeClr val="bg1"/>
                </a:solidFill>
              </a:rPr>
              <a:pPr eaLnBrk="1" hangingPunct="1"/>
              <a:t>2</a:t>
            </a:fld>
            <a:endParaRPr lang="hu-HU">
              <a:solidFill>
                <a:schemeClr val="bg1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438275" y="217404"/>
            <a:ext cx="7705725" cy="766763"/>
          </a:xfrm>
        </p:spPr>
        <p:txBody>
          <a:bodyPr/>
          <a:lstStyle/>
          <a:p>
            <a:pPr algn="r" eaLnBrk="1" hangingPunct="1"/>
            <a:r>
              <a:rPr lang="hu-HU" dirty="0" smtClean="0"/>
              <a:t>Az előadás tematikája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229600" cy="45259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u-HU" dirty="0" smtClean="0"/>
              <a:t>Kutatási előzmények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u-HU" dirty="0" smtClean="0"/>
              <a:t>Elméleti keretek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u-HU" dirty="0" smtClean="0"/>
              <a:t>Vizsgálati célok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u-HU" dirty="0" smtClean="0"/>
              <a:t>Eredmények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u-HU" dirty="0" smtClean="0"/>
              <a:t>Összegzés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12942" y="193341"/>
            <a:ext cx="7705725" cy="766763"/>
          </a:xfrm>
        </p:spPr>
        <p:txBody>
          <a:bodyPr/>
          <a:lstStyle/>
          <a:p>
            <a:pPr algn="r"/>
            <a:r>
              <a:rPr lang="hu-HU" dirty="0" smtClean="0"/>
              <a:t>Előzmények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hu-HU" sz="2800" dirty="0"/>
              <a:t>A Dél-dunántúli régió egyetemi versenyképességének fejlesztése (TÁMOP-4.2.1.B-10/2/KONV-2010-0002</a:t>
            </a:r>
            <a:r>
              <a:rPr lang="hu-HU" sz="2800" dirty="0" smtClean="0"/>
              <a:t>)</a:t>
            </a:r>
            <a:endParaRPr lang="hu-HU" sz="2800" dirty="0"/>
          </a:p>
          <a:p>
            <a:pPr>
              <a:spcAft>
                <a:spcPts val="1200"/>
              </a:spcAft>
            </a:pPr>
            <a:r>
              <a:rPr lang="hu-HU" sz="2800" dirty="0"/>
              <a:t>Kárpát-medence Régiói sorozat 13. kötete: </a:t>
            </a:r>
            <a:r>
              <a:rPr lang="hu-HU" sz="2800" dirty="0" smtClean="0"/>
              <a:t>Dél–Pannónia</a:t>
            </a:r>
            <a:endParaRPr lang="hu-HU" sz="2800" dirty="0"/>
          </a:p>
          <a:p>
            <a:pPr>
              <a:spcAft>
                <a:spcPts val="1200"/>
              </a:spcAft>
            </a:pPr>
            <a:r>
              <a:rPr lang="hu-HU" sz="2800" dirty="0"/>
              <a:t>IPA REGPHOSYS – </a:t>
            </a:r>
            <a:r>
              <a:rPr lang="en-US" sz="2800" dirty="0"/>
              <a:t>Photovoltaic Systems as Actuators of Regional Development</a:t>
            </a:r>
            <a:r>
              <a:rPr lang="hu-HU" sz="2800" dirty="0"/>
              <a:t> (HUHR/1101/2.1.3/0002</a:t>
            </a:r>
            <a:r>
              <a:rPr lang="hu-HU" sz="2800" dirty="0" smtClean="0"/>
              <a:t>)</a:t>
            </a:r>
            <a:endParaRPr lang="hu-HU" sz="2800" dirty="0"/>
          </a:p>
          <a:p>
            <a:pPr>
              <a:spcAft>
                <a:spcPts val="1200"/>
              </a:spcAft>
            </a:pPr>
            <a:r>
              <a:rPr lang="hu-HU" sz="2800" dirty="0"/>
              <a:t>Új térformáló erők és fejlődési pályák Kelet-Európában a 21. század elején (OTKA 104985</a:t>
            </a:r>
            <a:r>
              <a:rPr lang="hu-HU" sz="2800" dirty="0" smtClean="0"/>
              <a:t>)</a:t>
            </a:r>
            <a:endParaRPr lang="hu-HU" sz="2800" dirty="0"/>
          </a:p>
          <a:p>
            <a:pPr>
              <a:spcAft>
                <a:spcPts val="1200"/>
              </a:spcAft>
            </a:pPr>
            <a:r>
              <a:rPr lang="hu-HU" sz="2800" dirty="0"/>
              <a:t>Saját kutatások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42DA-E1BA-464C-ABA5-C79447C27D18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181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8275" y="208630"/>
            <a:ext cx="7705725" cy="766763"/>
          </a:xfrm>
        </p:spPr>
        <p:txBody>
          <a:bodyPr/>
          <a:lstStyle/>
          <a:p>
            <a:pPr algn="r"/>
            <a:r>
              <a:rPr lang="hu-HU" dirty="0" smtClean="0"/>
              <a:t>Elméleti keretek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u-HU" sz="2700" dirty="0" smtClean="0"/>
              <a:t>Intézményi struktúrák neoklasszikus és </a:t>
            </a:r>
            <a:r>
              <a:rPr lang="hu-HU" sz="2700" dirty="0" err="1" smtClean="0"/>
              <a:t>posztkeynesi</a:t>
            </a:r>
            <a:r>
              <a:rPr lang="hu-HU" sz="2700" dirty="0" smtClean="0"/>
              <a:t> elméletei </a:t>
            </a:r>
            <a:r>
              <a:rPr lang="hu-HU" sz="2700" i="1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hu-HU" sz="2700" i="1" dirty="0" err="1" smtClean="0">
                <a:solidFill>
                  <a:schemeClr val="bg1">
                    <a:lumMod val="50000"/>
                  </a:schemeClr>
                </a:solidFill>
              </a:rPr>
              <a:t>Kohn</a:t>
            </a:r>
            <a:r>
              <a:rPr lang="hu-HU" sz="2700" i="1" dirty="0" smtClean="0">
                <a:solidFill>
                  <a:schemeClr val="bg1">
                    <a:lumMod val="50000"/>
                  </a:schemeClr>
                </a:solidFill>
              </a:rPr>
              <a:t>, 1998) </a:t>
            </a:r>
          </a:p>
          <a:p>
            <a:pPr>
              <a:buFont typeface="Wingdings" pitchFamily="2" charset="2"/>
              <a:buChar char="§"/>
            </a:pPr>
            <a:r>
              <a:rPr lang="hu-HU" sz="2700" dirty="0"/>
              <a:t>L</a:t>
            </a:r>
            <a:r>
              <a:rPr lang="hu-HU" sz="2700" dirty="0" smtClean="0"/>
              <a:t>ikviditási </a:t>
            </a:r>
            <a:r>
              <a:rPr lang="hu-HU" sz="2700" dirty="0"/>
              <a:t>preferencia </a:t>
            </a:r>
            <a:r>
              <a:rPr lang="hu-HU" sz="2700" dirty="0" smtClean="0"/>
              <a:t>modell </a:t>
            </a:r>
            <a:r>
              <a:rPr lang="hu-HU" sz="2700" i="1" dirty="0" smtClean="0">
                <a:solidFill>
                  <a:schemeClr val="bg1">
                    <a:lumMod val="50000"/>
                  </a:schemeClr>
                </a:solidFill>
              </a:rPr>
              <a:t>(Dow, 1990) </a:t>
            </a:r>
          </a:p>
          <a:p>
            <a:pPr>
              <a:buFont typeface="Wingdings" pitchFamily="2" charset="2"/>
              <a:buChar char="§"/>
            </a:pPr>
            <a:r>
              <a:rPr lang="hu-HU" sz="2700" dirty="0" smtClean="0"/>
              <a:t>Duális bankrendszer – Centrum-periféria jelenség – perifériák alulfinanszírozása, likviditási </a:t>
            </a:r>
            <a:r>
              <a:rPr lang="hu-HU" sz="2700" dirty="0" smtClean="0"/>
              <a:t>problémája</a:t>
            </a:r>
            <a:r>
              <a:rPr lang="hu-HU" sz="2700" smtClean="0"/>
              <a:t>, elérhetősége </a:t>
            </a:r>
            <a:r>
              <a:rPr lang="hu-HU" sz="2700" i="1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hu-HU" sz="2700" i="1" dirty="0" err="1" smtClean="0">
                <a:solidFill>
                  <a:schemeClr val="bg1">
                    <a:lumMod val="50000"/>
                  </a:schemeClr>
                </a:solidFill>
              </a:rPr>
              <a:t>Porteous</a:t>
            </a:r>
            <a:r>
              <a:rPr lang="hu-HU" sz="2700" i="1" dirty="0" smtClean="0">
                <a:solidFill>
                  <a:schemeClr val="bg1">
                    <a:lumMod val="50000"/>
                  </a:schemeClr>
                </a:solidFill>
              </a:rPr>
              <a:t>, 1995; Gál, 2010</a:t>
            </a:r>
            <a:r>
              <a:rPr lang="hu-HU" sz="2700" i="1" dirty="0" smtClean="0">
                <a:solidFill>
                  <a:schemeClr val="bg1">
                    <a:lumMod val="50000"/>
                  </a:schemeClr>
                </a:solidFill>
              </a:rPr>
              <a:t>), </a:t>
            </a:r>
            <a:endParaRPr lang="hu-HU" sz="2700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700" dirty="0" smtClean="0"/>
              <a:t>A nagy kereskedelmi bankok érdektelensége a nem központi régiókban, az ottani KKV-hitelezésben </a:t>
            </a:r>
            <a:r>
              <a:rPr lang="hu-HU" sz="2700" i="1" dirty="0" smtClean="0">
                <a:solidFill>
                  <a:schemeClr val="bg1">
                    <a:lumMod val="50000"/>
                  </a:schemeClr>
                </a:solidFill>
              </a:rPr>
              <a:t>(Berger és </a:t>
            </a:r>
            <a:r>
              <a:rPr lang="hu-HU" sz="2700" i="1" dirty="0" err="1" smtClean="0">
                <a:solidFill>
                  <a:schemeClr val="bg1">
                    <a:lumMod val="50000"/>
                  </a:schemeClr>
                </a:solidFill>
              </a:rPr>
              <a:t>Udell</a:t>
            </a:r>
            <a:r>
              <a:rPr lang="hu-HU" sz="2700" i="1" dirty="0" smtClean="0">
                <a:solidFill>
                  <a:schemeClr val="bg1">
                    <a:lumMod val="50000"/>
                  </a:schemeClr>
                </a:solidFill>
              </a:rPr>
              <a:t>, 1995)</a:t>
            </a:r>
          </a:p>
          <a:p>
            <a:pPr marL="457200" lvl="1" indent="-457200">
              <a:buFont typeface="Wingdings" pitchFamily="2" charset="2"/>
              <a:buChar char="§"/>
            </a:pPr>
            <a:r>
              <a:rPr lang="hu-HU" sz="2700" dirty="0" smtClean="0"/>
              <a:t>Pénzügyi kirekesztődés </a:t>
            </a:r>
            <a:r>
              <a:rPr lang="hu-HU" sz="2700" i="1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hu-HU" sz="2700" i="1" dirty="0" err="1" smtClean="0">
                <a:solidFill>
                  <a:schemeClr val="bg1">
                    <a:lumMod val="50000"/>
                  </a:schemeClr>
                </a:solidFill>
              </a:rPr>
              <a:t>Dymski</a:t>
            </a:r>
            <a:r>
              <a:rPr lang="hu-HU" sz="2700" i="1" dirty="0" smtClean="0">
                <a:solidFill>
                  <a:schemeClr val="bg1">
                    <a:lumMod val="50000"/>
                  </a:schemeClr>
                </a:solidFill>
              </a:rPr>
              <a:t>, 2005; </a:t>
            </a:r>
            <a:r>
              <a:rPr lang="hu-HU" sz="2700" i="1" dirty="0" err="1" smtClean="0">
                <a:solidFill>
                  <a:schemeClr val="bg1">
                    <a:lumMod val="50000"/>
                  </a:schemeClr>
                </a:solidFill>
              </a:rPr>
              <a:t>Leyshon</a:t>
            </a:r>
            <a:r>
              <a:rPr lang="hu-HU" sz="2700" i="1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hu-HU" sz="2700" i="1" dirty="0" err="1" smtClean="0">
                <a:solidFill>
                  <a:schemeClr val="bg1">
                    <a:lumMod val="50000"/>
                  </a:schemeClr>
                </a:solidFill>
              </a:rPr>
              <a:t>2005</a:t>
            </a:r>
            <a:r>
              <a:rPr lang="hu-HU" sz="2700" i="1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hu-HU" sz="2700" dirty="0" smtClean="0"/>
          </a:p>
          <a:p>
            <a:pPr lvl="2">
              <a:buFont typeface="Wingdings" pitchFamily="2" charset="2"/>
              <a:buChar char="§"/>
            </a:pPr>
            <a:r>
              <a:rPr lang="hu-HU" sz="2300" dirty="0" smtClean="0"/>
              <a:t>Társadalmi</a:t>
            </a:r>
          </a:p>
          <a:p>
            <a:pPr lvl="2">
              <a:buFont typeface="Wingdings" pitchFamily="2" charset="2"/>
              <a:buChar char="§"/>
            </a:pPr>
            <a:r>
              <a:rPr lang="hu-HU" sz="2300" dirty="0" smtClean="0"/>
              <a:t>Területi</a:t>
            </a:r>
            <a:endParaRPr lang="hu-HU" sz="23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10C30-6290-4F53-9E2D-186A5660161E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728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12942" y="193341"/>
            <a:ext cx="7705725" cy="766763"/>
          </a:xfrm>
        </p:spPr>
        <p:txBody>
          <a:bodyPr/>
          <a:lstStyle/>
          <a:p>
            <a:pPr algn="r"/>
            <a:r>
              <a:rPr lang="hu-HU" dirty="0" smtClean="0"/>
              <a:t>Jelen vizsgálat célja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rendelkezésre álló szakirodalmi források és statisztikák elemzésével:</a:t>
            </a:r>
          </a:p>
          <a:p>
            <a:pPr lvl="1"/>
            <a:r>
              <a:rPr lang="hu-HU" dirty="0" smtClean="0"/>
              <a:t>Feltérképezni az elérhetőségi lehetőségeket a területen</a:t>
            </a:r>
          </a:p>
          <a:p>
            <a:pPr lvl="1"/>
            <a:r>
              <a:rPr lang="hu-HU" dirty="0" smtClean="0"/>
              <a:t>Mérni és elemezni a kirekesztést, a funkcionális távolságot</a:t>
            </a:r>
          </a:p>
          <a:p>
            <a:pPr lvl="1"/>
            <a:r>
              <a:rPr lang="hu-HU" dirty="0" smtClean="0"/>
              <a:t>Összehasonlítani a határ két oldalát</a:t>
            </a:r>
          </a:p>
          <a:p>
            <a:r>
              <a:rPr lang="hu-HU" dirty="0" smtClean="0"/>
              <a:t>Terepmunka és személyes interjúk segítségével:</a:t>
            </a:r>
          </a:p>
          <a:p>
            <a:pPr lvl="1"/>
            <a:r>
              <a:rPr lang="hu-HU" dirty="0" smtClean="0"/>
              <a:t>Megismerni a helyi igényeket, elégedettséget</a:t>
            </a:r>
          </a:p>
          <a:p>
            <a:pPr lvl="1"/>
            <a:r>
              <a:rPr lang="hu-HU" dirty="0" smtClean="0"/>
              <a:t>Betekintést nyerni a szolgáltatói stratégiákba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42DA-E1BA-464C-ABA5-C79447C27D18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236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8275" y="220662"/>
            <a:ext cx="7705725" cy="766763"/>
          </a:xfrm>
        </p:spPr>
        <p:txBody>
          <a:bodyPr/>
          <a:lstStyle/>
          <a:p>
            <a:pPr algn="r"/>
            <a:r>
              <a:rPr lang="hu-HU" dirty="0" smtClean="0"/>
              <a:t>Rövid banktörténet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525963"/>
          </a:xfrm>
        </p:spPr>
        <p:txBody>
          <a:bodyPr/>
          <a:lstStyle/>
          <a:p>
            <a:r>
              <a:rPr lang="hu-HU" sz="2800" dirty="0" smtClean="0"/>
              <a:t>Magyarország:</a:t>
            </a:r>
          </a:p>
          <a:p>
            <a:pPr lvl="1"/>
            <a:r>
              <a:rPr lang="hu-HU" sz="2400" dirty="0" smtClean="0"/>
              <a:t>Kétszintű bankrendszer 1987-től</a:t>
            </a:r>
          </a:p>
          <a:p>
            <a:pPr lvl="1"/>
            <a:r>
              <a:rPr lang="hu-HU" sz="2400" dirty="0" smtClean="0"/>
              <a:t>Bankverseny, fiókhálózat bővülés</a:t>
            </a:r>
          </a:p>
          <a:p>
            <a:pPr lvl="1"/>
            <a:r>
              <a:rPr lang="hu-HU" sz="2400" dirty="0" smtClean="0"/>
              <a:t>2008-ig növekvő vidéki hálózatok, de erős centrális jelleg</a:t>
            </a:r>
          </a:p>
          <a:p>
            <a:pPr lvl="1"/>
            <a:r>
              <a:rPr lang="hu-HU" sz="2400" dirty="0" smtClean="0"/>
              <a:t>Válság hatására szűkülő piac</a:t>
            </a:r>
          </a:p>
          <a:p>
            <a:r>
              <a:rPr lang="hu-HU" sz="2800" dirty="0" smtClean="0"/>
              <a:t>Horvátország:</a:t>
            </a:r>
          </a:p>
          <a:p>
            <a:pPr lvl="1"/>
            <a:r>
              <a:rPr lang="hu-HU" sz="2400" dirty="0" smtClean="0"/>
              <a:t>Függetlenedés és rendszerváltás előtt is jellemző kétszintű bankrendszer</a:t>
            </a:r>
          </a:p>
          <a:p>
            <a:pPr lvl="1"/>
            <a:r>
              <a:rPr lang="hu-HU" sz="2400" dirty="0" smtClean="0"/>
              <a:t>Szétválás okozta válság</a:t>
            </a:r>
          </a:p>
          <a:p>
            <a:pPr lvl="1"/>
            <a:r>
              <a:rPr lang="hu-HU" sz="2400" dirty="0" smtClean="0"/>
              <a:t>Jelentős külföldi banki beáramlás</a:t>
            </a:r>
          </a:p>
          <a:p>
            <a:pPr lvl="1"/>
            <a:r>
              <a:rPr lang="hu-HU" sz="2400" dirty="0" smtClean="0"/>
              <a:t>Bankok számának csökkenése, de decentralizált hálózat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42DA-E1BA-464C-ABA5-C79447C27D18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232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12942" y="193341"/>
            <a:ext cx="7705725" cy="766763"/>
          </a:xfrm>
        </p:spPr>
        <p:txBody>
          <a:bodyPr/>
          <a:lstStyle/>
          <a:p>
            <a:pPr algn="r"/>
            <a:r>
              <a:rPr lang="hu-HU" dirty="0" smtClean="0"/>
              <a:t>A vizsgált terület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42DA-E1BA-464C-ABA5-C79447C27D18}" type="slidenum">
              <a:rPr lang="hu-HU" smtClean="0"/>
              <a:pPr/>
              <a:t>7</a:t>
            </a:fld>
            <a:endParaRPr lang="hu-HU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231623"/>
            <a:ext cx="5595568" cy="560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68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12942" y="193341"/>
            <a:ext cx="7705725" cy="766763"/>
          </a:xfrm>
        </p:spPr>
        <p:txBody>
          <a:bodyPr/>
          <a:lstStyle/>
          <a:p>
            <a:pPr algn="r"/>
            <a:r>
              <a:rPr lang="hu-HU" dirty="0" smtClean="0"/>
              <a:t>Helyi elérhetőség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42DA-E1BA-464C-ABA5-C79447C27D18}" type="slidenum">
              <a:rPr lang="hu-HU" smtClean="0"/>
              <a:pPr/>
              <a:t>8</a:t>
            </a:fld>
            <a:endParaRPr lang="hu-HU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340768"/>
            <a:ext cx="7236296" cy="5120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66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705725" cy="766763"/>
          </a:xfrm>
        </p:spPr>
        <p:txBody>
          <a:bodyPr/>
          <a:lstStyle/>
          <a:p>
            <a:pPr algn="r"/>
            <a:r>
              <a:rPr lang="hu-HU" dirty="0" smtClean="0"/>
              <a:t>Megyei szintű lakossághoz viszonyított </a:t>
            </a:r>
            <a:r>
              <a:rPr lang="hu-HU" dirty="0" err="1" smtClean="0"/>
              <a:t>bankdenzitás</a:t>
            </a:r>
            <a:endParaRPr lang="hu-HU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5021555"/>
              </p:ext>
            </p:extLst>
          </p:nvPr>
        </p:nvGraphicFramePr>
        <p:xfrm>
          <a:off x="1438275" y="1396668"/>
          <a:ext cx="6192490" cy="518320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24138"/>
                <a:gridCol w="31683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Megye</a:t>
                      </a:r>
                      <a:endParaRPr lang="hu-H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Banksűrűség (fő/fiók)</a:t>
                      </a:r>
                      <a:endParaRPr lang="hu-HU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67362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Baranya</a:t>
                      </a:r>
                      <a:r>
                        <a:rPr lang="hu-HU" baseline="0" dirty="0" smtClean="0"/>
                        <a:t>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2.645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Somogy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3.574</a:t>
                      </a:r>
                      <a:endParaRPr lang="hu-HU" dirty="0"/>
                    </a:p>
                  </a:txBody>
                  <a:tcPr/>
                </a:tc>
              </a:tr>
              <a:tr h="347226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Zala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2.471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i="1" dirty="0" smtClean="0"/>
                        <a:t>Magyarország</a:t>
                      </a:r>
                      <a:endParaRPr lang="hu-H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i="1" dirty="0" smtClean="0"/>
                        <a:t>3.220</a:t>
                      </a:r>
                      <a:endParaRPr lang="hu-HU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Kapronca-Körös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3.503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Belovár-Bilagora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4.436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Varasd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3.999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Muraköz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4.285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Eszék-Baranya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3.589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Verőce-Drávamente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3.142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Vukovár-Szerém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5.984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Pozsega-Szlavónia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3.121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i="1" dirty="0" smtClean="0"/>
                        <a:t>Horvátország</a:t>
                      </a:r>
                      <a:endParaRPr lang="hu-H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i="1" dirty="0" smtClean="0"/>
                        <a:t>3.385</a:t>
                      </a:r>
                      <a:endParaRPr lang="hu-HU" b="1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42DA-E1BA-464C-ABA5-C79447C27D18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915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kkv4b_HU">
  <a:themeElements>
    <a:clrScheme name="Office-té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-téma">
      <a:majorFont>
        <a:latin typeface="Verdana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-té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RKIv4b_HU</Template>
  <TotalTime>254</TotalTime>
  <Words>439</Words>
  <Application>Microsoft Office PowerPoint</Application>
  <PresentationFormat>Diavetítés a képernyőre (4:3 oldalarány)</PresentationFormat>
  <Paragraphs>118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9" baseType="lpstr">
      <vt:lpstr>Arial</vt:lpstr>
      <vt:lpstr>Arial Narrow</vt:lpstr>
      <vt:lpstr>Verdana</vt:lpstr>
      <vt:lpstr>Wingdings</vt:lpstr>
      <vt:lpstr>Rkkv4b_HU</vt:lpstr>
      <vt:lpstr>Pénzügyi szolgáltató hálózatok a Dráván innen és túl</vt:lpstr>
      <vt:lpstr>Az előadás tematikája</vt:lpstr>
      <vt:lpstr>Előzmények</vt:lpstr>
      <vt:lpstr>Elméleti keretek</vt:lpstr>
      <vt:lpstr>Jelen vizsgálat célja</vt:lpstr>
      <vt:lpstr>Rövid banktörténet </vt:lpstr>
      <vt:lpstr>A vizsgált terület </vt:lpstr>
      <vt:lpstr>Helyi elérhetőség</vt:lpstr>
      <vt:lpstr>Megyei szintű lakossághoz viszonyított bankdenzitás</vt:lpstr>
      <vt:lpstr>Megyei szintű lakossághoz viszonyított bankdenzitás</vt:lpstr>
      <vt:lpstr>GDP-hez viszonyított banksűrűség</vt:lpstr>
      <vt:lpstr>Kirekesztés a térségben</vt:lpstr>
      <vt:lpstr>Összegzés</vt:lpstr>
      <vt:lpstr>Köszönöm a megtisztelő figyelmet!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Pénzügyi szolgáltató hálózatok a Dráván innen és túl</dc:title>
  <dc:creator>Sándor</dc:creator>
  <cp:lastModifiedBy>Sándor</cp:lastModifiedBy>
  <cp:revision>15</cp:revision>
  <dcterms:created xsi:type="dcterms:W3CDTF">2013-11-20T18:01:43Z</dcterms:created>
  <dcterms:modified xsi:type="dcterms:W3CDTF">2013-11-22T07:04:56Z</dcterms:modified>
</cp:coreProperties>
</file>