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5" r:id="rId3"/>
    <p:sldId id="324" r:id="rId4"/>
    <p:sldId id="339" r:id="rId5"/>
    <p:sldId id="335" r:id="rId6"/>
    <p:sldId id="336" r:id="rId7"/>
    <p:sldId id="345" r:id="rId8"/>
    <p:sldId id="344" r:id="rId9"/>
    <p:sldId id="338" r:id="rId10"/>
    <p:sldId id="311" r:id="rId11"/>
    <p:sldId id="334" r:id="rId12"/>
    <p:sldId id="313" r:id="rId13"/>
    <p:sldId id="314" r:id="rId14"/>
    <p:sldId id="316" r:id="rId15"/>
    <p:sldId id="318" r:id="rId16"/>
    <p:sldId id="320" r:id="rId17"/>
    <p:sldId id="342" r:id="rId18"/>
    <p:sldId id="343" r:id="rId19"/>
    <p:sldId id="331" r:id="rId20"/>
    <p:sldId id="332" r:id="rId21"/>
    <p:sldId id="333" r:id="rId22"/>
    <p:sldId id="330" r:id="rId23"/>
    <p:sldId id="329" r:id="rId24"/>
    <p:sldId id="309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81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8B48D-ED17-4EC9-A61B-7333F9703E78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39787-BE70-452D-BDB0-BDE14E394AC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5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D9A78-6339-4CAE-86BB-2FC02DE0F5CF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D9A78-6339-4CAE-86BB-2FC02DE0F5CF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D9A78-6339-4CAE-86BB-2FC02DE0F5CF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D9A78-6339-4CAE-86BB-2FC02DE0F5CF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20484" name="Élőláb hely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u-H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Dia számának hely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9FE707-11C4-4D83-828D-14FA30B9E547}" type="slidenum">
              <a:rPr lang="hu-HU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21508" name="Élőláb hely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u-H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Dia számának hely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0E5B78-09F4-46A1-9531-F2573CC3E4A9}" type="slidenum">
              <a:rPr lang="hu-HU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22532" name="Élőláb helye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u-H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Dia számának hely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F6232A-277B-45A1-8550-2CAEE304EBD8}" type="slidenum">
              <a:rPr lang="hu-HU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C75-7E91-408F-A5E3-A99F1A5239E9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D079-83DC-42A0-A3C3-A085E5D366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8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C75-7E91-408F-A5E3-A99F1A5239E9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D079-83DC-42A0-A3C3-A085E5D366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3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C75-7E91-408F-A5E3-A99F1A5239E9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D079-83DC-42A0-A3C3-A085E5D366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13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C75-7E91-408F-A5E3-A99F1A5239E9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D079-83DC-42A0-A3C3-A085E5D366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917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C75-7E91-408F-A5E3-A99F1A5239E9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D079-83DC-42A0-A3C3-A085E5D366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70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C75-7E91-408F-A5E3-A99F1A5239E9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D079-83DC-42A0-A3C3-A085E5D366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81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C75-7E91-408F-A5E3-A99F1A5239E9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D079-83DC-42A0-A3C3-A085E5D366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86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C75-7E91-408F-A5E3-A99F1A5239E9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D079-83DC-42A0-A3C3-A085E5D366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4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C75-7E91-408F-A5E3-A99F1A5239E9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D079-83DC-42A0-A3C3-A085E5D366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70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C75-7E91-408F-A5E3-A99F1A5239E9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D079-83DC-42A0-A3C3-A085E5D366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55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C75-7E91-408F-A5E3-A99F1A5239E9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D079-83DC-42A0-A3C3-A085E5D366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71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C4C75-7E91-408F-A5E3-A99F1A5239E9}" type="datetimeFigureOut">
              <a:rPr lang="hu-HU" smtClean="0"/>
              <a:pPr/>
              <a:t>2014.06.30.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BD079-83DC-42A0-A3C3-A085E5D366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63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gtc.kormany.hu/egtc.kormany.hu/download/f/40/60000/1520_2012%20Korm%20hat%C3%A1rozat.docx" TargetMode="External"/><Relationship Id="rId2" Type="http://schemas.openxmlformats.org/officeDocument/2006/relationships/hyperlink" Target="http://egtc.kormany.hu/egtc.kormany.hu/download/e/40/60000/1449_2012%20Korm%20hat%C3%A1rozat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gtc.kormany.hu/egtc.kormany.hu/download/0/50/60000/1034_2013%20Korm%20hat%C3%A1rozat.doc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ejes.Zsuzsanna@uni-nke.hu" TargetMode="External"/><Relationship Id="rId2" Type="http://schemas.openxmlformats.org/officeDocument/2006/relationships/hyperlink" Target="mailto:fejeszs@polit.u-szeged.h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4143403"/>
          </a:xfrm>
        </p:spPr>
        <p:txBody>
          <a:bodyPr>
            <a:normAutofit fontScale="90000"/>
          </a:bodyPr>
          <a:lstStyle/>
          <a:p>
            <a:r>
              <a:rPr lang="hu-HU" sz="3000" b="1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000" b="1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300" b="1" dirty="0" smtClean="0">
                <a:latin typeface="Times New Roman" pitchFamily="18" charset="0"/>
                <a:cs typeface="Times New Roman" pitchFamily="18" charset="0"/>
              </a:rPr>
              <a:t>A kormányzás új lehetőségei az </a:t>
            </a:r>
            <a:br>
              <a:rPr lang="hu-H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300" b="1" dirty="0" smtClean="0">
                <a:latin typeface="Times New Roman" pitchFamily="18" charset="0"/>
                <a:cs typeface="Times New Roman" pitchFamily="18" charset="0"/>
              </a:rPr>
              <a:t>európai területi együttműködésben: </a:t>
            </a:r>
            <a:br>
              <a:rPr lang="hu-H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300" dirty="0" smtClean="0">
                <a:latin typeface="Times New Roman" pitchFamily="18" charset="0"/>
                <a:cs typeface="Times New Roman" pitchFamily="18" charset="0"/>
              </a:rPr>
              <a:t>a magyar határrégiók </a:t>
            </a:r>
            <a:br>
              <a:rPr lang="hu-H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300" dirty="0" smtClean="0">
                <a:latin typeface="Times New Roman" pitchFamily="18" charset="0"/>
                <a:cs typeface="Times New Roman" pitchFamily="18" charset="0"/>
              </a:rPr>
              <a:t>együttműködésének jogi keretei </a:t>
            </a:r>
            <a:br>
              <a:rPr lang="hu-H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300" dirty="0" smtClean="0">
                <a:latin typeface="Times New Roman" pitchFamily="18" charset="0"/>
                <a:cs typeface="Times New Roman" pitchFamily="18" charset="0"/>
              </a:rPr>
              <a:t>az új európai kohéziós politikában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Fejes Zsuzsanna</a:t>
            </a:r>
            <a:br>
              <a:rPr lang="hu-H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egyetemi docens</a:t>
            </a:r>
            <a:br>
              <a:rPr lang="hu-H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Nemzeti Közszolgálati Egyetem KTK,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Szegedi Tudományegyetem ÁJK</a:t>
            </a:r>
            <a:endParaRPr lang="hu-H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2376264"/>
          </a:xfrm>
        </p:spPr>
        <p:txBody>
          <a:bodyPr>
            <a:normAutofit fontScale="47500" lnSpcReduction="20000"/>
          </a:bodyPr>
          <a:lstStyle/>
          <a:p>
            <a:endParaRPr lang="hu-H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MAGYAR REGIONÁLIS TUDOMÁNYI TÁRSASÁG </a:t>
            </a:r>
          </a:p>
          <a:p>
            <a:r>
              <a:rPr lang="hu-H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XI. VÁNDORGYŰLÉSE </a:t>
            </a:r>
          </a:p>
          <a:p>
            <a:r>
              <a:rPr lang="hu-H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új európai kohéziós politika </a:t>
            </a:r>
          </a:p>
          <a:p>
            <a:r>
              <a:rPr lang="hu-H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Kaposvár, 2013. november 21–22. </a:t>
            </a:r>
            <a:endParaRPr lang="hu-HU" sz="3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kutatás a TÁMOP 4.2.4.A/2-11-1-2012-0001 Nemzeti Kiválóság Program című </a:t>
            </a:r>
          </a:p>
          <a:p>
            <a:r>
              <a:rPr lang="hu-H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kiemelt projekt keretében zajlott. A projekt az Európai Unió támogatásával, az </a:t>
            </a:r>
          </a:p>
          <a:p>
            <a:r>
              <a:rPr lang="hu-H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Európai Szociális Alap társfinanszírozásával valósul meg. </a:t>
            </a:r>
          </a:p>
          <a:p>
            <a:endParaRPr lang="hu-HU" sz="3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ZSUZSI\AppData\Local\Temp\Rar$DI00.742\logo_rgb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60" y="5229200"/>
            <a:ext cx="122064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162880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84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39750" y="357167"/>
            <a:ext cx="8059738" cy="4286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b="1" cap="small" dirty="0" smtClean="0">
                <a:latin typeface="Times New Roman" pitchFamily="18" charset="0"/>
                <a:cs typeface="Times New Roman" pitchFamily="18" charset="0"/>
              </a:rPr>
              <a:t>EGTC-k az EU-ban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715436" cy="5929330"/>
          </a:xfrm>
        </p:spPr>
        <p:txBody>
          <a:bodyPr rtlCol="0">
            <a:normAutofit fontScale="25000" lnSpcReduction="20000"/>
          </a:bodyPr>
          <a:lstStyle/>
          <a:p>
            <a:pPr algn="just">
              <a:defRPr/>
            </a:pPr>
            <a:endParaRPr lang="hu-H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Jelenleg az EU-ban  közel 40 működő EGTC van és több tucat van alakulóban</a:t>
            </a:r>
          </a:p>
          <a:p>
            <a:pPr algn="just">
              <a:buFont typeface="Arial" pitchFamily="34" charset="0"/>
              <a:buChar char="•"/>
              <a:defRPr/>
            </a:pPr>
            <a:endParaRPr lang="hu-H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hu-H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Földrajzilag</a:t>
            </a: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négy legaktívabb tagállamcsoport:</a:t>
            </a:r>
          </a:p>
          <a:p>
            <a:pPr lvl="1" algn="just">
              <a:buFont typeface="Courier New" pitchFamily="49" charset="0"/>
              <a:buChar char="o"/>
              <a:defRPr/>
            </a:pP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Magyarország, Szlovákia, Románia: 14 EGTC</a:t>
            </a:r>
          </a:p>
          <a:p>
            <a:pPr lvl="1" algn="just">
              <a:buFont typeface="Courier New" pitchFamily="49" charset="0"/>
              <a:buChar char="o"/>
              <a:defRPr/>
            </a:pP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Spanyolország, Franciaország, Portugália: 8 EGTC</a:t>
            </a:r>
          </a:p>
          <a:p>
            <a:pPr lvl="1" algn="just">
              <a:buFont typeface="Courier New" pitchFamily="49" charset="0"/>
              <a:buChar char="o"/>
              <a:defRPr/>
            </a:pP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Franciaország, Belgium, Németország: 5 EGTC</a:t>
            </a:r>
          </a:p>
          <a:p>
            <a:pPr lvl="1" algn="just">
              <a:buFont typeface="Courier New" pitchFamily="49" charset="0"/>
              <a:buChar char="o"/>
              <a:defRPr/>
            </a:pP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Földközi-tenger medencéje</a:t>
            </a:r>
          </a:p>
          <a:p>
            <a:pPr algn="just"/>
            <a:endParaRPr lang="hu-HU" sz="8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Funkcióik szerint </a:t>
            </a: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következő csoportokba sorolhatók:</a:t>
            </a:r>
          </a:p>
          <a:p>
            <a:pPr lvl="1" algn="just">
              <a:buFont typeface="Wingdings" pitchFamily="2" charset="2"/>
              <a:buChar char="Ø"/>
            </a:pPr>
            <a:r>
              <a:rPr lang="hu-HU" sz="7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Politikai fejlesztésre, stratégia kialakítására, valamint az Európa 2020 stratégiához köthető tevékenységekre irányuló átfogó kezdeményezések: megkísérlik felfedezni és megszilárdítani a kormányzás és a kohézió új módjait. </a:t>
            </a:r>
          </a:p>
          <a:p>
            <a:pPr lvl="1" algn="just">
              <a:buFont typeface="Wingdings" pitchFamily="2" charset="2"/>
              <a:buChar char="Ø"/>
            </a:pPr>
            <a:endParaRPr lang="hu-HU" sz="7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hu-HU" sz="7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Európai területi együttműködési programok kezelése: egy EGTC egy határokon átnyúló, többoldalú együttműködési program irányító hatóságaként működik.</a:t>
            </a:r>
          </a:p>
          <a:p>
            <a:pPr lvl="1" algn="just">
              <a:buFont typeface="Wingdings" pitchFamily="2" charset="2"/>
              <a:buChar char="Ø"/>
            </a:pPr>
            <a:endParaRPr lang="hu-HU" sz="7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hu-HU" sz="7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Közszolgáltatások nyújtása: ilyen a „</a:t>
            </a:r>
            <a:r>
              <a:rPr lang="hu-HU" sz="7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Cerdanyai</a:t>
            </a:r>
            <a:r>
              <a:rPr lang="hu-HU" sz="7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kórház” EGTC egy kórházat működtet</a:t>
            </a:r>
          </a:p>
          <a:p>
            <a:pPr algn="just">
              <a:buFont typeface="Arial" pitchFamily="34" charset="0"/>
              <a:buChar char="•"/>
              <a:defRPr/>
            </a:pPr>
            <a:endParaRPr lang="hu-HU" sz="54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just">
              <a:defRPr/>
            </a:pPr>
            <a:r>
              <a:rPr lang="hu-H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Monitoring </a:t>
            </a:r>
            <a:r>
              <a:rPr lang="hu-H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hu-H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Régiók Bizottsága, 2012.</a:t>
            </a:r>
            <a:endParaRPr lang="hu-H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u-HU" sz="96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4300" dirty="0" smtClean="0">
              <a:latin typeface="Garamond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400" b="1" dirty="0" smtClean="0">
              <a:latin typeface="Garamond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gtc.kormany.hu/download/0/f5/50000/Europa_EGTC_2012%20no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9" y="1"/>
            <a:ext cx="8927654" cy="6597352"/>
          </a:xfrm>
          <a:prstGeom prst="rect">
            <a:avLst/>
          </a:prstGeom>
          <a:noFill/>
        </p:spPr>
      </p:pic>
      <p:sp>
        <p:nvSpPr>
          <p:cNvPr id="7" name="Szöveg helye 6"/>
          <p:cNvSpPr>
            <a:spLocks noGrp="1"/>
          </p:cNvSpPr>
          <p:nvPr>
            <p:ph type="body" sz="half" idx="4294967295"/>
          </p:nvPr>
        </p:nvSpPr>
        <p:spPr>
          <a:xfrm>
            <a:off x="0" y="6597650"/>
            <a:ext cx="6667500" cy="287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CESCI, 2012.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8147248" cy="714380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Európai Területi Együttműködési Csoportosulás (EGTC) 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rendelet tervezet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42984"/>
            <a:ext cx="9001156" cy="5715016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Az Európai Bizottság 2011 júliusában nyújtotta be jelentését a Tanácsnak és az Európai Parlamentnek az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1082/2006/EK EGTC Rendelet alkalmazásról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Ebben számos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hiányosságról és alkalmazási nehézségről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számolt be</a:t>
            </a:r>
          </a:p>
          <a:p>
            <a:pPr marL="800100" lvl="3" indent="-342900">
              <a:buFont typeface="Wingdings" pitchFamily="2" charset="2"/>
              <a:buChar char="Ø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Tagállamok késedelmesen vagy egyáltalán nem alkották meg nemzeti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EGTC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szabályozásukat</a:t>
            </a:r>
          </a:p>
          <a:p>
            <a:pPr marL="800100" lvl="3" indent="-342900">
              <a:buFont typeface="Wingdings" pitchFamily="2" charset="2"/>
              <a:buChar char="Ø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Nemzeti hatóságok nem tartották be a 3 hónapos jóváhagyási határidőt</a:t>
            </a:r>
          </a:p>
          <a:p>
            <a:pPr marL="800100" lvl="3" indent="-342900">
              <a:buFont typeface="Wingdings" pitchFamily="2" charset="2"/>
              <a:buChar char="Ø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Gondot okozott a helyi és regionális hatóságok eltérő státusa a határ két oldalán</a:t>
            </a: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javaslat filozófiájának 3 kulcsszava:</a:t>
            </a:r>
          </a:p>
          <a:p>
            <a:pPr lvl="0"/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Folytonosság: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EGTC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alaptermészetén a jövőben nem kell változtatni, a már létező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EGTC-k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meglévő Alapszabályuk alapján működnek. </a:t>
            </a:r>
          </a:p>
          <a:p>
            <a:pPr lvl="0"/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Átláthatóság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EGTC-rendelet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azért kerül módosításra, hogy illeszkedjen az azóta hatályba lépett Lisszaboni Szerződés rendelkezéseihez; egyszerűsítse és egyértelművé tegye a tagállamok eltérő jogi és közigazgatási szabályainak alkalmazását; valamint szélesebb körű átláthatóságot és kommunikációt tegyen lehetővé a további, új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EGTC-k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alapításához és működéséhez. </a:t>
            </a:r>
          </a:p>
          <a:p>
            <a:pPr lvl="0"/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Rugalmasság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csoportosulások tevékenységének kiterjesztése a területi együttműködés bármely területére továbbá a jogi alap megteremtése harmadik országok hatóságainak tagként való részvételére.</a:t>
            </a:r>
          </a:p>
          <a:p>
            <a:pPr marL="800100" lvl="3" indent="-342900"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>
              <a:buFont typeface="Arial" pitchFamily="34" charset="0"/>
              <a:buChar char="•"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92867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EGTC rendelet tervezet II.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Fontosabb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rendelkezések és módosítások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Alkalmazandó jog: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székhely szerinti tagállam joga, egységes jogi személyiség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Harmadik államok csatlakozásának megkönnyítése</a:t>
            </a:r>
          </a:p>
          <a:p>
            <a:pPr lvl="1">
              <a:buFont typeface="Wingdings" pitchFamily="2" charset="2"/>
              <a:buChar char="Ø"/>
            </a:pP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lehetőség, hogy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egy 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tagállam és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egy 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harmadik állam jogalanya(i) között is létrejöhet EGTC</a:t>
            </a:r>
          </a:p>
          <a:p>
            <a:pPr lvl="1">
              <a:buFont typeface="Wingdings" pitchFamily="2" charset="2"/>
              <a:buChar char="Ø"/>
            </a:pP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elég ha egy résztvevő (székhely) tagállam és a harmadik állam között van bilaterális megállapodás, nem kell, hogy összes tagállammal legyen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Jóváhagyási eljárás egyszerűsítése</a:t>
            </a:r>
          </a:p>
          <a:p>
            <a:pPr lvl="1">
              <a:buFont typeface="Wingdings" pitchFamily="2" charset="2"/>
              <a:buChar char="Ø"/>
            </a:pP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Jóváhagyási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határidő meghosszabbítása 3 hónapról 6 hónapra, hallgatólagos (automatikus) jóváhagyás bevezetése, ha hatóság nem válaszol 6 hónap után</a:t>
            </a:r>
          </a:p>
          <a:p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EGTC-re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vonatkozó felelősségi szabályok szigorítása</a:t>
            </a:r>
          </a:p>
          <a:p>
            <a:pPr lvl="1">
              <a:buFont typeface="Wingdings" pitchFamily="2" charset="2"/>
              <a:buChar char="Ø"/>
            </a:pP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korlátolt felelősségű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EGTC-től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kockázat alapú biztosítást, illetve egyéb ehhez hasonló garanciavállalást lehet majd követelni</a:t>
            </a:r>
          </a:p>
          <a:p>
            <a:pPr lvl="1">
              <a:buFont typeface="Wingdings" pitchFamily="2" charset="2"/>
              <a:buChar char="Ø"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7158" y="0"/>
            <a:ext cx="8358246" cy="128586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EGTC rendelet tervezet hatása a magyar EGTC/</a:t>
            </a:r>
            <a:r>
              <a:rPr lang="hu-HU" sz="2800" b="1" dirty="0" err="1" smtClean="0">
                <a:latin typeface="Times New Roman" pitchFamily="18" charset="0"/>
                <a:cs typeface="Times New Roman" pitchFamily="18" charset="0"/>
              </a:rPr>
              <a:t>ETT-kre</a:t>
            </a:r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már működő magyar EGTC/</a:t>
            </a:r>
            <a:r>
              <a:rPr lang="hu-H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ETT-ket</a:t>
            </a: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nem érinti az új Rendelet</a:t>
            </a:r>
          </a:p>
          <a:p>
            <a:pPr algn="l">
              <a:buFont typeface="Arial" pitchFamily="34" charset="0"/>
              <a:buChar char="•"/>
            </a:pPr>
            <a:endParaRPr lang="hu-H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módosítások egyszerűsítik a jóváhagyási eljárást</a:t>
            </a:r>
          </a:p>
          <a:p>
            <a:pPr lvl="1" algn="l"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Minden fontosabb rendelkezésnek az Egyezményben kell lennie =&gt; hatóság ezt vizsgálja elsősorban, módosítás esetén is</a:t>
            </a:r>
          </a:p>
          <a:p>
            <a:pPr lvl="1" algn="l"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Új tagok felvétele esetén csak székhely szerinti tagállam általi jóváhagyás szintén gyorsítja a csatlakozási eljárást (ha olyan tagállamból származik, ahonnan már van tag)</a:t>
            </a:r>
          </a:p>
          <a:p>
            <a:pPr lvl="1" algn="l">
              <a:buFont typeface="Wingdings" pitchFamily="2" charset="2"/>
              <a:buChar char="Ø"/>
            </a:pPr>
            <a:endParaRPr lang="hu-H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Harmadik tagállamok csatlakozásának megkönnyítése</a:t>
            </a:r>
          </a:p>
          <a:p>
            <a:pPr marL="457200" lvl="2" algn="l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Szerbia és Ukrajna viszonylatában megkönnyíti a csatlakozást</a:t>
            </a:r>
          </a:p>
          <a:p>
            <a:pPr marL="457200" lvl="2" algn="l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Ezentúl lehet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ETT-t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létrehozni csak magyar-szerb vagy magyar-ukrán tagokkal</a:t>
            </a:r>
          </a:p>
          <a:p>
            <a:pPr marL="457200" lvl="2" algn="l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Elegendő lehet, ha Szerbia ratifikálja a Madridi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Keretegyezményt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és/vagy Kiegészítő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Jegyzőkönyveit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(Ukrajna már megtette)</a:t>
            </a:r>
          </a:p>
          <a:p>
            <a:pPr marL="457200" lvl="2" algn="l">
              <a:buFont typeface="Wingdings" pitchFamily="2" charset="2"/>
              <a:buChar char="Ø"/>
            </a:pP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ETT lehetőségei 2014-2020 között kibővülnek </a:t>
            </a:r>
          </a:p>
          <a:p>
            <a:pPr marL="457200" lvl="2" algn="l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Új programozási időszak kezdete – új források</a:t>
            </a:r>
          </a:p>
          <a:p>
            <a:pPr marL="457200" lvl="2" algn="l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ETE programokban egyszerre valósítják meg a határon átnyúló jelleget</a:t>
            </a:r>
          </a:p>
          <a:p>
            <a:pPr marL="457200" lvl="2" algn="l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Alkalmasak ITB menedzsmenti feladatainak ellátására</a:t>
            </a:r>
          </a:p>
          <a:p>
            <a:pPr lvl="1" algn="l">
              <a:buFont typeface="Wingdings" pitchFamily="2" charset="2"/>
              <a:buChar char="Ø"/>
            </a:pPr>
            <a:endParaRPr lang="hu-H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39750" y="357167"/>
            <a:ext cx="8059738" cy="7143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EGTC/ETT tapasztalatok Magyarországon I.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421690" cy="5572164"/>
          </a:xfrm>
        </p:spPr>
        <p:txBody>
          <a:bodyPr rtlCol="0">
            <a:normAutofit fontScale="25000" lnSpcReduction="20000"/>
          </a:bodyPr>
          <a:lstStyle/>
          <a:p>
            <a:pPr algn="just">
              <a:spcBef>
                <a:spcPts val="600"/>
              </a:spcBef>
              <a:defRPr/>
            </a:pPr>
            <a:r>
              <a:rPr lang="hu-H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Jelenleg magyar részvétellel működik az EU-ban a legtöbb ETT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Összesen 15, ebből 12-nek van a székhelye Magyarországon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Legaktívabb határszakasz: magyar-szlovák: 10 ETT (8 magyar és 2 szlovák székhelyű)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Magyar-román határszakaszon: 3 ETT, 1 ETT magyar-szlovén tagokkal, továbbá 1 hálózati típusú ETT – EUKN EGTC, hágai központtal (ebben magyar tag a BM)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Cél: eddig „hiányzó” határszakaszokon is alakuljon ETT, elsősorban osztrák és horvát határ mentén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Ukrajna és Szerbia: harmadik államok =&gt; több feltételnek kell megfelelniük (csak létező </a:t>
            </a:r>
            <a:r>
              <a:rPr lang="hu-H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ETT-hez</a:t>
            </a: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csatlakozhatnak + nemzetközi megállapodásnak vagy nemzeti joguknak szabályozniuk kell </a:t>
            </a:r>
            <a:r>
              <a:rPr lang="hu-H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ETT-ket</a:t>
            </a: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2" indent="-342900" algn="just">
              <a:lnSpc>
                <a:spcPct val="80000"/>
              </a:lnSpc>
            </a:pPr>
            <a:r>
              <a:rPr lang="hu-H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Számos sikeres projekt</a:t>
            </a:r>
          </a:p>
          <a:p>
            <a:pPr lvl="2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Főleg a HU-SK, HU-RO ETE Programból</a:t>
            </a:r>
          </a:p>
          <a:p>
            <a:pPr lvl="2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pl.:</a:t>
            </a:r>
            <a:r>
              <a:rPr lang="hu-H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Ister-Granum</a:t>
            </a: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Abaúj Abaújban, </a:t>
            </a:r>
            <a:r>
              <a:rPr lang="hu-H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Pons</a:t>
            </a: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Danubii</a:t>
            </a: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Bánát-Triplex</a:t>
            </a:r>
            <a:endParaRPr lang="hu-H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hu-H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Novohrad-Nógrád</a:t>
            </a: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Geopark</a:t>
            </a: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egyedülálló az EU-ban</a:t>
            </a:r>
          </a:p>
          <a:p>
            <a:pPr marL="342900" lvl="2" indent="-342900" algn="just"/>
            <a:r>
              <a:rPr lang="hu-H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Problémát jelent azonban az </a:t>
            </a:r>
            <a:r>
              <a:rPr lang="hu-H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ETT-k</a:t>
            </a:r>
            <a:r>
              <a:rPr lang="hu-H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számára a saját forrás megszerzése, </a:t>
            </a: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önfenntartásuk -  A magyar Kormány 2011 óta a központi költségvetésből pályázatot ír ki a hazai </a:t>
            </a:r>
            <a:r>
              <a:rPr lang="hu-H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ETT-k</a:t>
            </a:r>
            <a:r>
              <a:rPr lang="hu-H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számára, hogy hozzájáruljon alapítási és működési költségeik fedezéséhez, ezzel is elősegítve azok gyarapodását és fenntartható működését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043"/>
            <a:ext cx="8229600" cy="9286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b="1" dirty="0" err="1" smtClean="0">
                <a:latin typeface="Times New Roman" pitchFamily="18" charset="0"/>
                <a:cs typeface="Times New Roman" pitchFamily="18" charset="0"/>
              </a:rPr>
              <a:t>ETT-k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Magyarországon</a:t>
            </a:r>
            <a:br>
              <a:rPr lang="hu-H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1100" dirty="0" smtClean="0">
                <a:latin typeface="Times New Roman" pitchFamily="18" charset="0"/>
                <a:cs typeface="Times New Roman" pitchFamily="18" charset="0"/>
              </a:rPr>
              <a:t>Forrás: KIM, 2013.</a:t>
            </a:r>
            <a:r>
              <a:rPr lang="hu-H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 cstate="print"/>
          <a:srcRect l="16649" t="18875" r="13000" b="16185"/>
          <a:stretch>
            <a:fillRect/>
          </a:stretch>
        </p:blipFill>
        <p:spPr bwMode="auto">
          <a:xfrm>
            <a:off x="827584" y="1628800"/>
            <a:ext cx="74168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Felkészülés a 2014-2020 időszakra I.</a:t>
            </a:r>
            <a:endParaRPr lang="hu-H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9546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Jogi háttér: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2007. évi XCIX. törvény az európai területi együttműködési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csoportosulásró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Az európai területi együttműködései csoportosulással kapcsolatos jóváhagyási eljárás részletes szabályairól szóló 16/2010 (XII.15.) KIM rendelet</a:t>
            </a:r>
          </a:p>
          <a:p>
            <a:pPr lvl="1" algn="just">
              <a:buNone/>
              <a:defRPr/>
            </a:pPr>
            <a:endParaRPr lang="hu-HU" sz="16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lvl="1" algn="just"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Új kohéziós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jogszbálycsomaghoz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 kapcsolódóan:</a:t>
            </a:r>
            <a:endParaRPr lang="en-US" sz="16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lvl="1" algn="just">
              <a:buFont typeface="Wingdings" pitchFamily="2" charset="2"/>
              <a:buChar char="Ø"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1449/2012 (X.16)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Korm.határozat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 a Széchenyi Programiroda Nonprofit Korlátolt Felelősségű Társaság tulajdonosi joggyakorlójának és feladatainak megváltoztatásáról, összefüggésben az Európai Unió 2014-20 közötti költségvetési időszakára való felkészülés kormányzati feladatairól</a:t>
            </a:r>
          </a:p>
          <a:p>
            <a:pPr lvl="1">
              <a:buFont typeface="Wingdings" pitchFamily="2" charset="2"/>
              <a:buChar char="Ø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1520/2012 (XI.28)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Korm.határozat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 az Európai Területi Együttműködés célkitűzése keretében az Európai Unió 2014-2020-as költségvetési időszakában megvalósuló határ menti és transznacionális programok előkészítésével kapcsolatos feladatok meghatározásáról</a:t>
            </a:r>
          </a:p>
          <a:p>
            <a:pPr lvl="1">
              <a:buFont typeface="Wingdings" pitchFamily="2" charset="2"/>
              <a:buChar char="Ø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1034/2013 (II.1)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Korm.határozat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 a 2014-2020-as programozási időszakban az Európai Területi Együttműködési Programok intézményrendszerével és tervezésével kapcsolatos felelősségi rend, feladatok és tárgyalási mandátum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kialakításáról</a:t>
            </a:r>
          </a:p>
          <a:p>
            <a:pPr marL="457200" lvl="1" indent="0">
              <a:buNone/>
            </a:pPr>
            <a:endParaRPr lang="hu-H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hu-HU" sz="1000" dirty="0" smtClean="0">
                <a:latin typeface="Times New Roman" pitchFamily="18" charset="0"/>
                <a:cs typeface="Times New Roman" pitchFamily="18" charset="0"/>
              </a:rPr>
              <a:t>Forrás:  KIM, 2013.</a:t>
            </a:r>
            <a:endParaRPr lang="hu-HU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Felkészülés a 2014-2020 időszakra II.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525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u-HU" sz="6200" b="1" dirty="0" smtClean="0">
                <a:latin typeface="Times New Roman" pitchFamily="18" charset="0"/>
                <a:cs typeface="Times New Roman" pitchFamily="18" charset="0"/>
              </a:rPr>
              <a:t>Magyarország részvételével az alábbi, a 2014-2020-as költségvetési időszakban megvalósuló programok tervezése kezdődött meg:</a:t>
            </a:r>
            <a:endParaRPr lang="hu-HU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Határon átnyúló együttműködések:</a:t>
            </a:r>
          </a:p>
          <a:p>
            <a:pPr lvl="1">
              <a:buFont typeface="Wingdings" pitchFamily="2" charset="2"/>
              <a:buChar char="§"/>
            </a:pPr>
            <a:r>
              <a:rPr lang="hu-HU" sz="5800" dirty="0" smtClean="0">
                <a:latin typeface="Times New Roman" pitchFamily="18" charset="0"/>
                <a:cs typeface="Times New Roman" pitchFamily="18" charset="0"/>
              </a:rPr>
              <a:t>Magyarország és Szlovákia között megvalósuló határon átnyúló együttműködés </a:t>
            </a:r>
          </a:p>
          <a:p>
            <a:pPr lvl="1">
              <a:buFont typeface="Wingdings" pitchFamily="2" charset="2"/>
              <a:buChar char="§"/>
            </a:pPr>
            <a:r>
              <a:rPr lang="hu-HU" sz="5800" dirty="0" smtClean="0">
                <a:latin typeface="Times New Roman" pitchFamily="18" charset="0"/>
                <a:cs typeface="Times New Roman" pitchFamily="18" charset="0"/>
              </a:rPr>
              <a:t>Magyarország és Románia között megvalósuló határon átnyúló együttműködés ·  </a:t>
            </a:r>
          </a:p>
          <a:p>
            <a:pPr lvl="1">
              <a:buFont typeface="Wingdings" pitchFamily="2" charset="2"/>
              <a:buChar char="§"/>
            </a:pPr>
            <a:r>
              <a:rPr lang="hu-HU" sz="5800" dirty="0" smtClean="0">
                <a:latin typeface="Times New Roman" pitchFamily="18" charset="0"/>
                <a:cs typeface="Times New Roman" pitchFamily="18" charset="0"/>
              </a:rPr>
              <a:t>Magyarország és Horvátország között megvalósuló határon átnyúló együttműködés </a:t>
            </a:r>
          </a:p>
          <a:p>
            <a:pPr lvl="1">
              <a:buFont typeface="Wingdings" pitchFamily="2" charset="2"/>
              <a:buChar char="§"/>
            </a:pPr>
            <a:r>
              <a:rPr lang="hu-HU" sz="5800" dirty="0" smtClean="0">
                <a:latin typeface="Times New Roman" pitchFamily="18" charset="0"/>
                <a:cs typeface="Times New Roman" pitchFamily="18" charset="0"/>
              </a:rPr>
              <a:t>Magyarország és Szerbia között megvalósuló IPA határon átnyúló együttműködés </a:t>
            </a:r>
          </a:p>
          <a:p>
            <a:pPr lvl="1">
              <a:buFont typeface="Wingdings" pitchFamily="2" charset="2"/>
              <a:buChar char="§"/>
            </a:pPr>
            <a:r>
              <a:rPr lang="hu-HU" sz="5800" dirty="0" smtClean="0">
                <a:latin typeface="Times New Roman" pitchFamily="18" charset="0"/>
                <a:cs typeface="Times New Roman" pitchFamily="18" charset="0"/>
              </a:rPr>
              <a:t>Magyarország, Szlovákia, Románia és Ukrajna között megvalósuló ENI határon átnyúló együttműködés</a:t>
            </a:r>
          </a:p>
          <a:p>
            <a:pPr lvl="1">
              <a:buFont typeface="Wingdings" pitchFamily="2" charset="2"/>
              <a:buChar char="§"/>
            </a:pPr>
            <a:r>
              <a:rPr lang="hu-HU" sz="5800" dirty="0" smtClean="0">
                <a:latin typeface="Times New Roman" pitchFamily="18" charset="0"/>
                <a:cs typeface="Times New Roman" pitchFamily="18" charset="0"/>
              </a:rPr>
              <a:t>Ausztria és Magyarország között megvalósuló határon átnyúló együttműködés</a:t>
            </a:r>
          </a:p>
          <a:p>
            <a:pPr lvl="1">
              <a:buFont typeface="Wingdings" pitchFamily="2" charset="2"/>
              <a:buChar char="§"/>
            </a:pPr>
            <a:r>
              <a:rPr lang="hu-HU" sz="5800" dirty="0" smtClean="0">
                <a:latin typeface="Times New Roman" pitchFamily="18" charset="0"/>
                <a:cs typeface="Times New Roman" pitchFamily="18" charset="0"/>
              </a:rPr>
              <a:t>Szlovénia és Magyarország között megvalósuló határon átnyúló együttműködés</a:t>
            </a:r>
          </a:p>
          <a:p>
            <a:pPr>
              <a:buNone/>
            </a:pPr>
            <a:endParaRPr lang="hu-HU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Transznacionális együttműködések:</a:t>
            </a:r>
          </a:p>
          <a:p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	Duna transznacionális program</a:t>
            </a:r>
          </a:p>
          <a:p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	Közép-Európa transznacionális program</a:t>
            </a:r>
          </a:p>
          <a:p>
            <a:pPr>
              <a:buFont typeface="Wingdings" pitchFamily="2" charset="2"/>
              <a:buChar char="Ø"/>
            </a:pPr>
            <a:endParaRPr lang="hu-HU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6200" dirty="0" err="1" smtClean="0">
                <a:latin typeface="Times New Roman" pitchFamily="18" charset="0"/>
                <a:cs typeface="Times New Roman" pitchFamily="18" charset="0"/>
              </a:rPr>
              <a:t>Interregionális</a:t>
            </a:r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 együttműködések: </a:t>
            </a:r>
          </a:p>
          <a:p>
            <a:pPr>
              <a:buNone/>
            </a:pPr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·         INTERREG VC </a:t>
            </a:r>
            <a:r>
              <a:rPr lang="hu-HU" sz="6200" dirty="0" err="1" smtClean="0">
                <a:latin typeface="Times New Roman" pitchFamily="18" charset="0"/>
                <a:cs typeface="Times New Roman" pitchFamily="18" charset="0"/>
              </a:rPr>
              <a:t>interregionális</a:t>
            </a:r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 program</a:t>
            </a:r>
          </a:p>
          <a:p>
            <a:pPr>
              <a:buNone/>
            </a:pPr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·         ESPON program</a:t>
            </a:r>
          </a:p>
          <a:p>
            <a:pPr>
              <a:buNone/>
            </a:pPr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·         URBACT program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Forrás. KIM, 2013.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A kormányzás új lehetőségei </a:t>
            </a:r>
            <a:br>
              <a:rPr lang="hu-H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az európai területi együttműködésben – </a:t>
            </a:r>
            <a:br>
              <a:rPr lang="hu-H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többszintű kormányzás</a:t>
            </a:r>
            <a:endParaRPr lang="hu-H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marL="495300" indent="-495300" algn="ctr">
              <a:lnSpc>
                <a:spcPct val="80000"/>
              </a:lnSpc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Nyilatkozat a Római Szerződések </a:t>
            </a:r>
          </a:p>
          <a:p>
            <a:pPr marL="495300" indent="-495300" algn="ctr">
              <a:lnSpc>
                <a:spcPct val="80000"/>
              </a:lnSpc>
              <a:buNone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aláírásának 50. évfordulója alkalmából, Berlin, 2007. március 25.</a:t>
            </a:r>
          </a:p>
          <a:p>
            <a:pPr marL="495300" indent="-495300">
              <a:lnSpc>
                <a:spcPct val="80000"/>
              </a:lnSpc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95300" indent="-495300" algn="just">
              <a:lnSpc>
                <a:spcPct val="80000"/>
              </a:lnSpc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„Számos olyan cél van, amelyet külön-külön nem, csak közösen érhetünk el. A megoldandó feladatok megoszlanak az Európai Unió, a tagállamok, valamint regionális és helyi önkormányzataik között.” </a:t>
            </a:r>
          </a:p>
          <a:p>
            <a:pPr marL="495300" indent="-495300" algn="ctr">
              <a:lnSpc>
                <a:spcPct val="80000"/>
              </a:lnSpc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Európai területi kohézió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142844" y="1142984"/>
            <a:ext cx="8786874" cy="571501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hu-HU" sz="1700" dirty="0" smtClean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endParaRPr lang="hu-H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495300" indent="-49530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000" b="1" dirty="0" smtClean="0">
                <a:latin typeface="Times New Roman" pitchFamily="18" charset="0"/>
                <a:cs typeface="Times New Roman" pitchFamily="18" charset="0"/>
              </a:rPr>
              <a:t>Hipotézis</a:t>
            </a:r>
            <a:endParaRPr lang="hu-H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495300" indent="-495300" algn="just">
              <a:lnSpc>
                <a:spcPct val="120000"/>
              </a:lnSpc>
              <a:spcBef>
                <a:spcPts val="0"/>
              </a:spcBef>
            </a:pPr>
            <a:r>
              <a:rPr lang="hu-HU" sz="6000" dirty="0" smtClean="0">
                <a:latin typeface="Times New Roman" pitchFamily="18" charset="0"/>
                <a:cs typeface="Times New Roman" pitchFamily="18" charset="0"/>
              </a:rPr>
              <a:t>A határon átnyúló – mind a helyi, a regionális, és a nemzetek közötti – együttműködések csak akkor tudják betölteni valódi szerepüket, ha </a:t>
            </a:r>
            <a:r>
              <a:rPr lang="hu-HU" sz="6000" b="1" dirty="0">
                <a:latin typeface="Times New Roman" pitchFamily="18" charset="0"/>
                <a:cs typeface="Times New Roman" pitchFamily="18" charset="0"/>
              </a:rPr>
              <a:t>létezik egy olyan jogi és közigazgatási környezet, amely képes a különböző jogrendszerek és közigazgatási kompetenciák összehangolására</a:t>
            </a:r>
            <a:r>
              <a:rPr lang="hu-HU" sz="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95300" indent="-495300" algn="just">
              <a:lnSpc>
                <a:spcPct val="120000"/>
              </a:lnSpc>
              <a:spcBef>
                <a:spcPts val="0"/>
              </a:spcBef>
            </a:pPr>
            <a:r>
              <a:rPr lang="hu-HU" sz="6000" dirty="0" smtClean="0">
                <a:latin typeface="Times New Roman" pitchFamily="18" charset="0"/>
                <a:cs typeface="Times New Roman" pitchFamily="18" charset="0"/>
              </a:rPr>
              <a:t>Alkalmas </a:t>
            </a:r>
            <a:r>
              <a:rPr lang="hu-HU" sz="6000" dirty="0" smtClean="0">
                <a:latin typeface="Times New Roman" pitchFamily="18" charset="0"/>
                <a:cs typeface="Times New Roman" pitchFamily="18" charset="0"/>
              </a:rPr>
              <a:t>eszköz: az EU jogalkotásában az 1082/2006/EK rendelettel szabályozott  EGTC (European </a:t>
            </a:r>
            <a:r>
              <a:rPr lang="hu-HU" sz="6000" dirty="0" err="1" smtClean="0">
                <a:latin typeface="Times New Roman" pitchFamily="18" charset="0"/>
                <a:cs typeface="Times New Roman" pitchFamily="18" charset="0"/>
              </a:rPr>
              <a:t>Grouping</a:t>
            </a:r>
            <a:r>
              <a:rPr lang="hu-HU" sz="6000" dirty="0" smtClean="0">
                <a:latin typeface="Times New Roman" pitchFamily="18" charset="0"/>
                <a:cs typeface="Times New Roman" pitchFamily="18" charset="0"/>
              </a:rPr>
              <a:t> for Territorial </a:t>
            </a:r>
            <a:r>
              <a:rPr lang="hu-HU" sz="6000" dirty="0" err="1" smtClean="0">
                <a:latin typeface="Times New Roman" pitchFamily="18" charset="0"/>
                <a:cs typeface="Times New Roman" pitchFamily="18" charset="0"/>
              </a:rPr>
              <a:t>Cooperation</a:t>
            </a:r>
            <a:r>
              <a:rPr lang="hu-HU" sz="6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95300" indent="-49530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495300" indent="-4953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000" b="1" dirty="0" smtClean="0">
                <a:latin typeface="Times New Roman" pitchFamily="18" charset="0"/>
                <a:cs typeface="Times New Roman" pitchFamily="18" charset="0"/>
              </a:rPr>
              <a:t>Az együttműködés vizsgálatának lehetőségei – 3 síkon:</a:t>
            </a:r>
          </a:p>
          <a:p>
            <a:pPr marL="495300" indent="-495300">
              <a:lnSpc>
                <a:spcPct val="120000"/>
              </a:lnSpc>
              <a:spcBef>
                <a:spcPts val="0"/>
              </a:spcBef>
            </a:pPr>
            <a:r>
              <a:rPr lang="hu-HU" sz="6000" dirty="0" smtClean="0">
                <a:latin typeface="Times New Roman" pitchFamily="18" charset="0"/>
                <a:cs typeface="Times New Roman" pitchFamily="18" charset="0"/>
              </a:rPr>
              <a:t>Az új európai kohéziós politika jogi keretei</a:t>
            </a:r>
          </a:p>
          <a:p>
            <a:pPr marL="495300" indent="-495300">
              <a:lnSpc>
                <a:spcPct val="120000"/>
              </a:lnSpc>
              <a:spcBef>
                <a:spcPts val="0"/>
              </a:spcBef>
            </a:pPr>
            <a:r>
              <a:rPr lang="hu-HU" sz="6000" dirty="0" smtClean="0">
                <a:latin typeface="Times New Roman" pitchFamily="18" charset="0"/>
                <a:cs typeface="Times New Roman" pitchFamily="18" charset="0"/>
              </a:rPr>
              <a:t>Európai területi együttműködések intézményesülésének gyakorlata és tapasztalatai (</a:t>
            </a:r>
            <a:r>
              <a:rPr lang="hu-HU" sz="6000" dirty="0" smtClean="0">
                <a:latin typeface="Times New Roman" pitchFamily="18" charset="0"/>
                <a:cs typeface="Times New Roman" pitchFamily="18" charset="0"/>
              </a:rPr>
              <a:t>EGTC/ETT)</a:t>
            </a:r>
          </a:p>
          <a:p>
            <a:pPr marL="495300" indent="-495300">
              <a:lnSpc>
                <a:spcPct val="120000"/>
              </a:lnSpc>
              <a:spcBef>
                <a:spcPts val="0"/>
              </a:spcBef>
            </a:pPr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kormányzás új lehetőségei az európai területi együttműködésben – többszintű kormányzás „</a:t>
            </a:r>
            <a:r>
              <a:rPr lang="hu-HU" sz="6200" dirty="0" err="1" smtClean="0">
                <a:latin typeface="Times New Roman" pitchFamily="18" charset="0"/>
                <a:cs typeface="Times New Roman" pitchFamily="18" charset="0"/>
              </a:rPr>
              <a:t>multi-level</a:t>
            </a:r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6200" dirty="0" err="1" smtClean="0">
                <a:latin typeface="Times New Roman" pitchFamily="18" charset="0"/>
                <a:cs typeface="Times New Roman" pitchFamily="18" charset="0"/>
              </a:rPr>
              <a:t>governance</a:t>
            </a:r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6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000" b="1" smtClean="0">
                <a:latin typeface="Times New Roman" pitchFamily="18" charset="0"/>
                <a:cs typeface="Times New Roman" pitchFamily="18" charset="0"/>
              </a:rPr>
              <a:t>Az Európai Bizottság </a:t>
            </a:r>
            <a:br>
              <a:rPr lang="hu-HU" sz="3000" b="1" smtClean="0">
                <a:latin typeface="Times New Roman" pitchFamily="18" charset="0"/>
                <a:cs typeface="Times New Roman" pitchFamily="18" charset="0"/>
              </a:rPr>
            </a:br>
            <a:r>
              <a:rPr lang="hu-HU" sz="3000" b="1" smtClean="0">
                <a:latin typeface="Times New Roman" pitchFamily="18" charset="0"/>
                <a:cs typeface="Times New Roman" pitchFamily="18" charset="0"/>
              </a:rPr>
              <a:t>2001. évi jó kormányzásról szóló Fehér Könyve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214313" y="2286000"/>
            <a:ext cx="8472487" cy="4286250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„európai kormányzás” fogalma mindazon szabályokra, eljárásokra és magatartásra vonatkozik, amelyek befolyásolják az európai szinten történő hatalomgyakorlást, különösen a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nyitottság, a részvétel, az elszámoltathatóság, az eredményesség és a koherencia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tekintetében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elsődlegesen politikai akarattal, újfajta kommunikációs eljárásokkal,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a helyi és regionális önkormányzatok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valamint a civil társadalom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minél szélesebb körű részvételével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„jó kormányzás” magában hordozza a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szubszidiaritás és az arányosság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elvét is, és felhívja a figyelmet a közösségi intézmények szerepének, céljának és felelősségének újradefiniálására ezen elveknek megfelelően a közjó elérése érdekében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(Az Európai Bizottság Fehér Könyve az európai kormányzásról. COM (2001) 0428 </a:t>
            </a:r>
            <a:r>
              <a:rPr lang="hu-HU" sz="1200" dirty="0" err="1" smtClean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. European </a:t>
            </a:r>
            <a:r>
              <a:rPr lang="hu-HU" sz="1200" dirty="0" err="1" smtClean="0">
                <a:latin typeface="Times New Roman" pitchFamily="18" charset="0"/>
                <a:cs typeface="Times New Roman" pitchFamily="18" charset="0"/>
              </a:rPr>
              <a:t>governance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 - A </a:t>
            </a:r>
            <a:r>
              <a:rPr lang="hu-HU" sz="1200" dirty="0" err="1" smtClean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dirty="0" err="1" smtClean="0">
                <a:latin typeface="Times New Roman" pitchFamily="18" charset="0"/>
                <a:cs typeface="Times New Roman" pitchFamily="18" charset="0"/>
              </a:rPr>
              <a:t>paper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.  OJ C 287 12.10.2001.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429625" cy="1071563"/>
          </a:xfrm>
        </p:spPr>
        <p:txBody>
          <a:bodyPr>
            <a:noAutofit/>
          </a:bodyPr>
          <a:lstStyle/>
          <a:p>
            <a:pPr eaLnBrk="1" hangingPunct="1"/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Az Európai Parlament 2008. évi jelentése </a:t>
            </a:r>
            <a:br>
              <a:rPr lang="hu-H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a nemzeti és regionális szintű </a:t>
            </a: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kormányzásról </a:t>
            </a: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és partnerségről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75" y="2214563"/>
            <a:ext cx="8543925" cy="4429125"/>
          </a:xfrm>
        </p:spPr>
        <p:txBody>
          <a:bodyPr rtlCol="0">
            <a:normAutofit fontScale="25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u-HU" sz="8000" dirty="0" smtClean="0">
                <a:latin typeface="Times New Roman" pitchFamily="18" charset="0"/>
                <a:cs typeface="Times New Roman" pitchFamily="18" charset="0"/>
              </a:rPr>
              <a:t>a kormányzás egy gyakran centralizált, mégis a – földrajzi vagy akár ágazati – megosztottsággal jellemezhető rendszertől </a:t>
            </a:r>
            <a:r>
              <a:rPr lang="hu-HU" sz="8000" i="1" dirty="0" smtClean="0">
                <a:latin typeface="Times New Roman" pitchFamily="18" charset="0"/>
                <a:cs typeface="Times New Roman" pitchFamily="18" charset="0"/>
              </a:rPr>
              <a:t>egy olyan rendszer felé halad, amely több szinten is egyre inkább integrált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u-HU" sz="8000" dirty="0" smtClean="0">
                <a:latin typeface="Times New Roman" pitchFamily="18" charset="0"/>
                <a:cs typeface="Times New Roman" pitchFamily="18" charset="0"/>
              </a:rPr>
              <a:t>tiszteletben tartva az egyes tagállamok intézményi kereteit, a hatáskörök megosztását és a szubszidiaritás elvét, az európai intézmények ösztönözhetik a jobbítási folyamatot a kormányzás minden szintjén, legyen az közösségi, nemzeti, regionális vagy helyi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u-HU" sz="8000" dirty="0" smtClean="0">
                <a:latin typeface="Times New Roman" pitchFamily="18" charset="0"/>
                <a:cs typeface="Times New Roman" pitchFamily="18" charset="0"/>
              </a:rPr>
              <a:t>a kormányzás új módszerei </a:t>
            </a:r>
            <a:r>
              <a:rPr lang="hu-HU" sz="8000" i="1" dirty="0" smtClean="0">
                <a:latin typeface="Times New Roman" pitchFamily="18" charset="0"/>
                <a:cs typeface="Times New Roman" pitchFamily="18" charset="0"/>
              </a:rPr>
              <a:t>nem helyettesítik a hatáskörökkel és költségvetéssel rendelkező (európai, nemzeti, regionális és helyi) közintézményeket,</a:t>
            </a:r>
            <a:r>
              <a:rPr lang="hu-HU" sz="8000" dirty="0" smtClean="0">
                <a:latin typeface="Times New Roman" pitchFamily="18" charset="0"/>
                <a:cs typeface="Times New Roman" pitchFamily="18" charset="0"/>
              </a:rPr>
              <a:t> hanem lehetőséget biztosítanak nekik arra, hogy saját politikáikat az ugyanazon kérdéskörben érdekelt, valamennyi (köz- és magán-) szereplővel koherenciában valósíthassák meg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hu-H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hu-HU" sz="4800" dirty="0" smtClean="0">
                <a:latin typeface="Times New Roman" pitchFamily="18" charset="0"/>
                <a:cs typeface="Times New Roman" pitchFamily="18" charset="0"/>
              </a:rPr>
              <a:t>(Az Európai Parlament jelentése a nemzeti és regionális szintű kormányzásról és partnerségről, valamint a regionális politika terén projektek megalapozásáról. T2008/2064(INI)</a:t>
            </a:r>
            <a:r>
              <a:rPr lang="hu-HU" sz="4800" dirty="0" err="1" smtClean="0">
                <a:latin typeface="Times New Roman" pitchFamily="18" charset="0"/>
                <a:cs typeface="Times New Roman" pitchFamily="18" charset="0"/>
              </a:rPr>
              <a:t>Commission</a:t>
            </a:r>
            <a:r>
              <a:rPr lang="hu-HU" sz="4800" dirty="0" smtClean="0">
                <a:latin typeface="Times New Roman" pitchFamily="18" charset="0"/>
                <a:cs typeface="Times New Roman" pitchFamily="18" charset="0"/>
              </a:rPr>
              <a:t> (REGI) Regionális Fejlesztési Bizottság. Előadó: Jean Marie </a:t>
            </a:r>
            <a:r>
              <a:rPr lang="hu-HU" sz="4800" dirty="0" err="1" smtClean="0">
                <a:latin typeface="Times New Roman" pitchFamily="18" charset="0"/>
                <a:cs typeface="Times New Roman" pitchFamily="18" charset="0"/>
              </a:rPr>
              <a:t>Beaupuy</a:t>
            </a:r>
            <a:r>
              <a:rPr lang="hu-HU" sz="4800" dirty="0" smtClean="0">
                <a:latin typeface="Times New Roman" pitchFamily="18" charset="0"/>
                <a:cs typeface="Times New Roman" pitchFamily="18" charset="0"/>
              </a:rPr>
              <a:t>. A6-0356/2008, 2008.9.17.)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Az EU Régiók Bizottsága </a:t>
            </a:r>
            <a:br>
              <a:rPr lang="hu-H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2009. évi Fehér Könyve a többszintű kormányzásról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1772816"/>
            <a:ext cx="8472487" cy="4870872"/>
          </a:xfrm>
        </p:spPr>
        <p:txBody>
          <a:bodyPr rtlCol="0">
            <a:normAutofit fontScale="3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a többszintű kormányzást az Unió, a tagállamok, valamint a regionális és helyi önkormányzatok partnerségen alapuló </a:t>
            </a:r>
            <a:r>
              <a:rPr lang="hu-HU" sz="5200" i="1" dirty="0" smtClean="0">
                <a:latin typeface="Times New Roman" pitchFamily="18" charset="0"/>
                <a:cs typeface="Times New Roman" pitchFamily="18" charset="0"/>
              </a:rPr>
              <a:t>összehangolt cselekvéseként</a:t>
            </a: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 fogja fel</a:t>
            </a:r>
            <a:endParaRPr lang="hu-HU" sz="5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a különböző érintett hatalmi szintek megosztott</a:t>
            </a:r>
            <a:r>
              <a:rPr lang="hu-HU" sz="5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felelősségét vonja maga után, valamint a </a:t>
            </a:r>
            <a:r>
              <a:rPr lang="hu-HU" sz="5200" i="1" dirty="0" smtClean="0">
                <a:latin typeface="Times New Roman" pitchFamily="18" charset="0"/>
                <a:cs typeface="Times New Roman" pitchFamily="18" charset="0"/>
              </a:rPr>
              <a:t>demokratikus legitimitás valamennyi forrására és a</a:t>
            </a:r>
            <a:r>
              <a:rPr lang="hu-HU" sz="5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5200" i="1" dirty="0" smtClean="0">
                <a:latin typeface="Times New Roman" pitchFamily="18" charset="0"/>
                <a:cs typeface="Times New Roman" pitchFamily="18" charset="0"/>
              </a:rPr>
              <a:t>különböző bevont szereplők reprezentativitására támaszkodik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a többszintű kormányzás</a:t>
            </a:r>
            <a:r>
              <a:rPr lang="hu-HU" sz="5200" i="1" dirty="0" smtClean="0">
                <a:latin typeface="Times New Roman" pitchFamily="18" charset="0"/>
                <a:cs typeface="Times New Roman" pitchFamily="18" charset="0"/>
              </a:rPr>
              <a:t> horizontális és vertikális dimenzióval </a:t>
            </a: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rendelkező dinamikus folyamat</a:t>
            </a:r>
            <a:r>
              <a:rPr lang="hu-HU" sz="5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amelyben</a:t>
            </a:r>
          </a:p>
          <a:p>
            <a:pPr marL="640080" lvl="1" indent="-246888" algn="just" eaLnBrk="1" fontAlgn="auto" hangingPunct="1">
              <a:spcAft>
                <a:spcPts val="0"/>
              </a:spcAft>
              <a:defRPr/>
            </a:pP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vertikálisan a területi önkormányzatok, illetve a nemzeti kormány és az Európai Unió között</a:t>
            </a:r>
          </a:p>
          <a:p>
            <a:pPr lvl="1" algn="just">
              <a:defRPr/>
            </a:pP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horizontálisan a "kormányzás" különböző szintjei szoros összefüggésbe kerülnek egymással és az európai folyamatokkal egyaránt – nemcsak a gazdasági terek fonódnak össze, hanem jogi és közigazgatási rendszerek is összekapcsolódnak</a:t>
            </a:r>
            <a:r>
              <a:rPr lang="hu-HU" sz="5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5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hu-HU" sz="5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Az Európai Unió egyre nagyobb hangsúlyt helyez a közös európai értékekre és hagyományokra épülő ún. </a:t>
            </a:r>
            <a:r>
              <a:rPr lang="hu-HU" sz="5200" b="1" dirty="0" smtClean="0">
                <a:latin typeface="Times New Roman" pitchFamily="18" charset="0"/>
                <a:cs typeface="Times New Roman" pitchFamily="18" charset="0"/>
              </a:rPr>
              <a:t>Egységes Európai Közigazgatási Tér</a:t>
            </a: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 továbbfejlesztéséhez kapcsolódó intézményi keretek megerősítésére, a </a:t>
            </a:r>
            <a:r>
              <a:rPr lang="hu-HU" sz="5200" i="1" dirty="0" smtClean="0">
                <a:latin typeface="Times New Roman" pitchFamily="18" charset="0"/>
                <a:cs typeface="Times New Roman" pitchFamily="18" charset="0"/>
              </a:rPr>
              <a:t>közös horizontális törekvésekre, melynek keretei között ki kell emelni a helyi és regionális önkormányzatok modernizációját</a:t>
            </a: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, kapcsolataik erősítését, valamint a társadalmi párbeszéd folyamatos tökéletesítését</a:t>
            </a:r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 2" pitchFamily="18" charset="2"/>
              <a:buNone/>
              <a:defRPr/>
            </a:pPr>
            <a:endParaRPr lang="hu-H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sz="3700" dirty="0" smtClean="0">
                <a:latin typeface="Times New Roman" pitchFamily="18" charset="0"/>
                <a:cs typeface="Times New Roman" pitchFamily="18" charset="0"/>
              </a:rPr>
              <a:t>(A Régiók Bizottsága Fehér Könyve a többszintű kormányzásról. CONST-IV-020. 80. plenáris ülés. </a:t>
            </a:r>
            <a:r>
              <a:rPr lang="hu-HU" sz="3700" dirty="0" err="1" smtClean="0">
                <a:latin typeface="Times New Roman" pitchFamily="18" charset="0"/>
                <a:cs typeface="Times New Roman" pitchFamily="18" charset="0"/>
              </a:rPr>
              <a:t>CdR</a:t>
            </a:r>
            <a:r>
              <a:rPr lang="hu-HU" sz="3700" dirty="0" smtClean="0">
                <a:latin typeface="Times New Roman" pitchFamily="18" charset="0"/>
                <a:cs typeface="Times New Roman" pitchFamily="18" charset="0"/>
              </a:rPr>
              <a:t> 89/2009 </a:t>
            </a:r>
            <a:r>
              <a:rPr lang="hu-HU" sz="3700" dirty="0" err="1" smtClean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hu-HU" sz="3700" dirty="0" smtClean="0">
                <a:latin typeface="Times New Roman" pitchFamily="18" charset="0"/>
                <a:cs typeface="Times New Roman" pitchFamily="18" charset="0"/>
              </a:rPr>
              <a:t>, 2009.06.17-18)</a:t>
            </a:r>
          </a:p>
          <a:p>
            <a:pPr>
              <a:defRPr/>
            </a:pPr>
            <a:endParaRPr lang="hu-H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714359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000" b="1" dirty="0" smtClean="0">
                <a:latin typeface="Times New Roman" pitchFamily="18" charset="0"/>
              </a:rPr>
              <a:t>Következtetések</a:t>
            </a:r>
            <a:endParaRPr lang="hu-HU" sz="30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07505" y="836712"/>
            <a:ext cx="8822184" cy="580697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800" b="1" dirty="0" smtClean="0">
                <a:latin typeface="Times New Roman" pitchFamily="18" charset="0"/>
              </a:rPr>
              <a:t>Az Európai Területi Együttműködés önálló célkitűzés </a:t>
            </a:r>
            <a:r>
              <a:rPr lang="hu-HU" sz="1800" dirty="0" smtClean="0">
                <a:latin typeface="Times New Roman" pitchFamily="18" charset="0"/>
              </a:rPr>
              <a:t>szintjére emelésével egyre hangsúlyosabb szerepet kap a </a:t>
            </a:r>
            <a:r>
              <a:rPr lang="hu-HU" sz="1800" b="1" dirty="0" smtClean="0">
                <a:latin typeface="Times New Roman" pitchFamily="18" charset="0"/>
              </a:rPr>
              <a:t>horizontális dimenzió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dirty="0" err="1" smtClean="0">
                <a:latin typeface="Times New Roman" pitchFamily="18" charset="0"/>
              </a:rPr>
              <a:t>interregionális</a:t>
            </a:r>
            <a:r>
              <a:rPr lang="hu-HU" sz="1800" dirty="0" smtClean="0">
                <a:latin typeface="Times New Roman" pitchFamily="18" charset="0"/>
              </a:rPr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dirty="0" smtClean="0">
                <a:latin typeface="Times New Roman" pitchFamily="18" charset="0"/>
              </a:rPr>
              <a:t>transznacionális és 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dirty="0" smtClean="0">
                <a:latin typeface="Times New Roman" pitchFamily="18" charset="0"/>
              </a:rPr>
              <a:t>határ menti együttműködések hálózatainak összefogására.</a:t>
            </a:r>
          </a:p>
          <a:p>
            <a:pPr lvl="1" eaLnBrk="1" hangingPunct="1">
              <a:lnSpc>
                <a:spcPct val="80000"/>
              </a:lnSpc>
            </a:pPr>
            <a:endParaRPr lang="hu-HU" sz="1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u-HU" sz="1800" dirty="0" smtClean="0">
                <a:latin typeface="Times New Roman" pitchFamily="18" charset="0"/>
              </a:rPr>
              <a:t>a különböző </a:t>
            </a:r>
            <a:r>
              <a:rPr lang="hu-HU" sz="1800" b="1" dirty="0" smtClean="0">
                <a:latin typeface="Times New Roman" pitchFamily="18" charset="0"/>
              </a:rPr>
              <a:t>szakpolitikai területek és az érintettek közötti kapcsolatok </a:t>
            </a:r>
            <a:r>
              <a:rPr lang="hu-HU" sz="1800" dirty="0" smtClean="0">
                <a:latin typeface="Times New Roman" pitchFamily="18" charset="0"/>
              </a:rPr>
              <a:t>erősítése</a:t>
            </a:r>
          </a:p>
          <a:p>
            <a:pPr>
              <a:lnSpc>
                <a:spcPct val="80000"/>
              </a:lnSpc>
              <a:buNone/>
            </a:pPr>
            <a:endParaRPr lang="hu-HU" sz="1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1800" b="1" dirty="0" smtClean="0">
                <a:latin typeface="Times New Roman" pitchFamily="18" charset="0"/>
              </a:rPr>
              <a:t>funkcionális szempontok </a:t>
            </a:r>
            <a:r>
              <a:rPr lang="hu-HU" sz="1800" dirty="0" smtClean="0">
                <a:latin typeface="Times New Roman" pitchFamily="18" charset="0"/>
              </a:rPr>
              <a:t>lehetővé teszik az átfogó uniós politikák és a regionális kezdeményezések ötvözését - </a:t>
            </a:r>
            <a:r>
              <a:rPr lang="hu-HU" sz="1800" b="1" dirty="0" smtClean="0">
                <a:latin typeface="Times New Roman" pitchFamily="18" charset="0"/>
              </a:rPr>
              <a:t>szinergiák megteremtése és a párhuzamosságok elkerülése</a:t>
            </a:r>
          </a:p>
          <a:p>
            <a:pPr>
              <a:lnSpc>
                <a:spcPct val="80000"/>
              </a:lnSpc>
              <a:buNone/>
            </a:pPr>
            <a:endParaRPr lang="hu-HU" sz="18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1800" b="1" dirty="0" smtClean="0">
                <a:latin typeface="Times New Roman" pitchFamily="18" charset="0"/>
              </a:rPr>
              <a:t>integrált területi megközelítés </a:t>
            </a:r>
            <a:r>
              <a:rPr lang="hu-HU" sz="1800" dirty="0" smtClean="0">
                <a:latin typeface="Times New Roman" pitchFamily="18" charset="0"/>
              </a:rPr>
              <a:t>alkalmazása, a célkitűzések koordinációja, a gazdasági, a társadalmi, és a földrajzi terek egybefonódása, amely tényleges rugalmassággal párosul a célok eléréséhez kitűzött eszközök tekintetében.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u-HU" sz="1800" dirty="0" smtClean="0">
                <a:latin typeface="Times New Roman" pitchFamily="18" charset="0"/>
              </a:rPr>
              <a:t>az új területi politikában a funkcionális </a:t>
            </a:r>
            <a:r>
              <a:rPr lang="hu-HU" sz="1800" dirty="0" err="1" smtClean="0">
                <a:latin typeface="Times New Roman" pitchFamily="18" charset="0"/>
              </a:rPr>
              <a:t>makrorégiók</a:t>
            </a:r>
            <a:r>
              <a:rPr lang="hu-HU" sz="1800" dirty="0" smtClean="0">
                <a:latin typeface="Times New Roman" pitchFamily="18" charset="0"/>
              </a:rPr>
              <a:t> megjelenésével </a:t>
            </a:r>
            <a:r>
              <a:rPr lang="hu-HU" sz="1800" b="1" dirty="0" smtClean="0">
                <a:latin typeface="Times New Roman" pitchFamily="18" charset="0"/>
              </a:rPr>
              <a:t>rugalmasabb, többcsatornás intézményi működés </a:t>
            </a:r>
            <a:r>
              <a:rPr lang="hu-HU" sz="1800" b="1" dirty="0" smtClean="0">
                <a:latin typeface="Times New Roman" pitchFamily="18" charset="0"/>
              </a:rPr>
              <a:t>lehetséges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endParaRPr lang="hu-HU" altLang="hu-H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hu-HU" altLang="hu-HU" sz="16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altLang="hu-HU" sz="1600" b="1" dirty="0">
                <a:latin typeface="Times New Roman" pitchFamily="18" charset="0"/>
                <a:cs typeface="Times New Roman" pitchFamily="18" charset="0"/>
              </a:rPr>
              <a:t>EGTC alkalmas eszköznek </a:t>
            </a:r>
            <a:r>
              <a:rPr lang="hu-HU" altLang="hu-HU" sz="1600" dirty="0">
                <a:latin typeface="Times New Roman" pitchFamily="18" charset="0"/>
                <a:cs typeface="Times New Roman" pitchFamily="18" charset="0"/>
              </a:rPr>
              <a:t>bizonyulhat: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hu-HU" altLang="hu-HU" sz="1600" dirty="0">
                <a:latin typeface="Times New Roman" pitchFamily="18" charset="0"/>
                <a:cs typeface="Times New Roman" pitchFamily="18" charset="0"/>
              </a:rPr>
              <a:t>a nyugat-balkáni térség integrációs perspektívájának előmozdítása,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hu-HU" altLang="hu-HU" sz="1600" dirty="0">
                <a:latin typeface="Times New Roman" pitchFamily="18" charset="0"/>
                <a:cs typeface="Times New Roman" pitchFamily="18" charset="0"/>
              </a:rPr>
              <a:t>a jószomszédi kapcsolatok ápolására,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hu-HU" altLang="hu-HU" sz="1600" dirty="0">
                <a:latin typeface="Times New Roman" pitchFamily="18" charset="0"/>
                <a:cs typeface="Times New Roman" pitchFamily="18" charset="0"/>
              </a:rPr>
              <a:t>a térségben megjelenő érdekek hatékonyabb összefogására. </a:t>
            </a:r>
          </a:p>
          <a:p>
            <a:pPr eaLnBrk="1" hangingPunct="1">
              <a:lnSpc>
                <a:spcPct val="80000"/>
              </a:lnSpc>
            </a:pPr>
            <a:endParaRPr lang="hu-HU" sz="1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hu-HU" sz="16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u-HU" smtClean="0"/>
          </a:p>
          <a:p>
            <a:pPr eaLnBrk="1" hangingPunct="1">
              <a:buFont typeface="Arial" charset="0"/>
              <a:buNone/>
            </a:pPr>
            <a:endParaRPr lang="hu-HU" smtClean="0"/>
          </a:p>
          <a:p>
            <a:pPr algn="ctr" eaLnBrk="1" hangingPunct="1">
              <a:buFont typeface="Arial" charset="0"/>
              <a:buNone/>
            </a:pP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Köszönöm a megtisztelő figyelmet!</a:t>
            </a:r>
          </a:p>
          <a:p>
            <a:pPr eaLnBrk="1" hangingPunct="1"/>
            <a:endParaRPr lang="hu-HU" sz="30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Elérhetőség:</a:t>
            </a:r>
          </a:p>
          <a:p>
            <a:pPr algn="ctr" eaLnBrk="1" hangingPunct="1">
              <a:buFont typeface="Arial" charset="0"/>
              <a:buNone/>
            </a:pPr>
            <a:r>
              <a:rPr lang="hu-HU" sz="3000" i="1" smtClean="0">
                <a:latin typeface="Times New Roman" pitchFamily="18" charset="0"/>
                <a:cs typeface="Times New Roman" pitchFamily="18" charset="0"/>
                <a:hlinkClick r:id="rId2"/>
              </a:rPr>
              <a:t>fejeszs@polit.u-szeged.hu</a:t>
            </a:r>
            <a:endParaRPr lang="hu-HU" sz="3000" i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hu-HU" sz="3000" i="1" smtClean="0">
                <a:latin typeface="Times New Roman" pitchFamily="18" charset="0"/>
                <a:cs typeface="Times New Roman" pitchFamily="18" charset="0"/>
                <a:hlinkClick r:id="rId3"/>
              </a:rPr>
              <a:t>Fejes.Zsuzsanna@uni-nke.hu</a:t>
            </a:r>
            <a:endParaRPr lang="hu-HU" sz="3000" i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hu-HU" sz="2000" i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72547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Kohéziós politika jogszabálycsomag I.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5007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Az Európai Bizottság 2011. október 6-án (azóta többször módosított) jogalkotási javaslatokat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fogadott el a 2014 és 2020 közötti időszakra vonatkozó kohéziós politikáról. </a:t>
            </a:r>
          </a:p>
          <a:p>
            <a:pPr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2013. november 19-én az Európai Parlament megszavazta az EU 2014–2020 közötti időszakra vonatkozó többéves pénzügyi keretét.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Az Európai Parlament egyetértése azt jelenti, hogy a Tanács a közeli hetekben véglegesen jóváhagyhatja a programot. Ezzel lezárulnak a bizottsági javaslatok 2011. június 29-i előterjesztése óta, immár két és fél éve folyó intenzív tárgyalások.</a:t>
            </a:r>
          </a:p>
          <a:p>
            <a:pPr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Az új Rendeletek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várhatóan 2014-ben lépnek hatályba.</a:t>
            </a:r>
          </a:p>
          <a:p>
            <a:pPr lvl="1"/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Az Európai Regionális Fejlesztési Alap, az Európai Szociális Alap, a Kohéziós Alap, az Európai Mezőgazdasági Vidékfejlesztési Alap és az Európai Halászati Alap működésére vonatkozó 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Közös Előírások 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- COM(2013) 246 </a:t>
            </a:r>
            <a:r>
              <a:rPr lang="hu-HU" sz="2100" dirty="0" err="1" smtClean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hu-HU" sz="2100" dirty="0" smtClean="0">
                <a:latin typeface="Times New Roman" pitchFamily="18" charset="0"/>
                <a:cs typeface="Times New Roman" pitchFamily="18" charset="0"/>
              </a:rPr>
              <a:t> Brüsszel, 2013.4.22.</a:t>
            </a:r>
          </a:p>
          <a:p>
            <a:pPr lvl="1"/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Európai Területi Együttműködés - COM(2011) 611 </a:t>
            </a:r>
            <a:r>
              <a:rPr lang="hu-HU" sz="2100" b="1" dirty="0" err="1" smtClean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/2 Brüsszel, 2012.03.14.</a:t>
            </a:r>
          </a:p>
          <a:p>
            <a:pPr lvl="1"/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Európai Területi Együttműködési Csoportosulás - COM(2011) 610 </a:t>
            </a:r>
            <a:r>
              <a:rPr lang="hu-HU" sz="2100" b="1" dirty="0" err="1" smtClean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/2 Brüsszel, 2012.3.14.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86834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Kohéziós politika jogszabálycsomag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70938"/>
            <a:ext cx="8892480" cy="5786454"/>
          </a:xfrm>
        </p:spPr>
        <p:txBody>
          <a:bodyPr>
            <a:normAutofit fontScale="32500" lnSpcReduction="20000"/>
          </a:bodyPr>
          <a:lstStyle/>
          <a:p>
            <a:pPr lvl="1">
              <a:buNone/>
            </a:pPr>
            <a:endParaRPr lang="hu-H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hu-HU" sz="7200" b="1" dirty="0" smtClean="0">
                <a:latin typeface="Times New Roman" pitchFamily="18" charset="0"/>
                <a:cs typeface="Times New Roman" pitchFamily="18" charset="0"/>
              </a:rPr>
              <a:t>A  közös Rendelet </a:t>
            </a: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valamennyi alap közös általános szabályait fekteti le először:</a:t>
            </a:r>
          </a:p>
          <a:p>
            <a:pPr lvl="2">
              <a:buFont typeface="Wingdings" pitchFamily="2" charset="2"/>
              <a:buChar char="Ø"/>
            </a:pPr>
            <a:r>
              <a:rPr lang="hu-HU" sz="6800" dirty="0" smtClean="0">
                <a:latin typeface="Times New Roman" pitchFamily="18" charset="0"/>
                <a:cs typeface="Times New Roman" pitchFamily="18" charset="0"/>
              </a:rPr>
              <a:t>partnerség, </a:t>
            </a:r>
          </a:p>
          <a:p>
            <a:pPr lvl="2">
              <a:buFont typeface="Wingdings" pitchFamily="2" charset="2"/>
              <a:buChar char="Ø"/>
            </a:pPr>
            <a:r>
              <a:rPr lang="hu-HU" sz="6800" b="1" dirty="0" smtClean="0">
                <a:latin typeface="Times New Roman" pitchFamily="18" charset="0"/>
                <a:cs typeface="Times New Roman" pitchFamily="18" charset="0"/>
              </a:rPr>
              <a:t>többszintű kormányzás, </a:t>
            </a:r>
          </a:p>
          <a:p>
            <a:pPr lvl="2">
              <a:buFont typeface="Wingdings" pitchFamily="2" charset="2"/>
              <a:buChar char="Ø"/>
            </a:pPr>
            <a:r>
              <a:rPr lang="hu-HU" sz="6800" dirty="0" smtClean="0">
                <a:latin typeface="Times New Roman" pitchFamily="18" charset="0"/>
                <a:cs typeface="Times New Roman" pitchFamily="18" charset="0"/>
              </a:rPr>
              <a:t>vonatkozó európai uniós és nemzeti szabályoknak való megfelelés, </a:t>
            </a:r>
          </a:p>
          <a:p>
            <a:pPr lvl="2">
              <a:buFont typeface="Wingdings" pitchFamily="2" charset="2"/>
              <a:buChar char="Ø"/>
            </a:pPr>
            <a:r>
              <a:rPr lang="hu-HU" sz="6800" dirty="0" smtClean="0">
                <a:latin typeface="Times New Roman" pitchFamily="18" charset="0"/>
                <a:cs typeface="Times New Roman" pitchFamily="18" charset="0"/>
              </a:rPr>
              <a:t>férfiak és nők közti egyenlőség propagálása és </a:t>
            </a:r>
          </a:p>
          <a:p>
            <a:pPr lvl="2">
              <a:buFont typeface="Wingdings" pitchFamily="2" charset="2"/>
              <a:buChar char="Ø"/>
            </a:pPr>
            <a:r>
              <a:rPr lang="hu-HU" sz="6800" dirty="0" smtClean="0">
                <a:latin typeface="Times New Roman" pitchFamily="18" charset="0"/>
                <a:cs typeface="Times New Roman" pitchFamily="18" charset="0"/>
              </a:rPr>
              <a:t>a fenntartható fejlődés</a:t>
            </a:r>
          </a:p>
          <a:p>
            <a:pPr lvl="1">
              <a:buNone/>
            </a:pPr>
            <a:endParaRPr lang="hu-HU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A tervezet </a:t>
            </a:r>
            <a:r>
              <a:rPr lang="hu-HU" sz="7200" b="1" dirty="0" smtClean="0">
                <a:latin typeface="Times New Roman" pitchFamily="18" charset="0"/>
                <a:cs typeface="Times New Roman" pitchFamily="18" charset="0"/>
              </a:rPr>
              <a:t>három régiótípust </a:t>
            </a: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nevez meg. </a:t>
            </a:r>
            <a:endParaRPr lang="hu-HU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Alapelve</a:t>
            </a: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: „</a:t>
            </a:r>
            <a:r>
              <a:rPr lang="hu-HU" sz="7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sz="6200" b="1" dirty="0" smtClean="0">
                <a:latin typeface="Times New Roman" pitchFamily="18" charset="0"/>
                <a:cs typeface="Times New Roman" pitchFamily="18" charset="0"/>
              </a:rPr>
              <a:t>eruházás valamennyi uniós régióba</a:t>
            </a:r>
            <a:r>
              <a:rPr lang="hu-HU" sz="6200" dirty="0" smtClean="0">
                <a:latin typeface="Times New Roman" pitchFamily="18" charset="0"/>
                <a:cs typeface="Times New Roman" pitchFamily="18" charset="0"/>
              </a:rPr>
              <a:t> és a támogatás szintjének és a nemzeti hozzájárulás mértékének (társfinanszírozási arány) hozzáigazítása az egyes régiók fejlettségi szintjéhez”:</a:t>
            </a:r>
          </a:p>
          <a:p>
            <a:pPr lvl="2"/>
            <a:r>
              <a:rPr lang="hu-HU" sz="5400" dirty="0" smtClean="0">
                <a:latin typeface="Times New Roman" pitchFamily="18" charset="0"/>
                <a:cs typeface="Times New Roman" pitchFamily="18" charset="0"/>
              </a:rPr>
              <a:t>Kevésbé fejlett régiók (GDP &lt; az EU-27 átlagának 75%-a)</a:t>
            </a:r>
          </a:p>
          <a:p>
            <a:pPr lvl="2"/>
            <a:r>
              <a:rPr lang="hu-HU" sz="5400" dirty="0" smtClean="0">
                <a:latin typeface="Times New Roman" pitchFamily="18" charset="0"/>
                <a:cs typeface="Times New Roman" pitchFamily="18" charset="0"/>
              </a:rPr>
              <a:t>Átmeneti régiók (GDP az EU-27 átlagának 75%–90%-a között) </a:t>
            </a:r>
          </a:p>
          <a:p>
            <a:pPr lvl="2"/>
            <a:r>
              <a:rPr lang="hu-HU" sz="5400" dirty="0" smtClean="0">
                <a:latin typeface="Times New Roman" pitchFamily="18" charset="0"/>
                <a:cs typeface="Times New Roman" pitchFamily="18" charset="0"/>
              </a:rPr>
              <a:t>Fejlettebb régiók (GDP &gt; az EU-27 átlagának 90%-a)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u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3584"/>
            <a:ext cx="6048672" cy="6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67544" y="6353944"/>
            <a:ext cx="8579296" cy="504056"/>
          </a:xfrm>
        </p:spPr>
        <p:txBody>
          <a:bodyPr>
            <a:normAutofit/>
          </a:bodyPr>
          <a:lstStyle/>
          <a:p>
            <a:r>
              <a:rPr lang="hu-H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Kohéziós politika  - támogathatóság</a:t>
            </a:r>
          </a:p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Európai Bizottság, </a:t>
            </a:r>
            <a:r>
              <a:rPr lang="hu-H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Inforégió</a:t>
            </a:r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2013. http</a:t>
            </a:r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://ec.europa.eu/regional_policy/what/future/eligibility/index_hu.cfm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u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5453"/>
            <a:ext cx="6006306" cy="63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200" y="6309320"/>
            <a:ext cx="8435280" cy="548680"/>
          </a:xfrm>
        </p:spPr>
        <p:txBody>
          <a:bodyPr>
            <a:normAutofit/>
          </a:bodyPr>
          <a:lstStyle/>
          <a:p>
            <a:r>
              <a:rPr lang="hu-H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Kohéziós politika  - támogathatóság</a:t>
            </a:r>
          </a:p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Európai Bizottság, </a:t>
            </a:r>
            <a:r>
              <a:rPr lang="hu-H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Inforégió</a:t>
            </a:r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2013. http://ec.europa.eu/regional_policy/what/future/eligibility/index_hu.cfm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Az európai területi együttműködés </a:t>
            </a: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5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3500" b="1" dirty="0">
                <a:latin typeface="Times New Roman" pitchFamily="18" charset="0"/>
                <a:cs typeface="Times New Roman" pitchFamily="18" charset="0"/>
              </a:rPr>
              <a:t>ETE)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rendelet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tervezet</a:t>
            </a:r>
            <a:endParaRPr lang="hu-HU" sz="3500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445224"/>
          </a:xfrm>
        </p:spPr>
        <p:txBody>
          <a:bodyPr>
            <a:noAutofit/>
          </a:bodyPr>
          <a:lstStyle/>
          <a:p>
            <a:pPr lvl="1" algn="just">
              <a:buNone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kohéziós politika önálló célkitűzése marad 2013 után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is, amelyet 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Európai Regionális Fejlesztési Alap (ERFA) finanszíroz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azonban a programok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specifikumai miatt külön rendelet szabályozza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európai területi együttműködési programok három kategóriába sorolhatóak:</a:t>
            </a:r>
          </a:p>
          <a:p>
            <a:pPr lvl="2" algn="just"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határokon átívelő együttműködés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– a közös határ két oldalán található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régiók és helyi hatóságok közötti hálózatok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(a  ilyenek például az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infrastruktúra, oktatás, egészségügy)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 a határ menti terület még feltáratlan növekedési lehetőségeinek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elősegítése.</a:t>
            </a:r>
          </a:p>
          <a:p>
            <a:pPr lvl="2" algn="just">
              <a:buFont typeface="Wingdings" pitchFamily="2" charset="2"/>
              <a:buChar char="Ø"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transznacionális együttműködés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– olyan projektek finanszírozása, amelyek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tagállami, regionális és helyi hatóságok közreműködésével integrált területfejlesztési intézkedések révén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valósulnak meg nagyobb kiterjedésű földrajzi területen</a:t>
            </a:r>
          </a:p>
          <a:p>
            <a:pPr lvl="2" algn="just">
              <a:buFont typeface="Wingdings" pitchFamily="2" charset="2"/>
              <a:buChar char="Ø"/>
            </a:pP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Interregionális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együttműködési programok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– tematikus célkitűzésekkel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(innovációval, energiahatékonysággal, városfejlesztéssel), valamint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város-vidék kapcsolatokat magában foglaló városfejlesztéssel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kapcsolatos tapasztalatcsere ösztönzése.</a:t>
            </a:r>
          </a:p>
          <a:p>
            <a:pPr>
              <a:buFont typeface="Wingdings" pitchFamily="2" charset="2"/>
              <a:buChar char="Ø"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1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00318"/>
              </p:ext>
            </p:extLst>
          </p:nvPr>
        </p:nvGraphicFramePr>
        <p:xfrm>
          <a:off x="-1980730" y="116647"/>
          <a:ext cx="13969558" cy="66867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16106"/>
                <a:gridCol w="1088244"/>
                <a:gridCol w="1088244"/>
                <a:gridCol w="1088244"/>
                <a:gridCol w="1088244"/>
                <a:gridCol w="1088244"/>
                <a:gridCol w="1088244"/>
                <a:gridCol w="1088244"/>
                <a:gridCol w="1088244"/>
                <a:gridCol w="1069151"/>
                <a:gridCol w="1084424"/>
                <a:gridCol w="992781"/>
                <a:gridCol w="901144"/>
              </a:tblGrid>
              <a:tr h="693532"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 err="1">
                          <a:effectLst/>
                        </a:rPr>
                        <a:t>Cohesion</a:t>
                      </a:r>
                      <a:r>
                        <a:rPr lang="hu-HU" sz="1000" b="1" u="none" strike="noStrike" dirty="0">
                          <a:effectLst/>
                        </a:rPr>
                        <a:t> </a:t>
                      </a:r>
                      <a:r>
                        <a:rPr lang="hu-HU" sz="1000" b="1" u="none" strike="noStrike" dirty="0" err="1">
                          <a:effectLst/>
                        </a:rPr>
                        <a:t>Fund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Less </a:t>
                      </a:r>
                      <a:r>
                        <a:rPr lang="hu-HU" sz="1000" b="1" u="none" strike="noStrike" dirty="0" err="1">
                          <a:effectLst/>
                        </a:rPr>
                        <a:t>Developed</a:t>
                      </a:r>
                      <a:r>
                        <a:rPr lang="hu-HU" sz="1000" b="1" u="none" strike="noStrike" dirty="0">
                          <a:effectLst/>
                        </a:rPr>
                        <a:t> </a:t>
                      </a:r>
                      <a:r>
                        <a:rPr lang="hu-HU" sz="1000" b="1" u="none" strike="noStrike" dirty="0" err="1">
                          <a:effectLst/>
                        </a:rPr>
                        <a:t>Regions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 err="1">
                          <a:effectLst/>
                        </a:rPr>
                        <a:t>Transition</a:t>
                      </a:r>
                      <a:r>
                        <a:rPr lang="hu-HU" sz="1000" b="1" u="none" strike="noStrike" dirty="0">
                          <a:effectLst/>
                        </a:rPr>
                        <a:t> </a:t>
                      </a:r>
                      <a:r>
                        <a:rPr lang="hu-HU" sz="1000" b="1" u="none" strike="noStrike" dirty="0" err="1">
                          <a:effectLst/>
                        </a:rPr>
                        <a:t>Regions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More </a:t>
                      </a:r>
                      <a:r>
                        <a:rPr lang="hu-HU" sz="1000" b="1" u="none" strike="noStrike" dirty="0" err="1">
                          <a:effectLst/>
                        </a:rPr>
                        <a:t>Developed</a:t>
                      </a:r>
                      <a:r>
                        <a:rPr lang="hu-HU" sz="1000" b="1" u="none" strike="noStrike" dirty="0">
                          <a:effectLst/>
                        </a:rPr>
                        <a:t> </a:t>
                      </a:r>
                      <a:r>
                        <a:rPr lang="hu-HU" sz="1000" b="1" u="none" strike="noStrike" dirty="0" err="1">
                          <a:effectLst/>
                        </a:rPr>
                        <a:t>Regions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Outermost and northern sparsely populated regions</a:t>
                      </a:r>
                      <a:endParaRPr lang="en-US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European </a:t>
                      </a:r>
                      <a:r>
                        <a:rPr lang="hu-HU" sz="1000" b="1" u="none" strike="noStrike" dirty="0" err="1">
                          <a:effectLst/>
                        </a:rPr>
                        <a:t>Territorial</a:t>
                      </a:r>
                      <a:r>
                        <a:rPr lang="hu-HU" sz="1000" b="1" u="none" strike="noStrike" dirty="0">
                          <a:effectLst/>
                        </a:rPr>
                        <a:t> </a:t>
                      </a:r>
                      <a:r>
                        <a:rPr lang="hu-HU" sz="1000" b="1" u="none" strike="noStrike" dirty="0" err="1">
                          <a:effectLst/>
                        </a:rPr>
                        <a:t>Cooperation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 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Youth Employment Initiative (additional allocation)</a:t>
                      </a:r>
                      <a:endParaRPr lang="en-US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Subtotal </a:t>
                      </a:r>
                      <a:r>
                        <a:rPr lang="en-US" sz="1000" b="1" u="none" strike="noStrike" dirty="0" err="1">
                          <a:effectLst/>
                        </a:rPr>
                        <a:t>excl</a:t>
                      </a:r>
                      <a:r>
                        <a:rPr lang="en-US" sz="1000" b="1" u="none" strike="noStrike" dirty="0">
                          <a:effectLst/>
                        </a:rPr>
                        <a:t> Rural and EMFF</a:t>
                      </a:r>
                      <a:endParaRPr lang="en-US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>
                          <a:effectLst/>
                        </a:rPr>
                        <a:t>Rural Development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EMFF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Total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</a:tr>
              <a:tr h="283505"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 err="1">
                          <a:effectLst/>
                        </a:rPr>
                        <a:t>Cross-Border</a:t>
                      </a:r>
                      <a:r>
                        <a:rPr lang="hu-HU" sz="1000" b="1" u="none" strike="noStrike" dirty="0">
                          <a:effectLst/>
                        </a:rPr>
                        <a:t> </a:t>
                      </a:r>
                      <a:r>
                        <a:rPr lang="hu-HU" sz="1000" b="1" u="none" strike="noStrike" dirty="0" err="1">
                          <a:effectLst/>
                        </a:rPr>
                        <a:t>Cooperation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 err="1">
                          <a:effectLst/>
                        </a:rPr>
                        <a:t>Transnational</a:t>
                      </a:r>
                      <a:r>
                        <a:rPr lang="hu-HU" sz="1000" b="1" u="none" strike="noStrike" dirty="0">
                          <a:effectLst/>
                        </a:rPr>
                        <a:t> </a:t>
                      </a:r>
                      <a:r>
                        <a:rPr lang="hu-HU" sz="1000" b="1" u="none" strike="noStrike" dirty="0" err="1">
                          <a:effectLst/>
                        </a:rPr>
                        <a:t>Cooperation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ctr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BE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1 039,7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938,6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219,0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44,2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42,4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2 283,9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551,8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41,7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2 877,5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BG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2 278,3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5 089,3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  -  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134,2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31,5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55,2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7 588,4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2 338,8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88,1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10 015,3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CZ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6 258,9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15 282,5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88,2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296,7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43,0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13,6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21 982,9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2 170,3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31,1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24 184,3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DK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71,4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255,1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204,2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22,7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553,4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629,4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208,4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1 391,1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DE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9 771,5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8 498,0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  -  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626,7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338,7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19 234,9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629,4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219,6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20 083,8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EE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1 073,3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2 461,2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  -  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49,9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5,</a:t>
                      </a:r>
                      <a:r>
                        <a:rPr lang="hu-HU" sz="1000" u="none" strike="noStrike" dirty="0" err="1">
                          <a:effectLst/>
                        </a:rPr>
                        <a:t>5</a:t>
                      </a:r>
                      <a:r>
                        <a:rPr lang="hu-HU" sz="1000" u="none" strike="noStrike" dirty="0">
                          <a:effectLst/>
                        </a:rPr>
                        <a:t>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3 590,0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725,886558</a:t>
                      </a:r>
                      <a:endParaRPr lang="hu-HU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101,0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4 416,8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IE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951,6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  -  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150,5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18,3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68,1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1 188,6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2 190,0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147,6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3 526,1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EL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3 250,2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7 034,2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2 306,1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2 528,2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  -  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185,3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46,4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171,5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15 521,9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4 196,0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388,8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20 106,6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ES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2 040,4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13 399,5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11 074,4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484,1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430,0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187,6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943,5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28 559,5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8 290,8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1 161,6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38 011,9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FR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3 407,8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4 253,3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6 348,5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443,3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824,7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264,6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310,2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15 852,5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9 909,7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588,0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26 350,2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HR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2 559,5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5 837,5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127,8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18,3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66,2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8 609,4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2 325,2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252,6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11 187,2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IT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22 324,6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1 102,0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7 692,2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  -  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890,0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246,7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567,5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32 823,0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10 429,7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537,3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43 790,0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CY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269,5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421,8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  -  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29,5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3,</a:t>
                      </a:r>
                      <a:r>
                        <a:rPr lang="hu-HU" sz="1000" u="none" strike="noStrike" dirty="0" err="1">
                          <a:effectLst/>
                        </a:rPr>
                        <a:t>3</a:t>
                      </a:r>
                      <a:r>
                        <a:rPr lang="hu-HU" sz="1000" u="none" strike="noStrike" dirty="0">
                          <a:effectLst/>
                        </a:rPr>
                        <a:t>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11,6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735,6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132,2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39,7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907,6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LV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1 349,4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3 039,8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84,3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9,3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29,0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4 511,8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969,0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139,8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5 620,6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LT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2 048,9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4 628,7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  -  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99,9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13,9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31,8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6 823,1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1 613,1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63,4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8 499,6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LU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39,6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18,2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2,0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59,7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100,6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160,3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HU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6 025,4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15 005,2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463,7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320,4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41,4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49,8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21 905,9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3 455,3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39,1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25 400,3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MT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217,7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490,2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15,3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1,7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725,0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99,0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22,6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846,6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NL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1 014,6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321,8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67,9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1 404,3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607,3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101,5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2 113,1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AT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72,3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906,0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222,9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34,4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1 235,6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3 937,6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7,0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5 180,2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PL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23 208,0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51 163,6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2 242,4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543,2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157,3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252,4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77 567,0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10 941,2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531,2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89 039,4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PT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2 861,7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16 671,2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257,6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1 275,5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115,7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78,6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43,8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160,8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21 465,0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4 057,8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392,5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25 915,3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RO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6 935,0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15 058,8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441,3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364,0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88,7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106,0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22 993,8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8 015,7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168,4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31 177,9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SI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895,4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1 260,0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847,3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54,5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   8,4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9,2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3 074,8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837,8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24,8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3 937,4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SK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4 168,3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9 483,7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44,2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201,1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22,3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72,2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13 991,7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1 890,2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15,8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15 897,7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>
                          <a:effectLst/>
                        </a:rPr>
                        <a:t>FI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999,1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305,3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139,4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21,9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1 465,8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2 380,4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74,4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3 920,6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SE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1 512,4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206,9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304,2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  38,1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44,2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2 105,8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1 745,3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120,2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3 971,2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UK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2 383,2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2 617,4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5 767,6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       -  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612,3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 253,3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206,1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11 839,9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2 580,2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243,1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14 663,2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2835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 err="1">
                          <a:effectLst/>
                        </a:rPr>
                        <a:t>Interregional</a:t>
                      </a:r>
                      <a:r>
                        <a:rPr lang="hu-HU" sz="1000" b="1" u="none" strike="noStrike" dirty="0">
                          <a:effectLst/>
                        </a:rPr>
                        <a:t> </a:t>
                      </a:r>
                      <a:r>
                        <a:rPr lang="hu-HU" sz="1000" b="1" u="none" strike="noStrike" dirty="0" err="1">
                          <a:effectLst/>
                        </a:rPr>
                        <a:t>cooperation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  571,6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571,6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53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Urban </a:t>
                      </a:r>
                      <a:r>
                        <a:rPr lang="hu-HU" sz="1000" b="1" u="none" strike="noStrike" dirty="0" err="1">
                          <a:effectLst/>
                        </a:rPr>
                        <a:t>innovative</a:t>
                      </a:r>
                      <a:r>
                        <a:rPr lang="hu-HU" sz="1000" b="1" u="none" strike="noStrike" dirty="0">
                          <a:effectLst/>
                        </a:rPr>
                        <a:t> </a:t>
                      </a:r>
                      <a:r>
                        <a:rPr lang="hu-HU" sz="1000" b="1" u="none" strike="noStrike" dirty="0" err="1">
                          <a:effectLst/>
                        </a:rPr>
                        <a:t>actions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371,9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371,9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4334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 err="1">
                          <a:effectLst/>
                        </a:rPr>
                        <a:t>Technical</a:t>
                      </a:r>
                      <a:r>
                        <a:rPr lang="hu-HU" sz="1000" b="1" u="none" strike="noStrike" dirty="0">
                          <a:effectLst/>
                        </a:rPr>
                        <a:t> </a:t>
                      </a:r>
                      <a:r>
                        <a:rPr lang="hu-HU" sz="1000" b="1" u="none" strike="noStrike" dirty="0" err="1">
                          <a:effectLst/>
                        </a:rPr>
                        <a:t>assistance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1 217,6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   238,9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1 456,5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EU28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63 399,7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182 171,8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35 381,1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54 350,5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1 555,4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7 548,4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           2 075,0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   3 211,2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351 854,2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95 577,1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            5 749,3 </a:t>
                      </a:r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    453 180,6 </a:t>
                      </a:r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  <a:tr h="162877">
                <a:tc gridSpan="1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Forrás: Európai Bizottság, </a:t>
                      </a:r>
                      <a:r>
                        <a:rPr lang="hu-HU" sz="10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Inforégió</a:t>
                      </a:r>
                      <a:r>
                        <a:rPr lang="hu-H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2013. http://ec.europa.eu/regional_policy/what/future/eligibility/index_hu.cfm</a:t>
                      </a:r>
                    </a:p>
                  </a:txBody>
                  <a:tcPr marL="3468" marR="3468" marT="3468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3468" marR="3468" marT="346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88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rendelet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tervezet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Új elemként jelenik meg a</a:t>
            </a:r>
          </a:p>
          <a:p>
            <a:pPr lvl="1"/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tematikus koncentráció, </a:t>
            </a:r>
          </a:p>
          <a:p>
            <a:pPr lvl="1"/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az Európa 2020 Stratégia céljaival való szoros kapcsolat, </a:t>
            </a:r>
          </a:p>
          <a:p>
            <a:pPr lvl="1"/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 beruházások megnövelt eredményorientációja és </a:t>
            </a:r>
          </a:p>
          <a:p>
            <a:pPr lvl="1"/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 területiség. </a:t>
            </a:r>
          </a:p>
          <a:p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Megmarad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az Unió külső határainál zajló együttműködéseket segítő 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Európai Szomszédsági Eszköz (ENI) és Előcsatlakozási támogatási eszköz (IPA)</a:t>
            </a:r>
          </a:p>
          <a:p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Két új eszközt jelenik meg a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kohéziós források hatékonyabb felhasználása érdekében 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Helyi közösségi részvételen alapuló helyi fejlesztési kezdeményezések (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Communitiy-led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local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CLLD) megvalósíthatók határ menti programok keretében is. (Ez nem más, mint a LEADER kezdeményezés beépítése a kohéziós politikába)</a:t>
            </a:r>
          </a:p>
          <a:p>
            <a:pPr lvl="1"/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Integrált Területi Beruházásokra (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Territorial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- ITI)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 szintén lesz lehetőség, amennyiben az együttműködési program részét képezi. </a:t>
            </a:r>
          </a:p>
          <a:p>
            <a:pPr lvl="2"/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integrált fejlesztések speciális végrehajtási módját jelenti. </a:t>
            </a:r>
          </a:p>
          <a:p>
            <a:pPr lvl="2"/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segítségével több operatív program, különböző prioritási tengelyeinek támogatásai kombinálhatók az egy adott terület specifikus igényeihez illeszkedő integrált beruházások megvalósíthatósága érdekében.</a:t>
            </a:r>
          </a:p>
          <a:p>
            <a:pPr lvl="2"/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az ITI menedzsmentjére és végrehajtására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ETT-t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vagy egyéb jogi személyiséget lehet kijelölni, amelyet valamely résztvevő ország jogrendje alatt hoztak létre.</a:t>
            </a:r>
          </a:p>
          <a:p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2898</Words>
  <Application>Microsoft Office PowerPoint</Application>
  <PresentationFormat>Diavetítés a képernyőre (4:3 oldalarány)</PresentationFormat>
  <Paragraphs>651</Paragraphs>
  <Slides>24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 A kormányzás új lehetőségei az  európai területi együttműködésben:  a magyar határrégiók  együttműködésének jogi keretei  az új európai kohéziós politikában   Fejes Zsuzsanna egyetemi docens Nemzeti Közszolgálati Egyetem KTK, Szegedi Tudományegyetem ÁJK</vt:lpstr>
      <vt:lpstr>Európai területi kohézió </vt:lpstr>
      <vt:lpstr>Kohéziós politika jogszabálycsomag I.</vt:lpstr>
      <vt:lpstr>Kohéziós politika jogszabálycsomag II.</vt:lpstr>
      <vt:lpstr>PowerPoint bemutató</vt:lpstr>
      <vt:lpstr>PowerPoint bemutató</vt:lpstr>
      <vt:lpstr>Az európai területi együttműködés  (ETE)  rendelet tervezet</vt:lpstr>
      <vt:lpstr>PowerPoint bemutató</vt:lpstr>
      <vt:lpstr>ETE rendelet tervezet </vt:lpstr>
      <vt:lpstr>EGTC-k az EU-ban</vt:lpstr>
      <vt:lpstr>PowerPoint bemutató</vt:lpstr>
      <vt:lpstr>Európai Területi Együttműködési Csoportosulás (EGTC)  rendelet tervezet</vt:lpstr>
      <vt:lpstr>EGTC rendelet tervezet II.</vt:lpstr>
      <vt:lpstr>EGTC rendelet tervezet hatása a magyar EGTC/ETT-kre</vt:lpstr>
      <vt:lpstr>EGTC/ETT tapasztalatok Magyarországon I.</vt:lpstr>
      <vt:lpstr>ETT-k Magyarországon Forrás: KIM, 2013. </vt:lpstr>
      <vt:lpstr>Felkészülés a 2014-2020 időszakra I.</vt:lpstr>
      <vt:lpstr>Felkészülés a 2014-2020 időszakra II.</vt:lpstr>
      <vt:lpstr>A kormányzás új lehetőségei  az európai területi együttműködésben –  többszintű kormányzás</vt:lpstr>
      <vt:lpstr>Az Európai Bizottság  2001. évi jó kormányzásról szóló Fehér Könyve</vt:lpstr>
      <vt:lpstr>Az Európai Parlament 2008. évi jelentése  a nemzeti és regionális szintű  kormányzásról és partnerségről</vt:lpstr>
      <vt:lpstr>Az EU Régiók Bizottsága  2009. évi Fehér Könyve a többszintű kormányzásról</vt:lpstr>
      <vt:lpstr>Következtetések</vt:lpstr>
      <vt:lpstr>PowerPoint bemutató</vt:lpstr>
    </vt:vector>
  </TitlesOfParts>
  <Company>NKE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Integrációs tapasztalatok a határon átnyúló együttműködések megvalósításában Szerbiában</dc:title>
  <dc:creator>fejeszs</dc:creator>
  <cp:lastModifiedBy>fejeszs</cp:lastModifiedBy>
  <cp:revision>121</cp:revision>
  <dcterms:created xsi:type="dcterms:W3CDTF">2013-10-15T13:02:11Z</dcterms:created>
  <dcterms:modified xsi:type="dcterms:W3CDTF">2014-06-30T02:19:28Z</dcterms:modified>
</cp:coreProperties>
</file>