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9" r:id="rId3"/>
    <p:sldId id="304" r:id="rId4"/>
    <p:sldId id="305" r:id="rId5"/>
    <p:sldId id="306" r:id="rId6"/>
    <p:sldId id="307" r:id="rId7"/>
    <p:sldId id="315" r:id="rId8"/>
    <p:sldId id="308" r:id="rId9"/>
    <p:sldId id="309" r:id="rId10"/>
    <p:sldId id="310" r:id="rId11"/>
    <p:sldId id="311" r:id="rId12"/>
    <p:sldId id="312" r:id="rId13"/>
    <p:sldId id="313" r:id="rId14"/>
    <p:sldId id="314" r:id="rId15"/>
  </p:sldIdLst>
  <p:sldSz cx="9144000" cy="6858000" type="screen4x3"/>
  <p:notesSz cx="6800850" cy="9872663"/>
  <p:defaultTextStyle>
    <a:defPPr>
      <a:defRPr lang="hu-HU"/>
    </a:defPPr>
    <a:lvl1pPr marL="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u-H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79CC93D-E52E-4D84-901B-11D7331DD495}">
          <p14:sldIdLst>
            <p14:sldId id="259"/>
          </p14:sldIdLst>
        </p14:section>
        <p14:section name="Áttekintés és célkitűzések" id="{ABA716BF-3A5C-4ADB-94C9-CFEF84EBA240}">
          <p14:sldIdLst>
            <p14:sldId id="304"/>
            <p14:sldId id="305"/>
            <p14:sldId id="306"/>
            <p14:sldId id="307"/>
            <p14:sldId id="315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  <p14:section name="Függelék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F5050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69982" autoAdjust="0"/>
  </p:normalViewPr>
  <p:slideViewPr>
    <p:cSldViewPr>
      <p:cViewPr varScale="1">
        <p:scale>
          <a:sx n="50" d="100"/>
          <a:sy n="50" d="100"/>
        </p:scale>
        <p:origin x="-20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MiL2013-2014\Niki\mobilit&#225;s%20kutat&#225;s\r&#246;gz&#237;t&#233;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/>
              <a:t>Mobilitási</a:t>
            </a:r>
            <a:r>
              <a:rPr lang="hu-HU" baseline="0" dirty="0"/>
              <a:t> hajlandóság országonkénti </a:t>
            </a:r>
            <a:r>
              <a:rPr lang="hu-HU" baseline="0" dirty="0" smtClean="0"/>
              <a:t>eloszlásban (N=416)</a:t>
            </a:r>
            <a:endParaRPr lang="hu-HU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'átlag adatok'!$L$13</c:f>
              <c:strCache>
                <c:ptCount val="1"/>
                <c:pt idx="0">
                  <c:v>Fő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'átlag adatok'!$M$12:$AO$12</c:f>
              <c:strCache>
                <c:ptCount val="29"/>
                <c:pt idx="0">
                  <c:v>Ausztria </c:v>
                </c:pt>
                <c:pt idx="1">
                  <c:v>Belgium</c:v>
                </c:pt>
                <c:pt idx="2">
                  <c:v>Bulgária </c:v>
                </c:pt>
                <c:pt idx="3">
                  <c:v>Ciprus </c:v>
                </c:pt>
                <c:pt idx="4">
                  <c:v>Cseh Köztársaság </c:v>
                </c:pt>
                <c:pt idx="5">
                  <c:v>Dánia </c:v>
                </c:pt>
                <c:pt idx="6">
                  <c:v>Egyesült Királyság </c:v>
                </c:pt>
                <c:pt idx="7">
                  <c:v>Észtország </c:v>
                </c:pt>
                <c:pt idx="8">
                  <c:v>Finnország</c:v>
                </c:pt>
                <c:pt idx="9">
                  <c:v>Franciaország </c:v>
                </c:pt>
                <c:pt idx="10">
                  <c:v>Görögország </c:v>
                </c:pt>
                <c:pt idx="11">
                  <c:v>Hollandia </c:v>
                </c:pt>
                <c:pt idx="12">
                  <c:v>Horvátország </c:v>
                </c:pt>
                <c:pt idx="13">
                  <c:v>Írország </c:v>
                </c:pt>
                <c:pt idx="14">
                  <c:v>Lengyelország </c:v>
                </c:pt>
                <c:pt idx="15">
                  <c:v>Lettország </c:v>
                </c:pt>
                <c:pt idx="16">
                  <c:v>Litvánia </c:v>
                </c:pt>
                <c:pt idx="17">
                  <c:v>Luxemburg </c:v>
                </c:pt>
                <c:pt idx="18">
                  <c:v>Málta </c:v>
                </c:pt>
                <c:pt idx="19">
                  <c:v>Németország </c:v>
                </c:pt>
                <c:pt idx="20">
                  <c:v>Olaszország </c:v>
                </c:pt>
                <c:pt idx="21">
                  <c:v>Portugália </c:v>
                </c:pt>
                <c:pt idx="22">
                  <c:v>Románia </c:v>
                </c:pt>
                <c:pt idx="23">
                  <c:v>Spanyolország </c:v>
                </c:pt>
                <c:pt idx="24">
                  <c:v>Svédország </c:v>
                </c:pt>
                <c:pt idx="25">
                  <c:v>Szlovákia </c:v>
                </c:pt>
                <c:pt idx="26">
                  <c:v>Szlovénia </c:v>
                </c:pt>
                <c:pt idx="27">
                  <c:v>Nem EU-s</c:v>
                </c:pt>
                <c:pt idx="28">
                  <c:v>Egyik sem</c:v>
                </c:pt>
              </c:strCache>
            </c:strRef>
          </c:cat>
          <c:val>
            <c:numRef>
              <c:f>'átlag adatok'!$M$13:$AO$13</c:f>
              <c:numCache>
                <c:formatCode>General</c:formatCode>
                <c:ptCount val="29"/>
                <c:pt idx="0">
                  <c:v>56</c:v>
                </c:pt>
                <c:pt idx="1">
                  <c:v>13</c:v>
                </c:pt>
                <c:pt idx="2">
                  <c:v>0</c:v>
                </c:pt>
                <c:pt idx="3">
                  <c:v>6</c:v>
                </c:pt>
                <c:pt idx="4">
                  <c:v>4</c:v>
                </c:pt>
                <c:pt idx="5">
                  <c:v>13</c:v>
                </c:pt>
                <c:pt idx="6">
                  <c:v>42</c:v>
                </c:pt>
                <c:pt idx="7">
                  <c:v>1</c:v>
                </c:pt>
                <c:pt idx="8">
                  <c:v>16</c:v>
                </c:pt>
                <c:pt idx="9">
                  <c:v>14</c:v>
                </c:pt>
                <c:pt idx="10">
                  <c:v>5</c:v>
                </c:pt>
                <c:pt idx="11">
                  <c:v>23</c:v>
                </c:pt>
                <c:pt idx="12">
                  <c:v>4</c:v>
                </c:pt>
                <c:pt idx="13">
                  <c:v>14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7</c:v>
                </c:pt>
                <c:pt idx="18">
                  <c:v>5</c:v>
                </c:pt>
                <c:pt idx="19">
                  <c:v>61</c:v>
                </c:pt>
                <c:pt idx="20">
                  <c:v>22</c:v>
                </c:pt>
                <c:pt idx="21">
                  <c:v>3</c:v>
                </c:pt>
                <c:pt idx="22">
                  <c:v>0</c:v>
                </c:pt>
                <c:pt idx="23">
                  <c:v>17</c:v>
                </c:pt>
                <c:pt idx="24">
                  <c:v>19</c:v>
                </c:pt>
                <c:pt idx="25">
                  <c:v>4</c:v>
                </c:pt>
                <c:pt idx="26">
                  <c:v>1</c:v>
                </c:pt>
                <c:pt idx="27">
                  <c:v>18</c:v>
                </c:pt>
                <c:pt idx="28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79808"/>
        <c:axId val="67932160"/>
      </c:barChart>
      <c:catAx>
        <c:axId val="67479808"/>
        <c:scaling>
          <c:orientation val="minMax"/>
        </c:scaling>
        <c:delete val="0"/>
        <c:axPos val="b"/>
        <c:majorTickMark val="out"/>
        <c:minorTickMark val="none"/>
        <c:tickLblPos val="nextTo"/>
        <c:crossAx val="67932160"/>
        <c:crosses val="autoZero"/>
        <c:auto val="1"/>
        <c:lblAlgn val="ctr"/>
        <c:lblOffset val="100"/>
        <c:noMultiLvlLbl val="0"/>
      </c:catAx>
      <c:valAx>
        <c:axId val="6793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479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D83FDC75-7F73-4A4A-A77C-09AADF00E0EA}" type="datetimeFigureOut">
              <a:rPr lang="hu-HU" smtClean="0"/>
              <a:pPr/>
              <a:t>2013.11.22.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459226BF-1F13-42D3-80DC-373E7ADD1EB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0359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14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hu-HU" dirty="0" smtClean="0"/>
              <a:t>Microsoft </a:t>
            </a:r>
            <a:r>
              <a:rPr lang="hu-HU" b="1" dirty="0" smtClean="0"/>
              <a:t>Engineering Excellence</a:t>
            </a:r>
            <a:endParaRPr lang="hu-H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dirty="0" smtClean="0"/>
              <a:t>Microsoft bizalmas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hu-HU" smtClean="0"/>
              <a:pPr/>
              <a:t>13</a:t>
            </a:fld>
            <a:endParaRPr lang="hu-H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487363"/>
            <a:ext cx="4933950" cy="370205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929" y="4459221"/>
            <a:ext cx="6209472" cy="4970050"/>
          </a:xfrm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hu-HU" b="1" cap="small" baseline="0">
                <a:solidFill>
                  <a:srgbClr val="003300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u-H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u-HU" sz="2000" baseline="0"/>
            </a:lvl1pPr>
          </a:lstStyle>
          <a:p>
            <a:r>
              <a:rPr lang="hu-HU"/>
              <a:t>Cégembléma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hátté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hu-H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u-HU" sz="1800"/>
            </a:lvl1pPr>
          </a:lstStyle>
          <a:p>
            <a:r>
              <a:rPr lang="hu-HU"/>
              <a:t>Cégembléma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hu-HU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hu-HU" sz="3200">
                <a:latin typeface="+mn-lt"/>
              </a:defRPr>
            </a:lvl1pPr>
            <a:lvl2pPr latinLnBrk="0">
              <a:defRPr lang="hu-HU" sz="2800">
                <a:latin typeface="+mn-lt"/>
              </a:defRPr>
            </a:lvl2pPr>
            <a:lvl3pPr latinLnBrk="0">
              <a:defRPr lang="hu-HU" sz="2400">
                <a:latin typeface="+mn-lt"/>
              </a:defRPr>
            </a:lvl3pPr>
            <a:lvl4pPr latinLnBrk="0">
              <a:defRPr lang="hu-HU" sz="2400">
                <a:latin typeface="+mn-lt"/>
              </a:defRPr>
            </a:lvl4pPr>
            <a:lvl5pPr latinLnBrk="0">
              <a:defRPr lang="hu-HU" sz="2400">
                <a:latin typeface="+mn-lt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u-HU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hu-HU" sz="3200"/>
            </a:lvl1pPr>
            <a:lvl2pPr latinLnBrk="0">
              <a:defRPr lang="hu-HU" sz="2800"/>
            </a:lvl2pPr>
            <a:lvl3pPr latinLnBrk="0">
              <a:defRPr lang="hu-HU" sz="2400"/>
            </a:lvl3pPr>
            <a:lvl4pPr latinLnBrk="0">
              <a:defRPr lang="hu-HU" sz="2000"/>
            </a:lvl4pPr>
            <a:lvl5pPr latinLnBrk="0">
              <a:defRPr lang="hu-HU" sz="2000"/>
            </a:lvl5pPr>
            <a:lvl6pPr latinLnBrk="0">
              <a:defRPr lang="hu-HU" sz="2000"/>
            </a:lvl6pPr>
            <a:lvl7pPr latinLnBrk="0">
              <a:defRPr lang="hu-HU" sz="2000"/>
            </a:lvl7pPr>
            <a:lvl8pPr latinLnBrk="0">
              <a:defRPr lang="hu-HU" sz="2000"/>
            </a:lvl8pPr>
            <a:lvl9pPr latinLnBrk="0">
              <a:defRPr lang="hu-HU"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hu-HU" sz="3200"/>
            </a:lvl1pPr>
            <a:lvl2pPr marL="457200" indent="0" latinLnBrk="0">
              <a:buNone/>
              <a:defRPr lang="hu-HU" sz="2800"/>
            </a:lvl2pPr>
            <a:lvl3pPr marL="914400" indent="0" latinLnBrk="0">
              <a:buNone/>
              <a:defRPr lang="hu-HU" sz="2400"/>
            </a:lvl3pPr>
            <a:lvl4pPr marL="1371600" indent="0" latinLnBrk="0">
              <a:buNone/>
              <a:defRPr lang="hu-HU" sz="2000"/>
            </a:lvl4pPr>
            <a:lvl5pPr marL="1828800" indent="0" latinLnBrk="0">
              <a:buNone/>
              <a:defRPr lang="hu-HU" sz="2000"/>
            </a:lvl5pPr>
            <a:lvl6pPr marL="2286000" indent="0" latinLnBrk="0">
              <a:buNone/>
              <a:defRPr lang="hu-HU" sz="2000"/>
            </a:lvl6pPr>
            <a:lvl7pPr marL="2743200" indent="0" latinLnBrk="0">
              <a:buNone/>
              <a:defRPr lang="hu-HU" sz="2000"/>
            </a:lvl7pPr>
            <a:lvl8pPr marL="3200400" indent="0" latinLnBrk="0">
              <a:buNone/>
              <a:defRPr lang="hu-HU" sz="2000"/>
            </a:lvl8pPr>
            <a:lvl9pPr marL="3657600" indent="0" latinLnBrk="0">
              <a:buNone/>
              <a:defRPr lang="hu-HU"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hu-H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07096" y="1382911"/>
            <a:ext cx="8136904" cy="1470025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Mobilitási hajlandóság vizsgálata fővárosi álláskeresők körében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19090" y="5489848"/>
            <a:ext cx="6323168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1900" b="1" dirty="0" smtClean="0">
                <a:latin typeface="+mn-lt"/>
              </a:rPr>
              <a:t>Molnár Nikolett </a:t>
            </a:r>
          </a:p>
          <a:p>
            <a:pPr>
              <a:spcBef>
                <a:spcPts val="0"/>
              </a:spcBef>
            </a:pPr>
            <a:r>
              <a:rPr lang="hu-HU" sz="1900" dirty="0" smtClean="0">
                <a:latin typeface="+mn-lt"/>
              </a:rPr>
              <a:t>PhD-hallgató</a:t>
            </a:r>
          </a:p>
          <a:p>
            <a:pPr>
              <a:spcBef>
                <a:spcPts val="0"/>
              </a:spcBef>
            </a:pPr>
            <a:r>
              <a:rPr lang="hu-HU" sz="1900" dirty="0" err="1" smtClean="0">
                <a:latin typeface="+mn-lt"/>
              </a:rPr>
              <a:t>molnikolett</a:t>
            </a:r>
            <a:r>
              <a:rPr lang="hu-HU" sz="1900" dirty="0" smtClean="0">
                <a:latin typeface="+mn-lt"/>
              </a:rPr>
              <a:t>@</a:t>
            </a:r>
            <a:r>
              <a:rPr lang="hu-HU" sz="1900" dirty="0" err="1" smtClean="0">
                <a:latin typeface="+mn-lt"/>
              </a:rPr>
              <a:t>gmail.co</a:t>
            </a:r>
            <a:r>
              <a:rPr lang="hu-HU" sz="1900" dirty="0" err="1">
                <a:latin typeface="+mn-lt"/>
              </a:rPr>
              <a:t>m</a:t>
            </a:r>
            <a:endParaRPr lang="hu-HU" sz="1900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636392" y="2996952"/>
            <a:ext cx="5505866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/>
              <a:t>XI. MRTT vándorgyűlés </a:t>
            </a:r>
          </a:p>
          <a:p>
            <a:pPr algn="ctr"/>
            <a:r>
              <a:rPr lang="hu-HU" sz="2000" b="1" dirty="0" smtClean="0"/>
              <a:t>Kaposvár</a:t>
            </a:r>
            <a:r>
              <a:rPr lang="hu-HU" sz="2000" b="1" dirty="0"/>
              <a:t>, 2013. november 21–22</a:t>
            </a:r>
            <a:r>
              <a:rPr lang="hu-HU" sz="2000" b="1" dirty="0" smtClean="0"/>
              <a:t>.</a:t>
            </a:r>
          </a:p>
          <a:p>
            <a:pPr algn="ctr"/>
            <a:r>
              <a:rPr lang="hu-HU" sz="2000" dirty="0" smtClean="0"/>
              <a:t>Migráció</a:t>
            </a:r>
            <a:r>
              <a:rPr lang="hu-HU" sz="2000" dirty="0"/>
              <a:t>, demográfia – trendek és területi hatásuk </a:t>
            </a:r>
          </a:p>
          <a:p>
            <a:pPr algn="ctr">
              <a:lnSpc>
                <a:spcPct val="150000"/>
              </a:lnSpc>
            </a:pPr>
            <a:endParaRPr lang="hu-HU" sz="2000" dirty="0"/>
          </a:p>
        </p:txBody>
      </p:sp>
      <p:pic>
        <p:nvPicPr>
          <p:cNvPr id="1026" name="Picture 2" descr="C:\DaMiL2013-2014\Niki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-27384"/>
            <a:ext cx="50196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3887416" y="637203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Forrás: Saját szerkesztés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1763688" y="7772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Hajlandó-e külföldre utazni?</a:t>
            </a:r>
            <a:endParaRPr lang="hu-H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" y="2060848"/>
            <a:ext cx="90694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9687" y="105273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Iskolai végzettség és a választott ország összefüggései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957634" cy="8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1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93" y="1484784"/>
            <a:ext cx="6047787" cy="398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zövegdoboz 28"/>
          <p:cNvSpPr txBox="1"/>
          <p:nvPr/>
        </p:nvSpPr>
        <p:spPr>
          <a:xfrm>
            <a:off x="3887416" y="637203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Forrás: Saját szerkesztés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1835696" y="571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Hajlandó-e külföldre utazni?</a:t>
            </a:r>
            <a:endParaRPr lang="hu-H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103948" y="8367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Életkor és a választott ország összefüggései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18" y="5618118"/>
            <a:ext cx="1000130" cy="93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aggatott nyíl jobbra 1"/>
          <p:cNvSpPr/>
          <p:nvPr/>
        </p:nvSpPr>
        <p:spPr>
          <a:xfrm rot="5400000">
            <a:off x="2506417" y="3119227"/>
            <a:ext cx="3339080" cy="720080"/>
          </a:xfrm>
          <a:prstGeom prst="stripedRightArrow">
            <a:avLst/>
          </a:prstGeom>
          <a:gradFill flip="none" rotWithShape="1">
            <a:gsLst>
              <a:gs pos="35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ggatott nyíl jobbra 9"/>
          <p:cNvSpPr/>
          <p:nvPr/>
        </p:nvSpPr>
        <p:spPr>
          <a:xfrm rot="16200000">
            <a:off x="7149073" y="3199311"/>
            <a:ext cx="3339080" cy="720080"/>
          </a:xfrm>
          <a:prstGeom prst="stripedRightArrow">
            <a:avLst/>
          </a:prstGeom>
          <a:gradFill flip="none" rotWithShape="1">
            <a:gsLst>
              <a:gs pos="35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533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03648" y="77723"/>
            <a:ext cx="752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  <a:endParaRPr lang="hu-H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67744" y="1171198"/>
            <a:ext cx="68042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hu-HU" sz="2400" dirty="0" smtClean="0"/>
              <a:t>Pályaérettség jeleit mutatják iskolai végzettségtől és kortól függetlenül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Tisztában </a:t>
            </a:r>
            <a:r>
              <a:rPr lang="hu-HU" sz="2400" dirty="0"/>
              <a:t>vannak a regionális folyamatokkal           </a:t>
            </a:r>
            <a:endParaRPr lang="hu-HU" sz="2400" dirty="0" smtClean="0"/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A felmerülő igényekre választ kell adni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3200" b="1" dirty="0" smtClean="0">
                <a:sym typeface="Wingdings" pitchFamily="2" charset="2"/>
              </a:rPr>
              <a:t>?</a:t>
            </a:r>
            <a:endParaRPr lang="hu-HU" sz="3200" b="1" dirty="0" smtClean="0"/>
          </a:p>
          <a:p>
            <a:pPr algn="just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304256" y="3109024"/>
            <a:ext cx="6876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hu-HU" sz="2800" b="1" dirty="0" smtClean="0"/>
              <a:t>A vizsgálat továbbfejlesztésének lehetőségei: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Minta és kérdőív kibővítése (motiváció, a döntési folyamat elemei, valódi lépések, nyelvtanulás)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Munkáltatók szemszöge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3 féle mobilitás közti összefüggés vizsgálata regionális szinten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endParaRPr lang="hu-HU" sz="2400" dirty="0" smtClean="0"/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72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47664" y="3212976"/>
            <a:ext cx="6791672" cy="1362075"/>
          </a:xfrm>
        </p:spPr>
        <p:txBody>
          <a:bodyPr>
            <a:noAutofit/>
          </a:bodyPr>
          <a:lstStyle/>
          <a:p>
            <a:pPr algn="ctr">
              <a:defRPr lang="hu-HU"/>
            </a:pPr>
            <a:r>
              <a:rPr lang="hu-H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</a:t>
            </a:r>
            <a:br>
              <a:rPr lang="hu-H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megtisztelő figyelmüket!</a:t>
            </a:r>
            <a:endParaRPr lang="hu-H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zis feliratnak 6"/>
          <p:cNvSpPr/>
          <p:nvPr/>
        </p:nvSpPr>
        <p:spPr>
          <a:xfrm>
            <a:off x="6896472" y="1628800"/>
            <a:ext cx="2232248" cy="1368152"/>
          </a:xfrm>
          <a:prstGeom prst="wedgeEllipseCallout">
            <a:avLst>
              <a:gd name="adj1" fmla="val -52408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feliratnak 8"/>
          <p:cNvSpPr/>
          <p:nvPr/>
        </p:nvSpPr>
        <p:spPr>
          <a:xfrm>
            <a:off x="3707904" y="1134530"/>
            <a:ext cx="2232248" cy="1368152"/>
          </a:xfrm>
          <a:prstGeom prst="wedgeEllipseCallout">
            <a:avLst>
              <a:gd name="adj1" fmla="val 52560"/>
              <a:gd name="adj2" fmla="val 63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211960" y="134076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96336" y="182111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143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/>
      <p:bldP spid="7" grpId="0" animBg="1"/>
      <p:bldP spid="9" grpId="0" animBg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9216" y="197768"/>
            <a:ext cx="807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Mobilitás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1700808"/>
            <a:ext cx="864096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800" dirty="0" smtClean="0"/>
              <a:t>Társadalmi mobilitás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800" dirty="0" smtClean="0"/>
              <a:t>Földrajzi mobilitás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800" b="1" dirty="0" smtClean="0"/>
              <a:t>Életpályán történő mobilitás</a:t>
            </a:r>
            <a:endParaRPr lang="hu-HU" sz="2400" b="1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u="sng" dirty="0" smtClean="0"/>
              <a:t>Immobil</a:t>
            </a:r>
            <a:r>
              <a:rPr lang="hu-HU" sz="2400" dirty="0" smtClean="0"/>
              <a:t>: választott pályairány megmarad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u="sng" dirty="0" smtClean="0"/>
              <a:t>Mobil</a:t>
            </a:r>
            <a:r>
              <a:rPr lang="hu-HU" sz="2400" dirty="0" smtClean="0"/>
              <a:t>: alapirány megváltozik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u="sng" dirty="0" smtClean="0"/>
              <a:t>Hanyatló</a:t>
            </a:r>
            <a:r>
              <a:rPr lang="hu-HU" sz="2400" dirty="0" smtClean="0"/>
              <a:t>: alacsonyabb pályaszintre kerülés, inaktivitás (</a:t>
            </a:r>
            <a:r>
              <a:rPr lang="hu-HU" sz="2400" dirty="0" err="1" smtClean="0"/>
              <a:t>Ritoókné</a:t>
            </a:r>
            <a:r>
              <a:rPr lang="hu-HU" sz="2400" dirty="0" smtClean="0"/>
              <a:t>, 2002)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8687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55576" y="14973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Hátrányos </a:t>
            </a:r>
            <a:r>
              <a:rPr lang="hu-H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helyzet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95736" y="1124744"/>
            <a:ext cx="72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dirty="0" smtClean="0"/>
              <a:t>Hátrányos helyzet definíciója nem egységes</a:t>
            </a:r>
          </a:p>
          <a:p>
            <a:pPr marL="342900" indent="-342900">
              <a:buFontTx/>
              <a:buChar char="-"/>
            </a:pPr>
            <a:r>
              <a:rPr lang="hu-HU" sz="2400" dirty="0" smtClean="0"/>
              <a:t>Különböző szerzők eltérően vélekednek</a:t>
            </a:r>
          </a:p>
          <a:p>
            <a:pPr marL="342900" indent="-342900">
              <a:buFontTx/>
              <a:buChar char="-"/>
            </a:pPr>
            <a:endParaRPr lang="hu-HU" sz="2400" dirty="0" smtClean="0"/>
          </a:p>
          <a:p>
            <a:pPr marL="342900" indent="-342900">
              <a:buFontTx/>
              <a:buChar char="-"/>
            </a:pPr>
            <a:endParaRPr lang="hu-HU" sz="2400" dirty="0"/>
          </a:p>
          <a:p>
            <a:endParaRPr lang="hu-HU" sz="2400" dirty="0" smtClean="0"/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43808" y="223970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Halmos (2005) </a:t>
            </a:r>
          </a:p>
          <a:p>
            <a:pPr lvl="0"/>
            <a:r>
              <a:rPr lang="hu-HU" b="1" dirty="0"/>
              <a:t>tartós munkanélküliek,</a:t>
            </a:r>
          </a:p>
          <a:p>
            <a:pPr lvl="0"/>
            <a:r>
              <a:rPr lang="hu-HU" dirty="0"/>
              <a:t>roma népesség,</a:t>
            </a:r>
          </a:p>
          <a:p>
            <a:pPr lvl="0"/>
            <a:r>
              <a:rPr lang="hu-HU" dirty="0"/>
              <a:t>egészségkárosodottak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82244" y="3042826"/>
            <a:ext cx="3354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Őry</a:t>
            </a:r>
            <a:r>
              <a:rPr lang="hu-HU" dirty="0"/>
              <a:t> (2005) </a:t>
            </a:r>
          </a:p>
          <a:p>
            <a:pPr lvl="0"/>
            <a:r>
              <a:rPr lang="hu-HU" b="1" dirty="0"/>
              <a:t>alacsony  iskolai végzettségűek,</a:t>
            </a:r>
          </a:p>
          <a:p>
            <a:pPr lvl="0"/>
            <a:r>
              <a:rPr lang="hu-HU" dirty="0"/>
              <a:t>bevándorlók , </a:t>
            </a:r>
          </a:p>
          <a:p>
            <a:pPr lvl="0"/>
            <a:r>
              <a:rPr lang="hu-HU" dirty="0"/>
              <a:t>megváltozott munkaképességűek,</a:t>
            </a:r>
          </a:p>
          <a:p>
            <a:pPr lvl="0"/>
            <a:r>
              <a:rPr lang="hu-HU" dirty="0"/>
              <a:t>cigányság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75491" y="4338306"/>
            <a:ext cx="40214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Cserné (2006)  </a:t>
            </a:r>
          </a:p>
          <a:p>
            <a:pPr lvl="0"/>
            <a:r>
              <a:rPr lang="hu-HU" b="1" dirty="0"/>
              <a:t>alacsony  iskolai végzettségűek,</a:t>
            </a:r>
          </a:p>
          <a:p>
            <a:pPr lvl="0"/>
            <a:r>
              <a:rPr lang="hu-HU" dirty="0"/>
              <a:t>tartós munkanélküliek,</a:t>
            </a:r>
          </a:p>
          <a:p>
            <a:pPr lvl="0"/>
            <a:r>
              <a:rPr lang="hu-HU" dirty="0"/>
              <a:t>megváltozott munkaképességűek,</a:t>
            </a:r>
          </a:p>
          <a:p>
            <a:pPr lvl="0"/>
            <a:r>
              <a:rPr lang="hu-HU" dirty="0"/>
              <a:t>gyermekgondozási ellátásban részesülők,</a:t>
            </a:r>
          </a:p>
          <a:p>
            <a:pPr lvl="0"/>
            <a:r>
              <a:rPr lang="hu-HU" b="1" dirty="0"/>
              <a:t>45 év felettiek,</a:t>
            </a:r>
          </a:p>
          <a:p>
            <a:pPr lvl="0"/>
            <a:r>
              <a:rPr lang="hu-HU" b="1" dirty="0"/>
              <a:t>korkedvezményes nyugdíjasok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709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27584" y="-2738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Hátrányos </a:t>
            </a:r>
            <a:r>
              <a:rPr lang="hu-H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helyzet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627784" y="121300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Hatásai: </a:t>
            </a:r>
          </a:p>
          <a:p>
            <a:pPr marL="800100" lvl="1" indent="-342900">
              <a:buFontTx/>
              <a:buChar char="-"/>
            </a:pPr>
            <a:r>
              <a:rPr lang="hu-HU" sz="2400" dirty="0"/>
              <a:t>képzésbeli, később életvitelbeli esélyegyenlőtlenséghez vezet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824" y="4725144"/>
            <a:ext cx="7200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ym typeface="Wingdings" pitchFamily="2" charset="2"/>
              </a:rPr>
              <a:t> </a:t>
            </a:r>
            <a:r>
              <a:rPr lang="hu-HU" sz="3200" b="1" dirty="0" smtClean="0"/>
              <a:t>Munkaerő-piaci szempont</a:t>
            </a:r>
          </a:p>
          <a:p>
            <a:pPr marL="342900" indent="-342900">
              <a:buFontTx/>
              <a:buChar char="-"/>
            </a:pPr>
            <a:endParaRPr lang="hu-HU" sz="2400" dirty="0" smtClean="0"/>
          </a:p>
          <a:p>
            <a:pPr marL="342900" indent="-342900">
              <a:buFontTx/>
              <a:buChar char="-"/>
            </a:pPr>
            <a:endParaRPr lang="hu-HU" sz="2400" dirty="0"/>
          </a:p>
          <a:p>
            <a:endParaRPr lang="hu-HU" sz="2400" dirty="0" smtClean="0"/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10" name="Sávnyíl 9"/>
          <p:cNvSpPr/>
          <p:nvPr/>
        </p:nvSpPr>
        <p:spPr>
          <a:xfrm>
            <a:off x="75365" y="2979062"/>
            <a:ext cx="1865026" cy="719900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Csoportba foglalás 10"/>
          <p:cNvGrpSpPr/>
          <p:nvPr/>
        </p:nvGrpSpPr>
        <p:grpSpPr>
          <a:xfrm>
            <a:off x="414726" y="3159037"/>
            <a:ext cx="1890870" cy="719900"/>
            <a:chOff x="343226" y="2730857"/>
            <a:chExt cx="1890870" cy="719900"/>
          </a:xfrm>
        </p:grpSpPr>
        <p:sp>
          <p:nvSpPr>
            <p:cNvPr id="12" name="Lekerekített téglalap 11"/>
            <p:cNvSpPr/>
            <p:nvPr/>
          </p:nvSpPr>
          <p:spPr>
            <a:xfrm>
              <a:off x="343226" y="2730857"/>
              <a:ext cx="1890870" cy="719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Lekerekített téglalap 5"/>
            <p:cNvSpPr/>
            <p:nvPr/>
          </p:nvSpPr>
          <p:spPr>
            <a:xfrm>
              <a:off x="364311" y="2751942"/>
              <a:ext cx="1848700" cy="677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/>
                <a:t>Tanulási motiválatlanság </a:t>
              </a:r>
              <a:endParaRPr lang="hu-HU" sz="1800" kern="1200" dirty="0"/>
            </a:p>
          </p:txBody>
        </p:sp>
      </p:grpSp>
      <p:sp>
        <p:nvSpPr>
          <p:cNvPr id="15" name="Sávnyíl 14"/>
          <p:cNvSpPr/>
          <p:nvPr/>
        </p:nvSpPr>
        <p:spPr>
          <a:xfrm>
            <a:off x="2363619" y="2979062"/>
            <a:ext cx="1865026" cy="719900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Csoportba foglalás 15"/>
          <p:cNvGrpSpPr/>
          <p:nvPr/>
        </p:nvGrpSpPr>
        <p:grpSpPr>
          <a:xfrm>
            <a:off x="2753464" y="3159037"/>
            <a:ext cx="1789902" cy="719900"/>
            <a:chOff x="2681964" y="2730857"/>
            <a:chExt cx="1789902" cy="719900"/>
          </a:xfrm>
        </p:grpSpPr>
        <p:sp>
          <p:nvSpPr>
            <p:cNvPr id="17" name="Lekerekített téglalap 16"/>
            <p:cNvSpPr/>
            <p:nvPr/>
          </p:nvSpPr>
          <p:spPr>
            <a:xfrm>
              <a:off x="2681964" y="2730857"/>
              <a:ext cx="1789902" cy="719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Lekerekített téglalap 8"/>
            <p:cNvSpPr/>
            <p:nvPr/>
          </p:nvSpPr>
          <p:spPr>
            <a:xfrm>
              <a:off x="2703049" y="2751942"/>
              <a:ext cx="1747732" cy="677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err="1" smtClean="0">
                  <a:sym typeface="Wingdings" pitchFamily="2" charset="2"/>
                </a:rPr>
                <a:t>Képességcsökk</a:t>
              </a:r>
              <a:r>
                <a:rPr lang="hu-HU" sz="1800" kern="1200" dirty="0" smtClean="0">
                  <a:sym typeface="Wingdings" pitchFamily="2" charset="2"/>
                </a:rPr>
                <a:t>.,  kudarcok</a:t>
              </a:r>
              <a:endParaRPr lang="hu-HU" sz="1800" kern="1200" dirty="0"/>
            </a:p>
          </p:txBody>
        </p:sp>
      </p:grpSp>
      <p:sp>
        <p:nvSpPr>
          <p:cNvPr id="19" name="Sávnyíl 18"/>
          <p:cNvSpPr/>
          <p:nvPr/>
        </p:nvSpPr>
        <p:spPr>
          <a:xfrm>
            <a:off x="4601389" y="2979062"/>
            <a:ext cx="1865026" cy="719900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Csoportba foglalás 19"/>
          <p:cNvGrpSpPr/>
          <p:nvPr/>
        </p:nvGrpSpPr>
        <p:grpSpPr>
          <a:xfrm>
            <a:off x="4911551" y="3159037"/>
            <a:ext cx="1949267" cy="719900"/>
            <a:chOff x="4840051" y="2730857"/>
            <a:chExt cx="1949267" cy="719900"/>
          </a:xfrm>
        </p:grpSpPr>
        <p:sp>
          <p:nvSpPr>
            <p:cNvPr id="21" name="Lekerekített téglalap 20"/>
            <p:cNvSpPr/>
            <p:nvPr/>
          </p:nvSpPr>
          <p:spPr>
            <a:xfrm>
              <a:off x="4840051" y="2730857"/>
              <a:ext cx="1949267" cy="719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Lekerekített téglalap 11"/>
            <p:cNvSpPr/>
            <p:nvPr/>
          </p:nvSpPr>
          <p:spPr>
            <a:xfrm>
              <a:off x="4861136" y="2751942"/>
              <a:ext cx="1907097" cy="677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>
                  <a:sym typeface="Wingdings" pitchFamily="2" charset="2"/>
                </a:rPr>
                <a:t>Tartós alulképzettség </a:t>
              </a:r>
              <a:endParaRPr lang="hu-HU" sz="1800" kern="1200" dirty="0"/>
            </a:p>
          </p:txBody>
        </p:sp>
      </p:grpSp>
      <p:sp>
        <p:nvSpPr>
          <p:cNvPr id="23" name="Sávnyíl 22"/>
          <p:cNvSpPr/>
          <p:nvPr/>
        </p:nvSpPr>
        <p:spPr>
          <a:xfrm>
            <a:off x="6918842" y="2979062"/>
            <a:ext cx="1865026" cy="719900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Csoportba foglalás 23"/>
          <p:cNvGrpSpPr/>
          <p:nvPr/>
        </p:nvGrpSpPr>
        <p:grpSpPr>
          <a:xfrm>
            <a:off x="7338642" y="3159037"/>
            <a:ext cx="1729992" cy="719900"/>
            <a:chOff x="7267142" y="2730857"/>
            <a:chExt cx="1729992" cy="719900"/>
          </a:xfrm>
        </p:grpSpPr>
        <p:sp>
          <p:nvSpPr>
            <p:cNvPr id="25" name="Lekerekített téglalap 24"/>
            <p:cNvSpPr/>
            <p:nvPr/>
          </p:nvSpPr>
          <p:spPr>
            <a:xfrm>
              <a:off x="7267142" y="2730857"/>
              <a:ext cx="1729992" cy="719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Lekerekített téglalap 14"/>
            <p:cNvSpPr/>
            <p:nvPr/>
          </p:nvSpPr>
          <p:spPr>
            <a:xfrm>
              <a:off x="7288227" y="2751942"/>
              <a:ext cx="1687822" cy="677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>
                  <a:sym typeface="Wingdings" pitchFamily="2" charset="2"/>
                </a:rPr>
                <a:t>Munkavállalási nehézség</a:t>
              </a:r>
              <a:endParaRPr lang="hu-H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498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131840" y="5715"/>
            <a:ext cx="586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Pályaérettség</a:t>
            </a:r>
            <a:endParaRPr lang="hu-H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79712" y="1027182"/>
            <a:ext cx="71642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dirty="0"/>
          </a:p>
          <a:p>
            <a:pPr algn="ctr"/>
            <a:r>
              <a:rPr lang="hu-HU" sz="2400" b="1" dirty="0" smtClean="0">
                <a:sym typeface="Wingdings" pitchFamily="2" charset="2"/>
              </a:rPr>
              <a:t>= </a:t>
            </a:r>
            <a:r>
              <a:rPr lang="hu-HU" sz="2800" b="1" dirty="0" smtClean="0"/>
              <a:t>életpályán tanúsított magatartás fejlettségi szintje életkornak, élethelyzetnek megfelelően</a:t>
            </a:r>
          </a:p>
          <a:p>
            <a:pPr algn="just"/>
            <a:endParaRPr lang="hu-HU" sz="2400" dirty="0"/>
          </a:p>
          <a:p>
            <a:pPr algn="just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3888" y="2786146"/>
            <a:ext cx="40324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u="sng" dirty="0" smtClean="0"/>
              <a:t>5 eleme</a:t>
            </a:r>
            <a:r>
              <a:rPr lang="hu-HU" sz="2800" dirty="0" smtClean="0"/>
              <a:t> (</a:t>
            </a:r>
            <a:r>
              <a:rPr lang="hu-HU" sz="2800" dirty="0" err="1" smtClean="0"/>
              <a:t>Super</a:t>
            </a:r>
            <a:r>
              <a:rPr lang="hu-HU" sz="2800" dirty="0" smtClean="0"/>
              <a:t>, 1952):</a:t>
            </a:r>
          </a:p>
          <a:p>
            <a:pPr algn="ctr"/>
            <a:r>
              <a:rPr lang="hu-HU" sz="2800" dirty="0" smtClean="0"/>
              <a:t>Tervezési készség</a:t>
            </a:r>
          </a:p>
          <a:p>
            <a:pPr algn="ctr"/>
            <a:r>
              <a:rPr lang="hu-HU" sz="2800" dirty="0" smtClean="0"/>
              <a:t>Aktivitás</a:t>
            </a:r>
          </a:p>
          <a:p>
            <a:pPr algn="ctr"/>
            <a:r>
              <a:rPr lang="hu-HU" sz="2800" dirty="0" smtClean="0"/>
              <a:t>Döntési kompetencia</a:t>
            </a:r>
          </a:p>
          <a:p>
            <a:pPr algn="ctr"/>
            <a:r>
              <a:rPr lang="hu-HU" sz="2800" b="1" dirty="0"/>
              <a:t>Informáltság</a:t>
            </a:r>
          </a:p>
          <a:p>
            <a:pPr algn="ctr"/>
            <a:r>
              <a:rPr lang="hu-HU" sz="2800" b="1" dirty="0" smtClean="0"/>
              <a:t>Realitásorientáció</a:t>
            </a:r>
          </a:p>
          <a:p>
            <a:pPr algn="ctr"/>
            <a:endParaRPr lang="hu-HU" sz="3200" dirty="0"/>
          </a:p>
          <a:p>
            <a:pPr algn="ctr"/>
            <a:endParaRPr lang="hu-HU" sz="3200" dirty="0"/>
          </a:p>
          <a:p>
            <a:pPr algn="ctr"/>
            <a:endParaRPr lang="hu-HU" sz="3200" dirty="0"/>
          </a:p>
          <a:p>
            <a:pPr algn="ctr"/>
            <a:endParaRPr lang="hu-HU" sz="3200" dirty="0"/>
          </a:p>
          <a:p>
            <a:pPr algn="ctr">
              <a:lnSpc>
                <a:spcPct val="150000"/>
              </a:lnSpc>
            </a:pPr>
            <a:endParaRPr lang="hu-HU" sz="3200" dirty="0" smtClean="0"/>
          </a:p>
          <a:p>
            <a:pPr algn="ctr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1882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0" y="293746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vizsgálat bemutatása</a:t>
            </a:r>
            <a:endParaRPr lang="hu-H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6140" y="1661894"/>
            <a:ext cx="87583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Minta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Fővárosi regisztrált álláskeresők - </a:t>
            </a:r>
            <a:r>
              <a:rPr lang="hu-HU" sz="2400" b="1" dirty="0" smtClean="0"/>
              <a:t>150 fő</a:t>
            </a:r>
          </a:p>
          <a:p>
            <a:r>
              <a:rPr lang="hu-HU" sz="2400" dirty="0"/>
              <a:t>(</a:t>
            </a:r>
            <a:r>
              <a:rPr lang="hu-HU" sz="2400" dirty="0" smtClean="0"/>
              <a:t>I., II., III., IV., XIV., XV., XVIII. és XIX. kerületi lakosok)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Egyéni munka- pálya tanácsadáson és/vagy álláskeresési technikák csoportfoglalkozáson részt vettek</a:t>
            </a:r>
            <a:endParaRPr lang="hu-HU" sz="2400" dirty="0"/>
          </a:p>
          <a:p>
            <a:pPr marL="285750" indent="-285750">
              <a:buFontTx/>
              <a:buChar char="-"/>
            </a:pPr>
            <a:r>
              <a:rPr lang="hu-HU" sz="2400" dirty="0" smtClean="0"/>
              <a:t>Mintavétel ideje: 2013. október - november</a:t>
            </a:r>
          </a:p>
          <a:p>
            <a:pPr marL="285750" indent="-285750">
              <a:buFontTx/>
              <a:buChar char="-"/>
            </a:pPr>
            <a:endParaRPr lang="hu-HU" sz="2400" dirty="0"/>
          </a:p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</a:t>
            </a:r>
            <a:endParaRPr lang="hu-H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dirty="0" smtClean="0"/>
              <a:t>10 kérdésből álló önálló szerkesztésű kérdőív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D</a:t>
            </a:r>
            <a:r>
              <a:rPr lang="hu-HU" sz="2400" dirty="0" smtClean="0"/>
              <a:t>emográfiai adatok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Mobilitási hajlandóság</a:t>
            </a:r>
          </a:p>
          <a:p>
            <a:pPr marL="285750" indent="-285750" algn="r">
              <a:buFontTx/>
              <a:buChar char="-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51823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-9939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minta</a:t>
            </a:r>
            <a:endParaRPr lang="hu-H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95839"/>
              </p:ext>
            </p:extLst>
          </p:nvPr>
        </p:nvGraphicFramePr>
        <p:xfrm>
          <a:off x="179512" y="692696"/>
          <a:ext cx="8784977" cy="57522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8085"/>
                <a:gridCol w="1051723"/>
                <a:gridCol w="1051723"/>
                <a:gridCol w="1051723"/>
                <a:gridCol w="1051723"/>
              </a:tblGrid>
              <a:tr h="7202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</a:rPr>
                        <a:t>Iskolai végzettség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Fő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</a:rPr>
                        <a:t>Átlagéletkor (év)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Álláskeresés ideje (hó)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kern="1200" dirty="0" err="1" smtClean="0">
                          <a:effectLst/>
                        </a:rPr>
                        <a:t>Bp-en</a:t>
                      </a:r>
                      <a:r>
                        <a:rPr lang="hu-HU" sz="1600" u="none" strike="noStrike" kern="1200" dirty="0" smtClean="0">
                          <a:effectLst/>
                        </a:rPr>
                        <a:t> belül mennyit utazna? (óra)</a:t>
                      </a:r>
                      <a:endParaRPr lang="hu-H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894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általános iskola 8. osztályánál alacsonyabb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42,50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6,50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 smtClean="0">
                          <a:effectLst/>
                        </a:rPr>
                        <a:t>1,94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általános iskola 8. osztály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41,00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8,71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>
                          <a:effectLst/>
                        </a:rPr>
                        <a:t>1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szakmunkásképző iskolai bizonyítvány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42,70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15,00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>
                          <a:effectLst/>
                        </a:rPr>
                        <a:t>2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szakiskolai oklevél, bizonyítvány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42,80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9,60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 smtClean="0">
                          <a:effectLst/>
                        </a:rPr>
                        <a:t>1,88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érettségi bizonyítvány szakképesítés nélkül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35,52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5,56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 smtClean="0">
                          <a:effectLst/>
                        </a:rPr>
                        <a:t>1,92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érettségi bizonyítvány szakképesítéssel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40,93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2,59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 smtClean="0">
                          <a:effectLst/>
                        </a:rPr>
                        <a:t>1,83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érettségire épülő szakképesítési bizonyítvány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9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39,78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5,61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 smtClean="0">
                          <a:effectLst/>
                        </a:rPr>
                        <a:t>1,87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felsőfokú szakképesítő bizonyítvány 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39,83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16,83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 smtClean="0">
                          <a:effectLst/>
                        </a:rPr>
                        <a:t>1,92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56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főiskolai oklevél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20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37,35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13,90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>
                          <a:effectLst/>
                        </a:rPr>
                        <a:t>2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894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egyetemi oklevél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39,20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7,55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kern="1200" dirty="0" smtClean="0">
                          <a:effectLst/>
                        </a:rPr>
                        <a:t>2,32</a:t>
                      </a:r>
                      <a:endParaRPr lang="hu-H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89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ÖSSZESEN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150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39,53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8,92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kern="1200" dirty="0">
                          <a:effectLst/>
                        </a:rPr>
                        <a:t>1,96</a:t>
                      </a:r>
                      <a:endParaRPr lang="hu-HU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887416" y="64886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Forrás: Saját szerkesztés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5004048" y="3921962"/>
            <a:ext cx="504056" cy="3711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7092280" y="4786058"/>
            <a:ext cx="648072" cy="3711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8460432" y="5650154"/>
            <a:ext cx="504056" cy="3711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5004048" y="3489914"/>
            <a:ext cx="504056" cy="371134"/>
          </a:xfrm>
          <a:prstGeom prst="round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7092280" y="2625818"/>
            <a:ext cx="648072" cy="371134"/>
          </a:xfrm>
          <a:prstGeom prst="round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6012160" y="6082202"/>
            <a:ext cx="648072" cy="40646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7092280" y="3828217"/>
            <a:ext cx="576064" cy="53688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8676456" y="2154649"/>
            <a:ext cx="324036" cy="47116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603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k2011-n020\Desktop\Hungary_map_with_Balat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6" y="-27385"/>
            <a:ext cx="9179296" cy="57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zis 19"/>
          <p:cNvSpPr/>
          <p:nvPr/>
        </p:nvSpPr>
        <p:spPr>
          <a:xfrm>
            <a:off x="1727083" y="1380062"/>
            <a:ext cx="604345" cy="591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3145004" y="2611320"/>
            <a:ext cx="226629" cy="221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4328587" y="3184705"/>
            <a:ext cx="347231" cy="339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2764887" y="4758000"/>
            <a:ext cx="302172" cy="2956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1907704" y="1752872"/>
            <a:ext cx="241206" cy="2359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4493351" y="3288430"/>
            <a:ext cx="181603" cy="2359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5521634" y="1233656"/>
            <a:ext cx="241206" cy="2359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7244582" y="1782026"/>
            <a:ext cx="302172" cy="2956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 rot="6024075">
            <a:off x="436759" y="1642958"/>
            <a:ext cx="443418" cy="453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540500" y="1763341"/>
            <a:ext cx="377715" cy="369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899592" y="-2738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utazások iránya</a:t>
            </a:r>
          </a:p>
        </p:txBody>
      </p:sp>
      <p:sp>
        <p:nvSpPr>
          <p:cNvPr id="35" name="Ellipszis 34"/>
          <p:cNvSpPr/>
          <p:nvPr/>
        </p:nvSpPr>
        <p:spPr>
          <a:xfrm>
            <a:off x="168906" y="476672"/>
            <a:ext cx="226629" cy="2217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/>
          <p:cNvSpPr/>
          <p:nvPr/>
        </p:nvSpPr>
        <p:spPr>
          <a:xfrm>
            <a:off x="168905" y="116632"/>
            <a:ext cx="226629" cy="221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/>
          <p:cNvSpPr txBox="1"/>
          <p:nvPr/>
        </p:nvSpPr>
        <p:spPr>
          <a:xfrm>
            <a:off x="395536" y="54510"/>
            <a:ext cx="135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Hetente</a:t>
            </a:r>
          </a:p>
          <a:p>
            <a:r>
              <a:rPr lang="hu-HU" sz="500" dirty="0" smtClean="0"/>
              <a:t> </a:t>
            </a:r>
          </a:p>
          <a:p>
            <a:r>
              <a:rPr lang="hu-HU" sz="300" dirty="0" smtClean="0"/>
              <a:t> </a:t>
            </a:r>
            <a:endParaRPr lang="hu-HU" sz="1600" dirty="0" smtClean="0"/>
          </a:p>
          <a:p>
            <a:r>
              <a:rPr lang="hu-HU" sz="1600" dirty="0" smtClean="0"/>
              <a:t>Havonta</a:t>
            </a:r>
            <a:endParaRPr lang="hu-HU" sz="1600" dirty="0"/>
          </a:p>
        </p:txBody>
      </p:sp>
      <p:sp>
        <p:nvSpPr>
          <p:cNvPr id="2" name="Téglalap 1"/>
          <p:cNvSpPr/>
          <p:nvPr/>
        </p:nvSpPr>
        <p:spPr>
          <a:xfrm>
            <a:off x="-108520" y="5718854"/>
            <a:ext cx="9252520" cy="1139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-67472" y="6482518"/>
            <a:ext cx="2453565" cy="3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Forrás: Saját szerkesztés</a:t>
            </a:r>
            <a:endParaRPr lang="hu-HU" dirty="0"/>
          </a:p>
        </p:txBody>
      </p:sp>
      <p:sp>
        <p:nvSpPr>
          <p:cNvPr id="39" name="Téglalap 38"/>
          <p:cNvSpPr/>
          <p:nvPr/>
        </p:nvSpPr>
        <p:spPr>
          <a:xfrm>
            <a:off x="3851920" y="4956264"/>
            <a:ext cx="5210100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/>
          <a:p>
            <a:r>
              <a:rPr lang="hu-HU" sz="2000" b="1" dirty="0"/>
              <a:t>Hetente</a:t>
            </a:r>
            <a:r>
              <a:rPr lang="hu-HU" dirty="0"/>
              <a:t>		</a:t>
            </a:r>
          </a:p>
          <a:p>
            <a:r>
              <a:rPr lang="hu-HU" i="1" dirty="0" smtClean="0"/>
              <a:t>Utazni hajlandó</a:t>
            </a:r>
            <a:r>
              <a:rPr lang="hu-HU" dirty="0" smtClean="0"/>
              <a:t>:</a:t>
            </a:r>
            <a:r>
              <a:rPr lang="hu-HU" dirty="0"/>
              <a:t>		34 fő</a:t>
            </a:r>
          </a:p>
          <a:p>
            <a:r>
              <a:rPr lang="hu-HU" i="1" dirty="0" smtClean="0"/>
              <a:t>Átlag távolság Budapesttől</a:t>
            </a:r>
            <a:r>
              <a:rPr lang="hu-HU" dirty="0" smtClean="0"/>
              <a:t>:	86,81 km</a:t>
            </a:r>
          </a:p>
          <a:p>
            <a:r>
              <a:rPr lang="hu-HU" i="1" dirty="0" smtClean="0"/>
              <a:t>Legnépszerűbb városok:</a:t>
            </a:r>
            <a:r>
              <a:rPr lang="hu-HU" dirty="0"/>
              <a:t>	</a:t>
            </a:r>
            <a:r>
              <a:rPr lang="hu-HU" dirty="0" smtClean="0"/>
              <a:t>Győr, Sopron, Bárhová, 			Székesfehérvár, 				Kecskemét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3810802" y="4975462"/>
            <a:ext cx="5251218" cy="1785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u-HU" sz="2000" b="1" dirty="0"/>
              <a:t>Havonta</a:t>
            </a:r>
            <a:r>
              <a:rPr lang="hu-HU" dirty="0"/>
              <a:t>		</a:t>
            </a:r>
          </a:p>
          <a:p>
            <a:r>
              <a:rPr lang="hu-HU" i="1" dirty="0"/>
              <a:t>Utazni hajlandó:</a:t>
            </a:r>
            <a:r>
              <a:rPr lang="hu-HU" dirty="0"/>
              <a:t>		24 fő</a:t>
            </a:r>
          </a:p>
          <a:p>
            <a:r>
              <a:rPr lang="hu-HU" i="1" dirty="0"/>
              <a:t>Átlag távolság Budapesttől:</a:t>
            </a:r>
            <a:r>
              <a:rPr lang="hu-HU" dirty="0"/>
              <a:t>	96 km</a:t>
            </a:r>
          </a:p>
          <a:p>
            <a:pPr algn="just"/>
            <a:r>
              <a:rPr lang="hu-HU" i="1" dirty="0"/>
              <a:t>Legnépszerűbb városok:	</a:t>
            </a:r>
            <a:r>
              <a:rPr lang="hu-HU" dirty="0" smtClean="0"/>
              <a:t>Sopron, Pécs, „Bárhová”, 			Debrecen, Eger, Győr, 			Kecskemét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457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44581"/>
              </p:ext>
            </p:extLst>
          </p:nvPr>
        </p:nvGraphicFramePr>
        <p:xfrm>
          <a:off x="107504" y="830996"/>
          <a:ext cx="9036496" cy="569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3887416" y="629071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Forrás: Saját szerkesztés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835696" y="571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Hajlandó-e külföldre utazni?</a:t>
            </a:r>
            <a:endParaRPr lang="hu-H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595133" cy="8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zis 1"/>
          <p:cNvSpPr/>
          <p:nvPr/>
        </p:nvSpPr>
        <p:spPr>
          <a:xfrm rot="19390912">
            <a:off x="-32335" y="5672010"/>
            <a:ext cx="827584" cy="39614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 rot="19390912">
            <a:off x="5184282" y="5761261"/>
            <a:ext cx="935675" cy="43229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 rot="19390912">
            <a:off x="1368717" y="5839949"/>
            <a:ext cx="1077976" cy="48252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 rot="19390912">
            <a:off x="7848579" y="5700792"/>
            <a:ext cx="935675" cy="43229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49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FE1CAA-2031-4E83-952A-B3D625EFF5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464</Words>
  <Application>Microsoft Office PowerPoint</Application>
  <PresentationFormat>Diavetítés a képernyőre (4:3 oldalarány)</PresentationFormat>
  <Paragraphs>182</Paragraphs>
  <Slides>13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TS101674557</vt:lpstr>
      <vt:lpstr>Mobilitási hajlandóság vizsgálata fővárosi álláskeresők körében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2012-10-28T20:50:33Z</dcterms:created>
  <dcterms:modified xsi:type="dcterms:W3CDTF">2013-11-22T18:06:44Z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