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68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006E2598-8EBF-B54B-8536-0042F34DE21C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3"/>
            <p14:sldId id="267"/>
            <p14:sldId id="268"/>
            <p14:sldId id="269"/>
            <p14:sldId id="270"/>
            <p14:sldId id="271"/>
            <p14:sldId id="272"/>
            <p14:sldId id="273"/>
            <p14:sldId id="274"/>
            <p14:sldId id="275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966" autoAdjust="0"/>
    <p:restoredTop sz="94664" autoAdjust="0"/>
  </p:normalViewPr>
  <p:slideViewPr>
    <p:cSldViewPr snapToGrid="0" snapToObjects="1">
      <p:cViewPr varScale="1">
        <p:scale>
          <a:sx n="70" d="100"/>
          <a:sy n="70" d="100"/>
        </p:scale>
        <p:origin x="-69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11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hu-HU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28E80666-FB37-4B36-9149-507F3B0178E3}" type="datetimeFigureOut">
              <a:rPr lang="en-US" smtClean="0"/>
              <a:pPr/>
              <a:t>11/22/2013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B37D5FE-740C-46F5-801A-FA5477D9711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CBACE-0D0D-DB43-AEF0-33D2DA4B267E}" type="datetimeFigureOut">
              <a:rPr lang="en-US" smtClean="0"/>
              <a:t>11/22/2013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AA589-D6E5-2943-816B-45B4BCBF21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hu-H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CBACE-0D0D-DB43-AEF0-33D2DA4B267E}" type="datetimeFigureOut">
              <a:rPr lang="en-US" smtClean="0"/>
              <a:t>11/22/2013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AA589-D6E5-2943-816B-45B4BCBF21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CBACE-0D0D-DB43-AEF0-33D2DA4B267E}" type="datetimeFigureOut">
              <a:rPr lang="en-US" smtClean="0"/>
              <a:t>11/22/2013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AA589-D6E5-2943-816B-45B4BCBF21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hu-HU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11/22/2013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CBACE-0D0D-DB43-AEF0-33D2DA4B267E}" type="datetimeFigureOut">
              <a:rPr lang="en-US" smtClean="0"/>
              <a:t>11/22/2013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AA589-D6E5-2943-816B-45B4BCBF21B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CBACE-0D0D-DB43-AEF0-33D2DA4B267E}" type="datetimeFigureOut">
              <a:rPr lang="en-US" smtClean="0"/>
              <a:t>11/22/2013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AA589-D6E5-2943-816B-45B4BCBF21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CBACE-0D0D-DB43-AEF0-33D2DA4B267E}" type="datetimeFigureOut">
              <a:rPr lang="en-US" smtClean="0"/>
              <a:t>11/22/2013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AA589-D6E5-2943-816B-45B4BCBF21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CBACE-0D0D-DB43-AEF0-33D2DA4B267E}" type="datetimeFigureOut">
              <a:rPr lang="en-US" smtClean="0"/>
              <a:t>11/22/2013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AA589-D6E5-2943-816B-45B4BCBF21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CBACE-0D0D-DB43-AEF0-33D2DA4B267E}" type="datetimeFigureOut">
              <a:rPr lang="en-US" smtClean="0"/>
              <a:t>11/22/2013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hu-HU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hu-HU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CBACE-0D0D-DB43-AEF0-33D2DA4B267E}" type="datetimeFigureOut">
              <a:rPr lang="en-US" smtClean="0"/>
              <a:t>11/22/2013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AA589-D6E5-2943-816B-45B4BCBF21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hu-HU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4FACBACE-0D0D-DB43-AEF0-33D2DA4B267E}" type="datetimeFigureOut">
              <a:rPr lang="en-US" smtClean="0"/>
              <a:t>11/22/2013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ADAA589-D6E5-2943-816B-45B4BCBF21B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83" r:id="rId1"/>
    <p:sldLayoutId id="2147484684" r:id="rId2"/>
    <p:sldLayoutId id="2147484685" r:id="rId3"/>
    <p:sldLayoutId id="2147484686" r:id="rId4"/>
    <p:sldLayoutId id="2147484687" r:id="rId5"/>
    <p:sldLayoutId id="2147484688" r:id="rId6"/>
    <p:sldLayoutId id="2147484689" r:id="rId7"/>
    <p:sldLayoutId id="2147484690" r:id="rId8"/>
    <p:sldLayoutId id="2147484691" r:id="rId9"/>
    <p:sldLayoutId id="2147484692" r:id="rId10"/>
    <p:sldLayoutId id="214748469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286000"/>
            <a:ext cx="3499223" cy="248322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 </a:t>
            </a:r>
            <a:r>
              <a:rPr lang="en-US" dirty="0" err="1" smtClean="0"/>
              <a:t>hátrányos</a:t>
            </a:r>
            <a:r>
              <a:rPr lang="en-US" dirty="0" smtClean="0"/>
              <a:t> </a:t>
            </a:r>
            <a:r>
              <a:rPr lang="en-US" dirty="0" err="1" smtClean="0"/>
              <a:t>helyzetűek</a:t>
            </a:r>
            <a:r>
              <a:rPr lang="en-US" dirty="0" smtClean="0"/>
              <a:t> </a:t>
            </a:r>
            <a:r>
              <a:rPr lang="en-US" dirty="0" err="1" smtClean="0"/>
              <a:t>megélhetési</a:t>
            </a:r>
            <a:r>
              <a:rPr lang="en-US" dirty="0" smtClean="0"/>
              <a:t> </a:t>
            </a:r>
            <a:r>
              <a:rPr lang="en-US" dirty="0" err="1" smtClean="0"/>
              <a:t>migrációja</a:t>
            </a:r>
            <a:r>
              <a:rPr lang="en-US" dirty="0" smtClean="0"/>
              <a:t> a </a:t>
            </a:r>
            <a:r>
              <a:rPr lang="en-US" dirty="0" err="1" smtClean="0"/>
              <a:t>szocializmusban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32871" y="4185024"/>
            <a:ext cx="6400800" cy="2105212"/>
          </a:xfrm>
        </p:spPr>
        <p:txBody>
          <a:bodyPr>
            <a:normAutofit/>
          </a:bodyPr>
          <a:lstStyle/>
          <a:p>
            <a:r>
              <a:rPr lang="en-US" dirty="0" smtClean="0"/>
              <a:t>Horváth Ádám</a:t>
            </a:r>
          </a:p>
          <a:p>
            <a:endParaRPr lang="en-US" dirty="0" smtClean="0"/>
          </a:p>
          <a:p>
            <a:r>
              <a:rPr lang="en-US" dirty="0" err="1" smtClean="0"/>
              <a:t>Szent</a:t>
            </a:r>
            <a:r>
              <a:rPr lang="en-US" dirty="0" smtClean="0"/>
              <a:t> </a:t>
            </a:r>
            <a:r>
              <a:rPr lang="en-US" dirty="0" err="1" smtClean="0"/>
              <a:t>István</a:t>
            </a:r>
            <a:r>
              <a:rPr lang="en-US" dirty="0" smtClean="0"/>
              <a:t> </a:t>
            </a:r>
            <a:r>
              <a:rPr lang="en-US" dirty="0" err="1" smtClean="0"/>
              <a:t>Egyetem</a:t>
            </a:r>
            <a:r>
              <a:rPr lang="en-US" dirty="0" smtClean="0"/>
              <a:t> </a:t>
            </a:r>
          </a:p>
          <a:p>
            <a:r>
              <a:rPr lang="en-US" dirty="0" smtClean="0"/>
              <a:t>E</a:t>
            </a:r>
            <a:r>
              <a:rPr lang="hu-HU" dirty="0" smtClean="0"/>
              <a:t>n</a:t>
            </a:r>
            <a:r>
              <a:rPr lang="en-US" dirty="0" err="1" smtClean="0"/>
              <a:t>yedi</a:t>
            </a:r>
            <a:r>
              <a:rPr lang="en-US" dirty="0" smtClean="0"/>
              <a:t> </a:t>
            </a:r>
            <a:r>
              <a:rPr lang="en-US" dirty="0" err="1" smtClean="0"/>
              <a:t>György</a:t>
            </a:r>
            <a:r>
              <a:rPr lang="en-US" dirty="0" smtClean="0"/>
              <a:t> </a:t>
            </a:r>
            <a:r>
              <a:rPr lang="en-US" dirty="0" err="1" smtClean="0"/>
              <a:t>Regionális</a:t>
            </a:r>
            <a:r>
              <a:rPr lang="en-US" dirty="0" smtClean="0"/>
              <a:t> </a:t>
            </a:r>
            <a:r>
              <a:rPr lang="en-US" dirty="0" err="1" smtClean="0"/>
              <a:t>Tudományok</a:t>
            </a:r>
            <a:r>
              <a:rPr lang="en-US" dirty="0" smtClean="0"/>
              <a:t> </a:t>
            </a:r>
            <a:r>
              <a:rPr lang="en-US" dirty="0" err="1" smtClean="0"/>
              <a:t>Doktori</a:t>
            </a:r>
            <a:r>
              <a:rPr lang="en-US" dirty="0" smtClean="0"/>
              <a:t> </a:t>
            </a:r>
            <a:r>
              <a:rPr lang="en-US" dirty="0" err="1" smtClean="0"/>
              <a:t>Iskola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4596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Fekete</a:t>
            </a:r>
            <a:r>
              <a:rPr lang="en-US" dirty="0" smtClean="0"/>
              <a:t> </a:t>
            </a:r>
            <a:r>
              <a:rPr lang="en-US" dirty="0" err="1" smtClean="0"/>
              <a:t>vonat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Utazási</a:t>
            </a:r>
            <a:r>
              <a:rPr lang="en-US" dirty="0" smtClean="0"/>
              <a:t> </a:t>
            </a:r>
            <a:r>
              <a:rPr lang="en-US" dirty="0" err="1" smtClean="0"/>
              <a:t>körülmények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err="1" smtClean="0"/>
              <a:t>Zsúfolásig</a:t>
            </a:r>
            <a:r>
              <a:rPr lang="en-US" dirty="0" smtClean="0"/>
              <a:t> </a:t>
            </a:r>
            <a:r>
              <a:rPr lang="en-US" dirty="0" err="1" smtClean="0"/>
              <a:t>megtelt</a:t>
            </a:r>
            <a:r>
              <a:rPr lang="en-US" dirty="0" smtClean="0"/>
              <a:t> </a:t>
            </a:r>
            <a:r>
              <a:rPr lang="en-US" dirty="0" err="1" smtClean="0"/>
              <a:t>vagonok</a:t>
            </a:r>
            <a:endParaRPr lang="en-US" dirty="0" smtClean="0"/>
          </a:p>
          <a:p>
            <a:r>
              <a:rPr lang="en-US" dirty="0" err="1" smtClean="0"/>
              <a:t>Alkholofogyasztás</a:t>
            </a:r>
            <a:endParaRPr lang="en-US" dirty="0" smtClean="0"/>
          </a:p>
          <a:p>
            <a:r>
              <a:rPr lang="en-US" dirty="0" err="1" smtClean="0"/>
              <a:t>Kártyázás</a:t>
            </a:r>
            <a:endParaRPr lang="en-US" dirty="0" smtClean="0"/>
          </a:p>
          <a:p>
            <a:r>
              <a:rPr lang="en-US" dirty="0" err="1" smtClean="0"/>
              <a:t>Mulatozás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613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1476" y="687293"/>
            <a:ext cx="7024744" cy="840899"/>
          </a:xfrm>
        </p:spPr>
        <p:txBody>
          <a:bodyPr/>
          <a:lstStyle/>
          <a:p>
            <a:r>
              <a:rPr lang="en-US" dirty="0" err="1" smtClean="0"/>
              <a:t>Az</a:t>
            </a:r>
            <a:r>
              <a:rPr lang="en-US" dirty="0" smtClean="0"/>
              <a:t> </a:t>
            </a:r>
            <a:r>
              <a:rPr lang="en-US" dirty="0" err="1" smtClean="0"/>
              <a:t>ingázók</a:t>
            </a:r>
            <a:r>
              <a:rPr lang="en-US" dirty="0" smtClean="0"/>
              <a:t> </a:t>
            </a:r>
            <a:r>
              <a:rPr lang="en-US" dirty="0" err="1" smtClean="0"/>
              <a:t>és</a:t>
            </a:r>
            <a:r>
              <a:rPr lang="en-US" dirty="0" smtClean="0"/>
              <a:t> a </a:t>
            </a:r>
            <a:r>
              <a:rPr lang="en-US" dirty="0" err="1" smtClean="0"/>
              <a:t>család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munkások</a:t>
            </a:r>
            <a:r>
              <a:rPr lang="en-US" dirty="0" smtClean="0"/>
              <a:t> a </a:t>
            </a:r>
            <a:r>
              <a:rPr lang="en-US" dirty="0" err="1" smtClean="0"/>
              <a:t>legjobb</a:t>
            </a:r>
            <a:r>
              <a:rPr lang="en-US" dirty="0" smtClean="0"/>
              <a:t> </a:t>
            </a:r>
            <a:r>
              <a:rPr lang="en-US" dirty="0" err="1" smtClean="0"/>
              <a:t>esetben</a:t>
            </a:r>
            <a:r>
              <a:rPr lang="en-US" dirty="0" smtClean="0"/>
              <a:t> is </a:t>
            </a:r>
            <a:r>
              <a:rPr lang="en-US" dirty="0" err="1" smtClean="0"/>
              <a:t>csak</a:t>
            </a:r>
            <a:r>
              <a:rPr lang="en-US" dirty="0" smtClean="0"/>
              <a:t> </a:t>
            </a:r>
            <a:r>
              <a:rPr lang="en-US" dirty="0" err="1" smtClean="0"/>
              <a:t>szűk</a:t>
            </a:r>
            <a:r>
              <a:rPr lang="en-US" dirty="0" smtClean="0"/>
              <a:t> 2 </a:t>
            </a:r>
            <a:r>
              <a:rPr lang="en-US" dirty="0" err="1" smtClean="0"/>
              <a:t>napot</a:t>
            </a:r>
            <a:r>
              <a:rPr lang="en-US" dirty="0" smtClean="0"/>
              <a:t> </a:t>
            </a:r>
            <a:r>
              <a:rPr lang="en-US" dirty="0" err="1" smtClean="0"/>
              <a:t>tudtak</a:t>
            </a:r>
            <a:r>
              <a:rPr lang="en-US" dirty="0" smtClean="0"/>
              <a:t> </a:t>
            </a:r>
            <a:r>
              <a:rPr lang="en-US" dirty="0" err="1" smtClean="0"/>
              <a:t>otthon</a:t>
            </a:r>
            <a:r>
              <a:rPr lang="en-US" dirty="0" smtClean="0"/>
              <a:t> </a:t>
            </a:r>
            <a:r>
              <a:rPr lang="en-US" dirty="0" err="1" smtClean="0"/>
              <a:t>tölteni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Hétvégi</a:t>
            </a:r>
            <a:r>
              <a:rPr lang="en-US" dirty="0" smtClean="0"/>
              <a:t> </a:t>
            </a:r>
            <a:r>
              <a:rPr lang="en-US" dirty="0" err="1" smtClean="0"/>
              <a:t>tevékenységek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Hétköznap</a:t>
            </a:r>
            <a:r>
              <a:rPr lang="en-US" dirty="0" smtClean="0"/>
              <a:t> </a:t>
            </a:r>
            <a:r>
              <a:rPr lang="en-US" dirty="0" err="1" smtClean="0"/>
              <a:t>fáradalmainak</a:t>
            </a:r>
            <a:r>
              <a:rPr lang="en-US" dirty="0" smtClean="0"/>
              <a:t> </a:t>
            </a:r>
            <a:r>
              <a:rPr lang="en-US" dirty="0" err="1" smtClean="0"/>
              <a:t>kipihenése</a:t>
            </a:r>
            <a:r>
              <a:rPr lang="en-US" dirty="0" smtClean="0"/>
              <a:t> a </a:t>
            </a:r>
            <a:r>
              <a:rPr lang="en-US" dirty="0" err="1" smtClean="0"/>
              <a:t>kocsmában</a:t>
            </a:r>
            <a:r>
              <a:rPr lang="en-US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Lehetőség</a:t>
            </a:r>
            <a:r>
              <a:rPr lang="en-US" dirty="0" smtClean="0"/>
              <a:t> </a:t>
            </a:r>
            <a:r>
              <a:rPr lang="en-US" dirty="0" err="1" smtClean="0"/>
              <a:t>esetén</a:t>
            </a:r>
            <a:r>
              <a:rPr lang="en-US" dirty="0" smtClean="0"/>
              <a:t> </a:t>
            </a:r>
            <a:r>
              <a:rPr lang="en-US" dirty="0" err="1" smtClean="0"/>
              <a:t>napszámos</a:t>
            </a:r>
            <a:r>
              <a:rPr lang="en-US" dirty="0" smtClean="0"/>
              <a:t> </a:t>
            </a:r>
            <a:r>
              <a:rPr lang="en-US" dirty="0" err="1" smtClean="0"/>
              <a:t>munka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8239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3845" y="876127"/>
            <a:ext cx="8417859" cy="70642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 </a:t>
            </a:r>
            <a:r>
              <a:rPr lang="en-US" dirty="0" err="1" smtClean="0"/>
              <a:t>huzamos</a:t>
            </a:r>
            <a:r>
              <a:rPr lang="en-US" dirty="0" smtClean="0"/>
              <a:t> </a:t>
            </a:r>
            <a:r>
              <a:rPr lang="en-US" dirty="0" err="1" smtClean="0"/>
              <a:t>ingázás</a:t>
            </a:r>
            <a:r>
              <a:rPr lang="en-US" dirty="0" smtClean="0"/>
              <a:t> </a:t>
            </a:r>
            <a:r>
              <a:rPr lang="en-US" dirty="0" err="1" smtClean="0"/>
              <a:t>következményei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 err="1" smtClean="0"/>
              <a:t>hátrányos</a:t>
            </a:r>
            <a:r>
              <a:rPr lang="en-US" dirty="0" smtClean="0"/>
              <a:t> </a:t>
            </a:r>
            <a:r>
              <a:rPr lang="en-US" dirty="0" err="1" smtClean="0"/>
              <a:t>helyzetben</a:t>
            </a:r>
            <a:r>
              <a:rPr lang="en-US" dirty="0" smtClean="0"/>
              <a:t> </a:t>
            </a:r>
            <a:r>
              <a:rPr lang="en-US" dirty="0" err="1" smtClean="0"/>
              <a:t>maradás</a:t>
            </a:r>
            <a:r>
              <a:rPr lang="en-US" dirty="0" smtClean="0"/>
              <a:t> </a:t>
            </a:r>
            <a:r>
              <a:rPr lang="en-US" dirty="0" err="1" smtClean="0"/>
              <a:t>okai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Alkoholizmus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Magas</a:t>
            </a:r>
            <a:r>
              <a:rPr lang="en-US" dirty="0" smtClean="0"/>
              <a:t> </a:t>
            </a:r>
            <a:r>
              <a:rPr lang="en-US" dirty="0" err="1" smtClean="0"/>
              <a:t>gyerekszám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TSZ-el </a:t>
            </a:r>
            <a:r>
              <a:rPr lang="en-US" dirty="0" err="1" smtClean="0"/>
              <a:t>szembeni</a:t>
            </a:r>
            <a:r>
              <a:rPr lang="en-US" dirty="0" smtClean="0"/>
              <a:t> </a:t>
            </a:r>
            <a:r>
              <a:rPr lang="en-US" dirty="0" err="1" smtClean="0"/>
              <a:t>kötelezettségek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err="1" smtClean="0"/>
              <a:t>Család</a:t>
            </a:r>
            <a:r>
              <a:rPr lang="en-US" dirty="0" smtClean="0"/>
              <a:t> </a:t>
            </a:r>
            <a:r>
              <a:rPr lang="en-US" dirty="0" err="1" smtClean="0"/>
              <a:t>szétesett</a:t>
            </a:r>
            <a:endParaRPr lang="en-US" dirty="0" smtClean="0"/>
          </a:p>
          <a:p>
            <a:r>
              <a:rPr lang="en-US" dirty="0" err="1" smtClean="0"/>
              <a:t>Gyerekek</a:t>
            </a:r>
            <a:r>
              <a:rPr lang="en-US" dirty="0" smtClean="0"/>
              <a:t> </a:t>
            </a:r>
            <a:r>
              <a:rPr lang="en-US" dirty="0" err="1" smtClean="0"/>
              <a:t>elzüllöttek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 err="1" smtClean="0"/>
              <a:t>munkás</a:t>
            </a:r>
            <a:r>
              <a:rPr lang="en-US" dirty="0" smtClean="0"/>
              <a:t> a </a:t>
            </a:r>
            <a:r>
              <a:rPr lang="en-US" dirty="0" err="1" smtClean="0"/>
              <a:t>szállón</a:t>
            </a:r>
            <a:r>
              <a:rPr lang="en-US" dirty="0" smtClean="0"/>
              <a:t> </a:t>
            </a:r>
            <a:r>
              <a:rPr lang="en-US" dirty="0" err="1" smtClean="0"/>
              <a:t>ragadt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4689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712" y="702234"/>
            <a:ext cx="7024744" cy="811017"/>
          </a:xfrm>
        </p:spPr>
        <p:txBody>
          <a:bodyPr/>
          <a:lstStyle/>
          <a:p>
            <a:r>
              <a:rPr lang="en-US" dirty="0" err="1" smtClean="0"/>
              <a:t>Élet</a:t>
            </a:r>
            <a:r>
              <a:rPr lang="en-US" dirty="0" smtClean="0"/>
              <a:t> a </a:t>
            </a:r>
            <a:r>
              <a:rPr lang="en-US" dirty="0" err="1" smtClean="0"/>
              <a:t>munkásszállókon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323652"/>
            <a:ext cx="6777317" cy="4071172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A </a:t>
            </a:r>
            <a:r>
              <a:rPr lang="en-US" dirty="0" err="1" smtClean="0"/>
              <a:t>munkásszállók</a:t>
            </a:r>
            <a:r>
              <a:rPr lang="en-US" dirty="0" smtClean="0"/>
              <a:t> </a:t>
            </a:r>
            <a:r>
              <a:rPr lang="en-US" dirty="0" err="1" smtClean="0"/>
              <a:t>népességének</a:t>
            </a:r>
            <a:r>
              <a:rPr lang="en-US" dirty="0" smtClean="0"/>
              <a:t> 3 </a:t>
            </a:r>
            <a:r>
              <a:rPr lang="en-US" dirty="0" err="1" smtClean="0"/>
              <a:t>csoportja</a:t>
            </a:r>
            <a:r>
              <a:rPr lang="en-US" dirty="0" smtClean="0"/>
              <a:t>:</a:t>
            </a:r>
          </a:p>
          <a:p>
            <a:pPr marL="68580" indent="0">
              <a:buNone/>
            </a:pP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Rendszeresen</a:t>
            </a:r>
            <a:r>
              <a:rPr lang="en-US" dirty="0" smtClean="0"/>
              <a:t> </a:t>
            </a:r>
            <a:r>
              <a:rPr lang="en-US" dirty="0" err="1" smtClean="0"/>
              <a:t>hazajárók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Ritkán</a:t>
            </a:r>
            <a:r>
              <a:rPr lang="en-US" dirty="0" smtClean="0"/>
              <a:t> </a:t>
            </a:r>
            <a:r>
              <a:rPr lang="en-US" dirty="0" err="1" smtClean="0"/>
              <a:t>hazajárók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Állandóan</a:t>
            </a:r>
            <a:r>
              <a:rPr lang="en-US" dirty="0" smtClean="0"/>
              <a:t> a </a:t>
            </a:r>
            <a:r>
              <a:rPr lang="en-US" dirty="0" err="1" smtClean="0"/>
              <a:t>munkásszállón</a:t>
            </a:r>
            <a:r>
              <a:rPr lang="en-US" dirty="0" smtClean="0"/>
              <a:t> </a:t>
            </a:r>
            <a:r>
              <a:rPr lang="en-US" dirty="0" err="1" smtClean="0"/>
              <a:t>lakók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err="1" smtClean="0"/>
              <a:t>Nem</a:t>
            </a:r>
            <a:r>
              <a:rPr lang="en-US" dirty="0" smtClean="0"/>
              <a:t> volt </a:t>
            </a:r>
            <a:r>
              <a:rPr lang="en-US" dirty="0" err="1" smtClean="0"/>
              <a:t>alkalmas</a:t>
            </a:r>
            <a:r>
              <a:rPr lang="en-US" dirty="0" smtClean="0"/>
              <a:t> a </a:t>
            </a:r>
            <a:r>
              <a:rPr lang="en-US" dirty="0" err="1" smtClean="0"/>
              <a:t>mindennapi</a:t>
            </a:r>
            <a:r>
              <a:rPr lang="en-US" dirty="0" smtClean="0"/>
              <a:t> </a:t>
            </a:r>
            <a:r>
              <a:rPr lang="en-US" dirty="0" err="1" smtClean="0"/>
              <a:t>életre</a:t>
            </a:r>
            <a:r>
              <a:rPr lang="en-US" dirty="0" smtClean="0"/>
              <a:t> </a:t>
            </a:r>
            <a:r>
              <a:rPr lang="en-US" dirty="0" err="1" smtClean="0"/>
              <a:t>való</a:t>
            </a:r>
            <a:r>
              <a:rPr lang="en-US" dirty="0" smtClean="0"/>
              <a:t> </a:t>
            </a:r>
            <a:r>
              <a:rPr lang="en-US" dirty="0" err="1" smtClean="0"/>
              <a:t>berendezkedésre</a:t>
            </a:r>
            <a:r>
              <a:rPr lang="en-US" dirty="0" smtClean="0"/>
              <a:t> </a:t>
            </a:r>
          </a:p>
          <a:p>
            <a:r>
              <a:rPr lang="en-US" dirty="0" smtClean="0"/>
              <a:t>A </a:t>
            </a:r>
            <a:r>
              <a:rPr lang="en-US" dirty="0" err="1" smtClean="0"/>
              <a:t>munkások</a:t>
            </a:r>
            <a:r>
              <a:rPr lang="en-US" dirty="0" smtClean="0"/>
              <a:t> </a:t>
            </a:r>
            <a:r>
              <a:rPr lang="en-US" dirty="0" err="1" smtClean="0"/>
              <a:t>elszakadtak</a:t>
            </a:r>
            <a:r>
              <a:rPr lang="en-US" dirty="0" smtClean="0"/>
              <a:t> </a:t>
            </a:r>
            <a:r>
              <a:rPr lang="en-US" dirty="0" err="1" smtClean="0"/>
              <a:t>régebbi</a:t>
            </a:r>
            <a:r>
              <a:rPr lang="en-US" dirty="0" smtClean="0"/>
              <a:t> </a:t>
            </a:r>
            <a:r>
              <a:rPr lang="en-US" dirty="0" err="1" smtClean="0"/>
              <a:t>kapcsolataiktól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4993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065" y="727922"/>
            <a:ext cx="7024744" cy="736311"/>
          </a:xfrm>
        </p:spPr>
        <p:txBody>
          <a:bodyPr>
            <a:normAutofit fontScale="90000"/>
          </a:bodyPr>
          <a:lstStyle/>
          <a:p>
            <a:r>
              <a:rPr lang="en-US" dirty="0"/>
              <a:t>A </a:t>
            </a:r>
            <a:r>
              <a:rPr lang="en-US" dirty="0" err="1"/>
              <a:t>huzamos</a:t>
            </a:r>
            <a:r>
              <a:rPr lang="en-US" dirty="0"/>
              <a:t> </a:t>
            </a:r>
            <a:r>
              <a:rPr lang="en-US" dirty="0" err="1"/>
              <a:t>ingázók</a:t>
            </a:r>
            <a:r>
              <a:rPr lang="en-US" dirty="0"/>
              <a:t> </a:t>
            </a:r>
            <a:r>
              <a:rPr lang="en-US" dirty="0" err="1"/>
              <a:t>jellemzői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dirty="0" err="1"/>
              <a:t>társadalom</a:t>
            </a:r>
            <a:r>
              <a:rPr lang="en-US" dirty="0"/>
              <a:t> </a:t>
            </a:r>
            <a:r>
              <a:rPr lang="en-US" dirty="0" err="1"/>
              <a:t>legszegényebb</a:t>
            </a:r>
            <a:r>
              <a:rPr lang="en-US" dirty="0"/>
              <a:t> </a:t>
            </a:r>
            <a:r>
              <a:rPr lang="en-US" dirty="0" err="1"/>
              <a:t>rétegéből</a:t>
            </a:r>
            <a:r>
              <a:rPr lang="en-US" dirty="0"/>
              <a:t> </a:t>
            </a:r>
            <a:r>
              <a:rPr lang="en-US" dirty="0" err="1" smtClean="0"/>
              <a:t>származtak</a:t>
            </a:r>
            <a:endParaRPr lang="en-US" dirty="0" smtClean="0"/>
          </a:p>
          <a:p>
            <a:endParaRPr lang="en-US" dirty="0"/>
          </a:p>
          <a:p>
            <a:r>
              <a:rPr lang="en-US" dirty="0" err="1"/>
              <a:t>Alacsony</a:t>
            </a:r>
            <a:r>
              <a:rPr lang="en-US" dirty="0"/>
              <a:t> </a:t>
            </a:r>
            <a:r>
              <a:rPr lang="en-US" dirty="0" err="1"/>
              <a:t>iskolai</a:t>
            </a:r>
            <a:r>
              <a:rPr lang="en-US" dirty="0"/>
              <a:t> </a:t>
            </a:r>
            <a:r>
              <a:rPr lang="en-US" dirty="0" err="1"/>
              <a:t>végzettséggel</a:t>
            </a:r>
            <a:r>
              <a:rPr lang="en-US" dirty="0"/>
              <a:t> </a:t>
            </a:r>
            <a:r>
              <a:rPr lang="en-US" dirty="0" err="1"/>
              <a:t>rendelkeztek</a:t>
            </a:r>
            <a:r>
              <a:rPr lang="en-US" dirty="0"/>
              <a:t> </a:t>
            </a:r>
            <a:endParaRPr lang="en-US" dirty="0" smtClean="0"/>
          </a:p>
          <a:p>
            <a:endParaRPr lang="en-US" dirty="0"/>
          </a:p>
          <a:p>
            <a:r>
              <a:rPr lang="en-US" dirty="0" err="1"/>
              <a:t>Jelentős</a:t>
            </a:r>
            <a:r>
              <a:rPr lang="en-US" dirty="0"/>
              <a:t> </a:t>
            </a:r>
            <a:r>
              <a:rPr lang="en-US" dirty="0" err="1"/>
              <a:t>részük</a:t>
            </a:r>
            <a:r>
              <a:rPr lang="en-US" dirty="0"/>
              <a:t> </a:t>
            </a:r>
            <a:r>
              <a:rPr lang="en-US" dirty="0" err="1"/>
              <a:t>roma</a:t>
            </a:r>
            <a:r>
              <a:rPr lang="en-US" dirty="0"/>
              <a:t> </a:t>
            </a:r>
            <a:r>
              <a:rPr lang="en-US" dirty="0" err="1"/>
              <a:t>származású</a:t>
            </a:r>
            <a:r>
              <a:rPr lang="en-US" dirty="0"/>
              <a:t> volt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392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726" y="828316"/>
            <a:ext cx="7024744" cy="66160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 </a:t>
            </a:r>
            <a:r>
              <a:rPr lang="en-US" dirty="0" err="1" smtClean="0"/>
              <a:t>rendszerváltás</a:t>
            </a:r>
            <a:r>
              <a:rPr lang="en-US" dirty="0" smtClean="0"/>
              <a:t> </a:t>
            </a:r>
            <a:r>
              <a:rPr lang="en-US" dirty="0" err="1" smtClean="0"/>
              <a:t>utáni</a:t>
            </a:r>
            <a:r>
              <a:rPr lang="en-US" dirty="0" smtClean="0"/>
              <a:t> </a:t>
            </a:r>
            <a:r>
              <a:rPr lang="en-US" dirty="0" err="1" smtClean="0"/>
              <a:t>helyzet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70664"/>
            <a:ext cx="8229600" cy="4687336"/>
          </a:xfrm>
        </p:spPr>
        <p:txBody>
          <a:bodyPr>
            <a:normAutofit/>
          </a:bodyPr>
          <a:lstStyle/>
          <a:p>
            <a:r>
              <a:rPr lang="en-US" dirty="0" smtClean="0"/>
              <a:t>A </a:t>
            </a:r>
            <a:r>
              <a:rPr lang="en-US" dirty="0" err="1" smtClean="0"/>
              <a:t>munkaerőpiac</a:t>
            </a:r>
            <a:r>
              <a:rPr lang="en-US" dirty="0" smtClean="0"/>
              <a:t> </a:t>
            </a:r>
            <a:r>
              <a:rPr lang="en-US" dirty="0" err="1" smtClean="0"/>
              <a:t>teljesen</a:t>
            </a:r>
            <a:r>
              <a:rPr lang="en-US" dirty="0" smtClean="0"/>
              <a:t> </a:t>
            </a:r>
            <a:r>
              <a:rPr lang="en-US" dirty="0" err="1" smtClean="0"/>
              <a:t>átstrukturálódott</a:t>
            </a:r>
            <a:endParaRPr lang="en-US" dirty="0" smtClean="0"/>
          </a:p>
          <a:p>
            <a:r>
              <a:rPr lang="en-US" dirty="0" err="1" smtClean="0"/>
              <a:t>Beszűkült</a:t>
            </a:r>
            <a:r>
              <a:rPr lang="en-US" dirty="0" smtClean="0"/>
              <a:t> </a:t>
            </a:r>
            <a:r>
              <a:rPr lang="en-US" dirty="0" err="1" smtClean="0"/>
              <a:t>munkalehetőség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2008 </a:t>
            </a:r>
            <a:endParaRPr lang="en-US" dirty="0"/>
          </a:p>
          <a:p>
            <a:r>
              <a:rPr lang="en-US" dirty="0" smtClean="0"/>
              <a:t>A </a:t>
            </a:r>
            <a:r>
              <a:rPr lang="en-US" dirty="0" err="1" smtClean="0"/>
              <a:t>foglalkoztatottak</a:t>
            </a:r>
            <a:r>
              <a:rPr lang="en-US" dirty="0" smtClean="0"/>
              <a:t> 5 </a:t>
            </a:r>
            <a:r>
              <a:rPr lang="en-US" dirty="0" err="1" smtClean="0"/>
              <a:t>százaléka</a:t>
            </a:r>
            <a:r>
              <a:rPr lang="en-US" dirty="0" smtClean="0"/>
              <a:t> </a:t>
            </a:r>
            <a:r>
              <a:rPr lang="en-US" dirty="0" err="1" smtClean="0"/>
              <a:t>huzamos</a:t>
            </a:r>
            <a:r>
              <a:rPr lang="en-US" dirty="0" smtClean="0"/>
              <a:t> </a:t>
            </a:r>
            <a:r>
              <a:rPr lang="en-US" dirty="0" err="1" smtClean="0"/>
              <a:t>ingázó</a:t>
            </a:r>
            <a:endParaRPr lang="en-US" dirty="0" smtClean="0"/>
          </a:p>
          <a:p>
            <a:r>
              <a:rPr lang="en-US" dirty="0" err="1" smtClean="0"/>
              <a:t>Állandó</a:t>
            </a:r>
            <a:r>
              <a:rPr lang="en-US" dirty="0" smtClean="0"/>
              <a:t> </a:t>
            </a:r>
            <a:r>
              <a:rPr lang="en-US" dirty="0" err="1" smtClean="0"/>
              <a:t>lakhelyük</a:t>
            </a:r>
            <a:r>
              <a:rPr lang="en-US" dirty="0" smtClean="0"/>
              <a:t> </a:t>
            </a:r>
            <a:r>
              <a:rPr lang="en-US" dirty="0" err="1" smtClean="0"/>
              <a:t>leginkább</a:t>
            </a:r>
            <a:r>
              <a:rPr lang="en-US" dirty="0" smtClean="0"/>
              <a:t> </a:t>
            </a:r>
            <a:r>
              <a:rPr lang="en-US" dirty="0" err="1" smtClean="0"/>
              <a:t>Borsod-Abaúj-Zemplén</a:t>
            </a:r>
            <a:r>
              <a:rPr lang="en-US" dirty="0" smtClean="0"/>
              <a:t>, </a:t>
            </a:r>
            <a:r>
              <a:rPr lang="en-US" dirty="0" err="1" smtClean="0"/>
              <a:t>Szabolcs-Szatmár-Bereg</a:t>
            </a:r>
            <a:r>
              <a:rPr lang="en-US" dirty="0" smtClean="0"/>
              <a:t> </a:t>
            </a:r>
            <a:r>
              <a:rPr lang="en-US" dirty="0" err="1" smtClean="0"/>
              <a:t>és</a:t>
            </a:r>
            <a:r>
              <a:rPr lang="en-US" dirty="0" smtClean="0"/>
              <a:t> </a:t>
            </a:r>
            <a:r>
              <a:rPr lang="en-US" dirty="0" err="1" smtClean="0"/>
              <a:t>Nógrád</a:t>
            </a:r>
            <a:r>
              <a:rPr lang="en-US" dirty="0" smtClean="0"/>
              <a:t> </a:t>
            </a:r>
            <a:r>
              <a:rPr lang="en-US" dirty="0" err="1" smtClean="0"/>
              <a:t>megye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06805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065" y="743782"/>
            <a:ext cx="7024744" cy="1143000"/>
          </a:xfrm>
        </p:spPr>
        <p:txBody>
          <a:bodyPr/>
          <a:lstStyle/>
          <a:p>
            <a:r>
              <a:rPr lang="en-US" dirty="0" err="1" smtClean="0"/>
              <a:t>Napi</a:t>
            </a:r>
            <a:r>
              <a:rPr lang="en-US" dirty="0" smtClean="0"/>
              <a:t> </a:t>
            </a:r>
            <a:r>
              <a:rPr lang="en-US" dirty="0" err="1" smtClean="0"/>
              <a:t>ingázók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2008. </a:t>
            </a:r>
          </a:p>
          <a:p>
            <a:pPr indent="-342900">
              <a:buFont typeface="Courier New"/>
              <a:buChar char="o"/>
            </a:pPr>
            <a:r>
              <a:rPr lang="en-US" dirty="0" smtClean="0"/>
              <a:t>A </a:t>
            </a:r>
            <a:r>
              <a:rPr lang="en-US" dirty="0" err="1" smtClean="0"/>
              <a:t>napi</a:t>
            </a:r>
            <a:r>
              <a:rPr lang="en-US" dirty="0" smtClean="0"/>
              <a:t> </a:t>
            </a:r>
            <a:r>
              <a:rPr lang="en-US" dirty="0" err="1" smtClean="0"/>
              <a:t>ingázás</a:t>
            </a:r>
            <a:r>
              <a:rPr lang="en-US" dirty="0" smtClean="0"/>
              <a:t> </a:t>
            </a:r>
            <a:r>
              <a:rPr lang="en-US" dirty="0" err="1" smtClean="0"/>
              <a:t>sokak</a:t>
            </a:r>
            <a:r>
              <a:rPr lang="en-US" dirty="0" smtClean="0"/>
              <a:t> </a:t>
            </a:r>
            <a:r>
              <a:rPr lang="en-US" dirty="0" err="1" smtClean="0"/>
              <a:t>életformájává</a:t>
            </a:r>
            <a:r>
              <a:rPr lang="en-US" dirty="0" smtClean="0"/>
              <a:t> </a:t>
            </a:r>
            <a:r>
              <a:rPr lang="en-US" dirty="0" err="1" smtClean="0"/>
              <a:t>vált</a:t>
            </a:r>
            <a:endParaRPr lang="en-US" dirty="0" smtClean="0"/>
          </a:p>
          <a:p>
            <a:pPr indent="-342900">
              <a:buFont typeface="Courier New"/>
              <a:buChar char="o"/>
            </a:pPr>
            <a:r>
              <a:rPr lang="en-US" dirty="0" err="1" smtClean="0"/>
              <a:t>Megnőtt</a:t>
            </a:r>
            <a:r>
              <a:rPr lang="en-US" dirty="0" smtClean="0"/>
              <a:t> </a:t>
            </a:r>
            <a:r>
              <a:rPr lang="en-US" dirty="0" err="1" smtClean="0"/>
              <a:t>az</a:t>
            </a:r>
            <a:r>
              <a:rPr lang="en-US" dirty="0" smtClean="0"/>
              <a:t> </a:t>
            </a:r>
            <a:r>
              <a:rPr lang="en-US" dirty="0" err="1" smtClean="0"/>
              <a:t>autóval</a:t>
            </a:r>
            <a:r>
              <a:rPr lang="en-US" dirty="0" smtClean="0"/>
              <a:t> </a:t>
            </a:r>
            <a:r>
              <a:rPr lang="en-US" dirty="0" err="1" smtClean="0"/>
              <a:t>közlekedők</a:t>
            </a:r>
            <a:r>
              <a:rPr lang="en-US" dirty="0" smtClean="0"/>
              <a:t> </a:t>
            </a:r>
            <a:r>
              <a:rPr lang="en-US" dirty="0" err="1" smtClean="0"/>
              <a:t>száma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4756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065" y="687292"/>
            <a:ext cx="7024744" cy="811017"/>
          </a:xfrm>
        </p:spPr>
        <p:txBody>
          <a:bodyPr/>
          <a:lstStyle/>
          <a:p>
            <a:r>
              <a:rPr lang="en-US" dirty="0" err="1" smtClean="0"/>
              <a:t>Nemzetközi</a:t>
            </a:r>
            <a:r>
              <a:rPr lang="en-US" dirty="0" smtClean="0"/>
              <a:t> </a:t>
            </a:r>
            <a:r>
              <a:rPr lang="en-US" dirty="0" err="1" smtClean="0"/>
              <a:t>helyzet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USA </a:t>
            </a:r>
            <a:r>
              <a:rPr lang="en-US" dirty="0" err="1" smtClean="0"/>
              <a:t>és</a:t>
            </a:r>
            <a:r>
              <a:rPr lang="en-US" dirty="0" smtClean="0"/>
              <a:t> </a:t>
            </a:r>
            <a:r>
              <a:rPr lang="en-US" dirty="0" err="1" smtClean="0"/>
              <a:t>Kanada</a:t>
            </a:r>
            <a:r>
              <a:rPr lang="en-US" dirty="0" smtClean="0"/>
              <a:t>: </a:t>
            </a:r>
            <a:r>
              <a:rPr lang="en-US" dirty="0" err="1" smtClean="0"/>
              <a:t>nem</a:t>
            </a:r>
            <a:r>
              <a:rPr lang="en-US" dirty="0" smtClean="0"/>
              <a:t> </a:t>
            </a:r>
            <a:r>
              <a:rPr lang="en-US" dirty="0" err="1" smtClean="0"/>
              <a:t>ritka</a:t>
            </a:r>
            <a:r>
              <a:rPr lang="en-US" dirty="0" smtClean="0"/>
              <a:t> a </a:t>
            </a:r>
            <a:r>
              <a:rPr lang="en-US" dirty="0" err="1" smtClean="0"/>
              <a:t>napi</a:t>
            </a:r>
            <a:r>
              <a:rPr lang="en-US" dirty="0" smtClean="0"/>
              <a:t> 120 km </a:t>
            </a:r>
            <a:r>
              <a:rPr lang="en-US" dirty="0" err="1" smtClean="0"/>
              <a:t>ingázás</a:t>
            </a:r>
            <a:r>
              <a:rPr lang="en-US" dirty="0" smtClean="0"/>
              <a:t> </a:t>
            </a:r>
            <a:r>
              <a:rPr lang="en-US" dirty="0" err="1" smtClean="0"/>
              <a:t>egy</a:t>
            </a:r>
            <a:r>
              <a:rPr lang="en-US" dirty="0" smtClean="0"/>
              <a:t> </a:t>
            </a:r>
            <a:r>
              <a:rPr lang="en-US" dirty="0" err="1" smtClean="0"/>
              <a:t>irányba</a:t>
            </a:r>
            <a:endParaRPr lang="en-US" dirty="0" smtClean="0"/>
          </a:p>
          <a:p>
            <a:pPr marL="68580" indent="0">
              <a:buNone/>
            </a:pPr>
            <a:endParaRPr lang="en-US" dirty="0" smtClean="0"/>
          </a:p>
          <a:p>
            <a:r>
              <a:rPr lang="en-US" dirty="0" err="1" smtClean="0"/>
              <a:t>Svéd</a:t>
            </a:r>
            <a:r>
              <a:rPr lang="en-US" dirty="0" smtClean="0"/>
              <a:t> </a:t>
            </a:r>
            <a:r>
              <a:rPr lang="en-US" dirty="0" err="1" smtClean="0"/>
              <a:t>kutatók</a:t>
            </a:r>
            <a:r>
              <a:rPr lang="en-US" dirty="0" smtClean="0"/>
              <a:t> </a:t>
            </a:r>
            <a:r>
              <a:rPr lang="en-US" dirty="0" err="1" smtClean="0"/>
              <a:t>eredményei</a:t>
            </a:r>
            <a:r>
              <a:rPr lang="en-US" dirty="0" smtClean="0"/>
              <a:t>: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 </a:t>
            </a:r>
            <a:r>
              <a:rPr lang="en-US" dirty="0" err="1" smtClean="0"/>
              <a:t>dolgozók</a:t>
            </a:r>
            <a:r>
              <a:rPr lang="en-US" dirty="0" smtClean="0"/>
              <a:t> 11 </a:t>
            </a:r>
            <a:r>
              <a:rPr lang="en-US" dirty="0" err="1" smtClean="0"/>
              <a:t>százaléka</a:t>
            </a:r>
            <a:r>
              <a:rPr lang="en-US" dirty="0" smtClean="0"/>
              <a:t> </a:t>
            </a:r>
            <a:r>
              <a:rPr lang="en-US" dirty="0" err="1" smtClean="0"/>
              <a:t>legalább</a:t>
            </a:r>
            <a:r>
              <a:rPr lang="en-US" dirty="0" smtClean="0"/>
              <a:t> 90 </a:t>
            </a:r>
            <a:r>
              <a:rPr lang="en-US" dirty="0" err="1" smtClean="0"/>
              <a:t>pecet</a:t>
            </a:r>
            <a:r>
              <a:rPr lang="en-US" dirty="0" smtClean="0"/>
              <a:t> </a:t>
            </a:r>
            <a:r>
              <a:rPr lang="en-US" dirty="0" err="1" smtClean="0"/>
              <a:t>tölt</a:t>
            </a:r>
            <a:r>
              <a:rPr lang="en-US" dirty="0" smtClean="0"/>
              <a:t> </a:t>
            </a:r>
            <a:r>
              <a:rPr lang="en-US" dirty="0" err="1" smtClean="0"/>
              <a:t>ingázással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40 </a:t>
            </a:r>
            <a:r>
              <a:rPr lang="en-US" dirty="0" err="1" smtClean="0"/>
              <a:t>százalékkal</a:t>
            </a:r>
            <a:r>
              <a:rPr lang="en-US" dirty="0" smtClean="0"/>
              <a:t> </a:t>
            </a:r>
            <a:r>
              <a:rPr lang="en-US" dirty="0" err="1" smtClean="0"/>
              <a:t>nagyobb</a:t>
            </a:r>
            <a:r>
              <a:rPr lang="en-US" dirty="0" smtClean="0"/>
              <a:t> a </a:t>
            </a:r>
            <a:r>
              <a:rPr lang="en-US" dirty="0" err="1" smtClean="0"/>
              <a:t>nagy</a:t>
            </a:r>
            <a:r>
              <a:rPr lang="en-US" dirty="0" smtClean="0"/>
              <a:t> </a:t>
            </a:r>
            <a:r>
              <a:rPr lang="en-US" dirty="0" err="1" smtClean="0"/>
              <a:t>távolságokra</a:t>
            </a:r>
            <a:r>
              <a:rPr lang="en-US" dirty="0" smtClean="0"/>
              <a:t> </a:t>
            </a:r>
            <a:r>
              <a:rPr lang="en-US" dirty="0" err="1" smtClean="0"/>
              <a:t>ingázók</a:t>
            </a:r>
            <a:r>
              <a:rPr lang="en-US" dirty="0" smtClean="0"/>
              <a:t> </a:t>
            </a:r>
            <a:r>
              <a:rPr lang="en-US" dirty="0" err="1" smtClean="0"/>
              <a:t>párkapcsolatainak</a:t>
            </a:r>
            <a:r>
              <a:rPr lang="en-US" dirty="0" smtClean="0"/>
              <a:t> </a:t>
            </a:r>
            <a:r>
              <a:rPr lang="en-US" dirty="0" err="1" smtClean="0"/>
              <a:t>megromlásának</a:t>
            </a:r>
            <a:r>
              <a:rPr lang="en-US" dirty="0" smtClean="0"/>
              <a:t> </a:t>
            </a:r>
            <a:r>
              <a:rPr lang="en-US" dirty="0" err="1" smtClean="0"/>
              <a:t>esélye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0770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631" y="400135"/>
            <a:ext cx="7024744" cy="1143000"/>
          </a:xfrm>
        </p:spPr>
        <p:txBody>
          <a:bodyPr/>
          <a:lstStyle/>
          <a:p>
            <a:r>
              <a:rPr lang="en-US" dirty="0" err="1" smtClean="0"/>
              <a:t>Kutatási</a:t>
            </a:r>
            <a:r>
              <a:rPr lang="en-US" dirty="0" smtClean="0"/>
              <a:t> </a:t>
            </a:r>
            <a:r>
              <a:rPr lang="en-US" dirty="0" err="1" smtClean="0"/>
              <a:t>téma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141" y="1417638"/>
            <a:ext cx="8229600" cy="511457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Hátrányos</a:t>
            </a:r>
            <a:r>
              <a:rPr lang="en-US" dirty="0" smtClean="0"/>
              <a:t> </a:t>
            </a:r>
            <a:r>
              <a:rPr lang="en-US" dirty="0" err="1" smtClean="0"/>
              <a:t>helyzetűek</a:t>
            </a:r>
            <a:r>
              <a:rPr lang="en-US" dirty="0" smtClean="0"/>
              <a:t> </a:t>
            </a:r>
            <a:r>
              <a:rPr lang="en-US" dirty="0" err="1" smtClean="0"/>
              <a:t>munkahely-megtartó</a:t>
            </a:r>
            <a:r>
              <a:rPr lang="en-US" dirty="0" smtClean="0"/>
              <a:t> </a:t>
            </a:r>
            <a:r>
              <a:rPr lang="en-US" dirty="0" err="1" smtClean="0"/>
              <a:t>képességének</a:t>
            </a:r>
            <a:r>
              <a:rPr lang="en-US" dirty="0" smtClean="0"/>
              <a:t> </a:t>
            </a:r>
            <a:r>
              <a:rPr lang="en-US" dirty="0" err="1" smtClean="0"/>
              <a:t>vizsgálata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Célterület</a:t>
            </a:r>
            <a:endParaRPr lang="en-US" dirty="0" smtClean="0"/>
          </a:p>
          <a:p>
            <a:r>
              <a:rPr lang="en-US" dirty="0" err="1" smtClean="0"/>
              <a:t>Észak-Magyarország</a:t>
            </a:r>
            <a:endParaRPr lang="en-US" dirty="0" smtClean="0"/>
          </a:p>
          <a:p>
            <a:r>
              <a:rPr lang="en-US" dirty="0" err="1" smtClean="0"/>
              <a:t>Észak-Alföld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 smtClean="0"/>
              <a:t>Részvizsgálati</a:t>
            </a:r>
            <a:r>
              <a:rPr lang="en-US" dirty="0" smtClean="0"/>
              <a:t> </a:t>
            </a:r>
            <a:r>
              <a:rPr lang="en-US" dirty="0" err="1" smtClean="0"/>
              <a:t>téma</a:t>
            </a:r>
            <a:endParaRPr lang="en-US" dirty="0"/>
          </a:p>
          <a:p>
            <a:r>
              <a:rPr lang="en-US" dirty="0" err="1" smtClean="0"/>
              <a:t>Hátrányos</a:t>
            </a:r>
            <a:r>
              <a:rPr lang="en-US" dirty="0" smtClean="0"/>
              <a:t> </a:t>
            </a:r>
            <a:r>
              <a:rPr lang="en-US" dirty="0" err="1" smtClean="0"/>
              <a:t>helyzetűek</a:t>
            </a:r>
            <a:r>
              <a:rPr lang="en-US" dirty="0" smtClean="0"/>
              <a:t> </a:t>
            </a:r>
            <a:r>
              <a:rPr lang="en-US" dirty="0" err="1" smtClean="0"/>
              <a:t>utazási</a:t>
            </a:r>
            <a:r>
              <a:rPr lang="en-US" dirty="0" smtClean="0"/>
              <a:t> </a:t>
            </a:r>
            <a:r>
              <a:rPr lang="en-US" dirty="0" err="1" smtClean="0"/>
              <a:t>hajladnósága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3003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05715"/>
          </a:xfrm>
        </p:spPr>
        <p:txBody>
          <a:bodyPr>
            <a:normAutofit/>
          </a:bodyPr>
          <a:lstStyle/>
          <a:p>
            <a:endParaRPr lang="en-US" sz="3600" dirty="0"/>
          </a:p>
        </p:txBody>
      </p:sp>
      <p:sp>
        <p:nvSpPr>
          <p:cNvPr id="20" name="Content Placeholder 19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 rtl="0">
              <a:buNone/>
            </a:pPr>
            <a:endParaRPr lang="en-US" dirty="0"/>
          </a:p>
        </p:txBody>
      </p:sp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6657497"/>
              </p:ext>
            </p:extLst>
          </p:nvPr>
        </p:nvGraphicFramePr>
        <p:xfrm>
          <a:off x="-20157" y="-164353"/>
          <a:ext cx="9164158" cy="7260007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4920864"/>
                <a:gridCol w="4243294"/>
              </a:tblGrid>
              <a:tr h="641513">
                <a:tc gridSpan="2">
                  <a:txBody>
                    <a:bodyPr/>
                    <a:lstStyle/>
                    <a:p>
                      <a:pPr algn="ctr"/>
                      <a:endParaRPr lang="en-US" sz="1800" dirty="0" smtClean="0"/>
                    </a:p>
                    <a:p>
                      <a:pPr algn="ctr"/>
                      <a:r>
                        <a:rPr lang="en-US" sz="1800" dirty="0" err="1" smtClean="0"/>
                        <a:t>Az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800" dirty="0" err="1" smtClean="0"/>
                        <a:t>ingázás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800" dirty="0" err="1" smtClean="0"/>
                        <a:t>kialakulása</a:t>
                      </a:r>
                      <a:r>
                        <a:rPr lang="en-US" sz="1800" dirty="0" smtClean="0"/>
                        <a:t> a </a:t>
                      </a:r>
                      <a:r>
                        <a:rPr lang="en-US" sz="1800" dirty="0" err="1" smtClean="0"/>
                        <a:t>szocializmusban</a:t>
                      </a:r>
                      <a:endParaRPr lang="en-US" sz="180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09416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 smtClean="0"/>
                        <a:t>Tervszerű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800" dirty="0" err="1" smtClean="0"/>
                        <a:t>iparosítás</a:t>
                      </a:r>
                      <a:endParaRPr lang="en-US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 smtClean="0"/>
                        <a:t>Mezőgazdaság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800" dirty="0" err="1" smtClean="0"/>
                        <a:t>kollektivizálása</a:t>
                      </a:r>
                      <a:endParaRPr lang="en-US" sz="1800" dirty="0" smtClean="0"/>
                    </a:p>
                  </a:txBody>
                  <a:tcPr/>
                </a:tc>
              </a:tr>
              <a:tr h="762061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 smtClean="0"/>
                        <a:t>Városnövekedés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800" dirty="0" err="1" smtClean="0"/>
                        <a:t>az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800" dirty="0" err="1" smtClean="0"/>
                        <a:t>ipari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800" dirty="0" err="1" smtClean="0"/>
                        <a:t>munkaerő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800" dirty="0" err="1" smtClean="0"/>
                        <a:t>növekedése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800" dirty="0" err="1" smtClean="0"/>
                        <a:t>miatt</a:t>
                      </a:r>
                      <a:endParaRPr lang="en-US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 </a:t>
                      </a:r>
                      <a:r>
                        <a:rPr lang="en-US" dirty="0" err="1" smtClean="0"/>
                        <a:t>mezőgazdasági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munkaerő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csökkenése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</a:tr>
              <a:tr h="735339">
                <a:tc grid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 smtClean="0"/>
                        <a:t>Növekvő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800" dirty="0" err="1" smtClean="0"/>
                        <a:t>mobilitás</a:t>
                      </a:r>
                      <a:r>
                        <a:rPr lang="en-US" sz="1800" dirty="0" smtClean="0"/>
                        <a:t>, a </a:t>
                      </a:r>
                      <a:r>
                        <a:rPr lang="en-US" sz="1800" dirty="0" err="1" smtClean="0"/>
                        <a:t>foglalkozásváltással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800" dirty="0" err="1" smtClean="0"/>
                        <a:t>járó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800" dirty="0" err="1" smtClean="0"/>
                        <a:t>lakóhelycsere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800" dirty="0" err="1" smtClean="0"/>
                        <a:t>miatt</a:t>
                      </a:r>
                      <a:endParaRPr lang="en-US" sz="1800" dirty="0" smtClean="0"/>
                    </a:p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35339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Migráció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Ingázás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</a:tr>
              <a:tr h="735339">
                <a:tc grid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 smtClean="0"/>
                        <a:t>Városi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800" dirty="0" err="1" smtClean="0"/>
                        <a:t>infrastruktúra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800" dirty="0" err="1" smtClean="0"/>
                        <a:t>erőteljes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800" dirty="0" err="1" smtClean="0"/>
                        <a:t>megterhelése</a:t>
                      </a:r>
                      <a:r>
                        <a:rPr lang="en-US" sz="1800" dirty="0" smtClean="0"/>
                        <a:t> a </a:t>
                      </a:r>
                      <a:r>
                        <a:rPr lang="en-US" sz="1800" dirty="0" err="1" smtClean="0"/>
                        <a:t>népességnövekedés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800" dirty="0" err="1" smtClean="0"/>
                        <a:t>miatt</a:t>
                      </a:r>
                      <a:endParaRPr lang="en-US" sz="1800" dirty="0" smtClean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53322">
                <a:tc gridSpan="2">
                  <a:txBody>
                    <a:bodyPr/>
                    <a:lstStyle/>
                    <a:p>
                      <a:pPr lvl="0" algn="ctr" rtl="0"/>
                      <a:r>
                        <a:rPr lang="en-US" dirty="0" err="1" smtClean="0"/>
                        <a:t>Kormánypolitikai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válasz</a:t>
                      </a:r>
                      <a:r>
                        <a:rPr lang="en-US" dirty="0" smtClean="0"/>
                        <a:t>:</a:t>
                      </a:r>
                    </a:p>
                    <a:p>
                      <a:pPr lvl="0" algn="ctr" rtl="0"/>
                      <a:endParaRPr lang="en-US" dirty="0" smtClean="0"/>
                    </a:p>
                    <a:p>
                      <a:pPr marL="0" lvl="0" indent="0" algn="ctr" rtl="0">
                        <a:buFont typeface="Arial"/>
                        <a:buNone/>
                      </a:pPr>
                      <a:r>
                        <a:rPr lang="en-US" dirty="0" err="1" smtClean="0"/>
                        <a:t>Az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ipar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szétterítése</a:t>
                      </a:r>
                      <a:endParaRPr lang="en-US" dirty="0" smtClean="0"/>
                    </a:p>
                    <a:p>
                      <a:pPr marL="0" lvl="0" indent="0" algn="ctr" rtl="0">
                        <a:buFont typeface="Arial"/>
                        <a:buNone/>
                      </a:pPr>
                      <a:r>
                        <a:rPr lang="en-US" dirty="0" err="1" smtClean="0"/>
                        <a:t>Tervszerű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lakótelep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építések</a:t>
                      </a:r>
                      <a:endParaRPr lang="en-US" dirty="0" smtClean="0"/>
                    </a:p>
                    <a:p>
                      <a:pPr marL="0" lvl="0" indent="0" algn="ctr" rtl="0">
                        <a:buFont typeface="Arial"/>
                        <a:buNone/>
                      </a:pPr>
                      <a:r>
                        <a:rPr lang="en-US" dirty="0" err="1" smtClean="0"/>
                        <a:t>Városméretek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adminisztratív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befolyásolása</a:t>
                      </a:r>
                      <a:endParaRPr lang="en-US" dirty="0" smtClean="0"/>
                    </a:p>
                    <a:p>
                      <a:pPr marL="0" lvl="0" indent="0" algn="ctr" rtl="0">
                        <a:buFont typeface="Arial"/>
                        <a:buNone/>
                      </a:pPr>
                      <a:r>
                        <a:rPr lang="en-US" dirty="0" err="1" smtClean="0"/>
                        <a:t>Ingázás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elősegítése</a:t>
                      </a:r>
                      <a:endParaRPr lang="en-US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35339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dirty="0" err="1" smtClean="0"/>
                        <a:t>Migráció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csökkenése</a:t>
                      </a:r>
                      <a:endParaRPr lang="en-US" dirty="0" smtClean="0"/>
                    </a:p>
                    <a:p>
                      <a:pPr marL="0" lvl="0" indent="0" rtl="0">
                        <a:buFont typeface="Arial"/>
                        <a:buNone/>
                      </a:pPr>
                      <a:endParaRPr lang="en-US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dirty="0" err="1" smtClean="0"/>
                        <a:t>Ingázás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növekedése</a:t>
                      </a:r>
                      <a:endParaRPr lang="en-US" dirty="0" smtClean="0"/>
                    </a:p>
                    <a:p>
                      <a:pPr marL="0" lvl="0" indent="0" rtl="0">
                        <a:buFont typeface="Arial"/>
                        <a:buNone/>
                      </a:pPr>
                      <a:endParaRPr lang="en-US" sz="1800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058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Ingázás</a:t>
            </a:r>
            <a:r>
              <a:rPr lang="en-US" dirty="0" smtClean="0"/>
              <a:t> </a:t>
            </a:r>
            <a:r>
              <a:rPr lang="en-US" dirty="0" err="1" smtClean="0"/>
              <a:t>definíciója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Ingázás</a:t>
            </a:r>
            <a:r>
              <a:rPr lang="en-US" dirty="0" smtClean="0"/>
              <a:t>: </a:t>
            </a:r>
            <a:r>
              <a:rPr lang="en-US" dirty="0" err="1" smtClean="0"/>
              <a:t>települések</a:t>
            </a:r>
            <a:r>
              <a:rPr lang="en-US" dirty="0" smtClean="0"/>
              <a:t> </a:t>
            </a:r>
            <a:r>
              <a:rPr lang="en-US" dirty="0" err="1" smtClean="0"/>
              <a:t>közötti</a:t>
            </a:r>
            <a:r>
              <a:rPr lang="en-US" dirty="0" smtClean="0"/>
              <a:t> </a:t>
            </a:r>
            <a:r>
              <a:rPr lang="en-US" dirty="0" err="1" smtClean="0"/>
              <a:t>ideiglenes</a:t>
            </a:r>
            <a:r>
              <a:rPr lang="en-US" dirty="0" smtClean="0"/>
              <a:t> </a:t>
            </a:r>
            <a:r>
              <a:rPr lang="en-US" dirty="0" err="1" smtClean="0"/>
              <a:t>vándorlás</a:t>
            </a:r>
            <a:r>
              <a:rPr lang="en-US" dirty="0" smtClean="0"/>
              <a:t>, </a:t>
            </a:r>
            <a:r>
              <a:rPr lang="en-US" dirty="0" err="1" smtClean="0"/>
              <a:t>melynek</a:t>
            </a:r>
            <a:r>
              <a:rPr lang="en-US" dirty="0" smtClean="0"/>
              <a:t> </a:t>
            </a:r>
            <a:r>
              <a:rPr lang="en-US" dirty="0" err="1" smtClean="0"/>
              <a:t>kiváltó</a:t>
            </a:r>
            <a:r>
              <a:rPr lang="en-US" dirty="0" smtClean="0"/>
              <a:t> </a:t>
            </a:r>
            <a:r>
              <a:rPr lang="en-US" dirty="0" err="1" smtClean="0"/>
              <a:t>oka</a:t>
            </a:r>
            <a:r>
              <a:rPr lang="en-US" dirty="0" smtClean="0"/>
              <a:t> a </a:t>
            </a:r>
            <a:r>
              <a:rPr lang="en-US" dirty="0" err="1" smtClean="0"/>
              <a:t>munkahely</a:t>
            </a:r>
            <a:r>
              <a:rPr lang="en-US" dirty="0" smtClean="0"/>
              <a:t> </a:t>
            </a:r>
            <a:r>
              <a:rPr lang="en-US" dirty="0" err="1" smtClean="0"/>
              <a:t>és</a:t>
            </a:r>
            <a:r>
              <a:rPr lang="en-US" dirty="0" smtClean="0"/>
              <a:t> a </a:t>
            </a:r>
            <a:r>
              <a:rPr lang="en-US" dirty="0" err="1" smtClean="0"/>
              <a:t>lakóhely</a:t>
            </a:r>
            <a:r>
              <a:rPr lang="en-US" dirty="0" smtClean="0"/>
              <a:t> </a:t>
            </a:r>
            <a:r>
              <a:rPr lang="en-US" dirty="0" err="1" smtClean="0"/>
              <a:t>térbeli</a:t>
            </a:r>
            <a:r>
              <a:rPr lang="en-US" dirty="0" smtClean="0"/>
              <a:t> </a:t>
            </a:r>
            <a:r>
              <a:rPr lang="en-US" dirty="0" err="1" smtClean="0"/>
              <a:t>elkülönülése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err="1" smtClean="0"/>
              <a:t>Huzamos</a:t>
            </a:r>
            <a:r>
              <a:rPr lang="en-US" dirty="0" smtClean="0"/>
              <a:t> </a:t>
            </a:r>
            <a:r>
              <a:rPr lang="en-US" dirty="0" err="1" smtClean="0"/>
              <a:t>ingázás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7403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35" y="46776"/>
            <a:ext cx="8740589" cy="11430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Az</a:t>
            </a:r>
            <a:r>
              <a:rPr lang="en-US" dirty="0" smtClean="0"/>
              <a:t> </a:t>
            </a:r>
            <a:r>
              <a:rPr lang="en-US" dirty="0" err="1" smtClean="0"/>
              <a:t>ingázás</a:t>
            </a:r>
            <a:r>
              <a:rPr lang="en-US" dirty="0" smtClean="0"/>
              <a:t> </a:t>
            </a:r>
            <a:r>
              <a:rPr lang="en-US" dirty="0" err="1" smtClean="0"/>
              <a:t>mértéke</a:t>
            </a:r>
            <a:r>
              <a:rPr lang="en-US" dirty="0" smtClean="0"/>
              <a:t> a </a:t>
            </a:r>
            <a:r>
              <a:rPr lang="en-US" dirty="0" err="1" smtClean="0"/>
              <a:t>szocializmusban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r>
              <a:rPr lang="en-US" dirty="0" smtClean="0"/>
              <a:t>1960</a:t>
            </a:r>
          </a:p>
          <a:p>
            <a:pPr marL="0" indent="0">
              <a:buNone/>
            </a:pPr>
            <a:r>
              <a:rPr lang="en-US" dirty="0" smtClean="0"/>
              <a:t>636 </a:t>
            </a:r>
            <a:r>
              <a:rPr lang="en-US" dirty="0" err="1" smtClean="0"/>
              <a:t>ezer</a:t>
            </a:r>
            <a:r>
              <a:rPr lang="en-US" dirty="0" smtClean="0"/>
              <a:t> </a:t>
            </a:r>
            <a:r>
              <a:rPr lang="en-US" dirty="0" err="1" smtClean="0"/>
              <a:t>fő</a:t>
            </a:r>
            <a:r>
              <a:rPr lang="en-US" dirty="0" smtClean="0"/>
              <a:t> = </a:t>
            </a:r>
            <a:r>
              <a:rPr lang="en-US" dirty="0" err="1" smtClean="0"/>
              <a:t>az</a:t>
            </a:r>
            <a:r>
              <a:rPr lang="en-US" dirty="0" smtClean="0"/>
              <a:t> </a:t>
            </a:r>
            <a:r>
              <a:rPr lang="en-US" dirty="0" err="1" smtClean="0"/>
              <a:t>összes</a:t>
            </a:r>
            <a:r>
              <a:rPr lang="en-US" dirty="0" smtClean="0"/>
              <a:t> </a:t>
            </a:r>
            <a:r>
              <a:rPr lang="en-US" dirty="0" err="1" smtClean="0"/>
              <a:t>kereső</a:t>
            </a:r>
            <a:r>
              <a:rPr lang="en-US" dirty="0" smtClean="0"/>
              <a:t> 13 </a:t>
            </a:r>
            <a:r>
              <a:rPr lang="en-US" dirty="0" err="1" smtClean="0"/>
              <a:t>százaléka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A </a:t>
            </a:r>
            <a:r>
              <a:rPr lang="en-US" dirty="0" err="1" smtClean="0"/>
              <a:t>férfi</a:t>
            </a:r>
            <a:r>
              <a:rPr lang="en-US" dirty="0" smtClean="0"/>
              <a:t> </a:t>
            </a:r>
            <a:r>
              <a:rPr lang="en-US" dirty="0" err="1" smtClean="0"/>
              <a:t>ingázók</a:t>
            </a:r>
            <a:r>
              <a:rPr lang="en-US" dirty="0" smtClean="0"/>
              <a:t> </a:t>
            </a:r>
            <a:r>
              <a:rPr lang="en-US" dirty="0" err="1" smtClean="0"/>
              <a:t>aránya</a:t>
            </a:r>
            <a:r>
              <a:rPr lang="en-US" dirty="0" smtClean="0"/>
              <a:t> 37 </a:t>
            </a:r>
            <a:r>
              <a:rPr lang="en-US" dirty="0" err="1" smtClean="0"/>
              <a:t>százalékkal</a:t>
            </a:r>
            <a:r>
              <a:rPr lang="en-US" dirty="0" smtClean="0"/>
              <a:t>, </a:t>
            </a:r>
            <a:r>
              <a:rPr lang="en-US" dirty="0" err="1" smtClean="0"/>
              <a:t>míg</a:t>
            </a:r>
            <a:r>
              <a:rPr lang="en-US" dirty="0" smtClean="0"/>
              <a:t> a </a:t>
            </a:r>
            <a:r>
              <a:rPr lang="en-US" dirty="0" err="1" smtClean="0"/>
              <a:t>női</a:t>
            </a:r>
            <a:r>
              <a:rPr lang="en-US" dirty="0" smtClean="0"/>
              <a:t> </a:t>
            </a:r>
            <a:r>
              <a:rPr lang="en-US" dirty="0" err="1" smtClean="0"/>
              <a:t>ingázók</a:t>
            </a:r>
            <a:r>
              <a:rPr lang="en-US" dirty="0" smtClean="0"/>
              <a:t> </a:t>
            </a:r>
            <a:r>
              <a:rPr lang="en-US" dirty="0" err="1" smtClean="0"/>
              <a:t>aránya</a:t>
            </a:r>
            <a:r>
              <a:rPr lang="en-US" dirty="0" smtClean="0"/>
              <a:t> 127 </a:t>
            </a:r>
            <a:r>
              <a:rPr lang="en-US" dirty="0" err="1" smtClean="0"/>
              <a:t>százalékkal</a:t>
            </a:r>
            <a:r>
              <a:rPr lang="en-US" dirty="0" smtClean="0"/>
              <a:t> </a:t>
            </a:r>
            <a:r>
              <a:rPr lang="en-US" dirty="0" err="1" smtClean="0"/>
              <a:t>növekedett</a:t>
            </a:r>
            <a:r>
              <a:rPr lang="en-US" dirty="0" smtClean="0"/>
              <a:t> </a:t>
            </a:r>
          </a:p>
          <a:p>
            <a:r>
              <a:rPr lang="en-US" dirty="0" smtClean="0"/>
              <a:t>1970 </a:t>
            </a:r>
          </a:p>
          <a:p>
            <a:pPr marL="0" indent="0">
              <a:buNone/>
            </a:pPr>
            <a:r>
              <a:rPr lang="en-US" dirty="0" smtClean="0"/>
              <a:t>977 </a:t>
            </a:r>
            <a:r>
              <a:rPr lang="en-US" dirty="0" err="1" smtClean="0"/>
              <a:t>ezer</a:t>
            </a:r>
            <a:r>
              <a:rPr lang="en-US" dirty="0" smtClean="0"/>
              <a:t> </a:t>
            </a:r>
            <a:r>
              <a:rPr lang="en-US" dirty="0" err="1" smtClean="0"/>
              <a:t>fő</a:t>
            </a:r>
            <a:r>
              <a:rPr lang="en-US" dirty="0"/>
              <a:t> </a:t>
            </a:r>
            <a:r>
              <a:rPr lang="en-US" dirty="0" smtClean="0"/>
              <a:t>= </a:t>
            </a:r>
            <a:r>
              <a:rPr lang="en-US" dirty="0" err="1" smtClean="0"/>
              <a:t>az</a:t>
            </a:r>
            <a:r>
              <a:rPr lang="en-US" dirty="0" smtClean="0"/>
              <a:t> </a:t>
            </a:r>
            <a:r>
              <a:rPr lang="en-US" dirty="0" err="1" smtClean="0"/>
              <a:t>összes</a:t>
            </a:r>
            <a:r>
              <a:rPr lang="en-US" dirty="0" smtClean="0"/>
              <a:t> </a:t>
            </a:r>
            <a:r>
              <a:rPr lang="en-US" dirty="0" err="1" smtClean="0"/>
              <a:t>kereső</a:t>
            </a:r>
            <a:r>
              <a:rPr lang="en-US" dirty="0" smtClean="0"/>
              <a:t> 20 </a:t>
            </a:r>
            <a:r>
              <a:rPr lang="en-US" dirty="0" err="1" smtClean="0"/>
              <a:t>százaléka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Az</a:t>
            </a:r>
            <a:r>
              <a:rPr lang="en-US" dirty="0" smtClean="0"/>
              <a:t> </a:t>
            </a:r>
            <a:r>
              <a:rPr lang="en-US" dirty="0" err="1" smtClean="0"/>
              <a:t>ingázók</a:t>
            </a:r>
            <a:r>
              <a:rPr lang="en-US" dirty="0" smtClean="0"/>
              <a:t> </a:t>
            </a:r>
            <a:r>
              <a:rPr lang="en-US" dirty="0" err="1" smtClean="0"/>
              <a:t>aránya</a:t>
            </a:r>
            <a:r>
              <a:rPr lang="en-US" dirty="0" smtClean="0"/>
              <a:t> 25 </a:t>
            </a:r>
            <a:r>
              <a:rPr lang="en-US" dirty="0" err="1" smtClean="0"/>
              <a:t>százalékkal</a:t>
            </a:r>
            <a:r>
              <a:rPr lang="en-US" dirty="0" smtClean="0"/>
              <a:t> </a:t>
            </a:r>
            <a:r>
              <a:rPr lang="en-US" dirty="0" err="1" smtClean="0"/>
              <a:t>tovább</a:t>
            </a:r>
            <a:r>
              <a:rPr lang="en-US" dirty="0" smtClean="0"/>
              <a:t> </a:t>
            </a:r>
            <a:r>
              <a:rPr lang="en-US" dirty="0" err="1" smtClean="0"/>
              <a:t>növekedett</a:t>
            </a:r>
            <a:r>
              <a:rPr lang="en-US" dirty="0" smtClean="0"/>
              <a:t> </a:t>
            </a:r>
          </a:p>
          <a:p>
            <a:r>
              <a:rPr lang="en-US" dirty="0" smtClean="0"/>
              <a:t>1980 </a:t>
            </a:r>
          </a:p>
          <a:p>
            <a:pPr marL="0" indent="0">
              <a:buNone/>
            </a:pPr>
            <a:r>
              <a:rPr lang="en-US" dirty="0" err="1" smtClean="0"/>
              <a:t>Az</a:t>
            </a:r>
            <a:r>
              <a:rPr lang="en-US" dirty="0" smtClean="0"/>
              <a:t> </a:t>
            </a:r>
            <a:r>
              <a:rPr lang="en-US" dirty="0" err="1" smtClean="0"/>
              <a:t>ingázók</a:t>
            </a:r>
            <a:r>
              <a:rPr lang="en-US" dirty="0" smtClean="0"/>
              <a:t> </a:t>
            </a:r>
            <a:r>
              <a:rPr lang="en-US" dirty="0" err="1" smtClean="0"/>
              <a:t>aránya</a:t>
            </a:r>
            <a:r>
              <a:rPr lang="en-US" dirty="0" smtClean="0"/>
              <a:t> </a:t>
            </a:r>
            <a:r>
              <a:rPr lang="en-US" dirty="0" err="1" smtClean="0"/>
              <a:t>kismértékben</a:t>
            </a:r>
            <a:r>
              <a:rPr lang="en-US" dirty="0" smtClean="0"/>
              <a:t> </a:t>
            </a:r>
            <a:r>
              <a:rPr lang="en-US" dirty="0" err="1" smtClean="0"/>
              <a:t>nött</a:t>
            </a:r>
            <a:r>
              <a:rPr lang="en-US" dirty="0" smtClean="0"/>
              <a:t>, de </a:t>
            </a:r>
            <a:r>
              <a:rPr lang="en-US" dirty="0" err="1" smtClean="0"/>
              <a:t>létszámuk</a:t>
            </a:r>
            <a:r>
              <a:rPr lang="en-US" dirty="0" smtClean="0"/>
              <a:t> </a:t>
            </a:r>
            <a:r>
              <a:rPr lang="en-US" dirty="0" err="1" smtClean="0"/>
              <a:t>csökkent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778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065" y="624252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1970-es </a:t>
            </a:r>
            <a:r>
              <a:rPr lang="en-US" dirty="0" err="1" smtClean="0"/>
              <a:t>népszámlálási</a:t>
            </a:r>
            <a:r>
              <a:rPr lang="en-US" dirty="0" smtClean="0"/>
              <a:t> </a:t>
            </a:r>
            <a:r>
              <a:rPr lang="en-US" dirty="0" err="1" smtClean="0"/>
              <a:t>adatok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323652"/>
            <a:ext cx="6777317" cy="4026348"/>
          </a:xfrm>
        </p:spPr>
        <p:txBody>
          <a:bodyPr>
            <a:normAutofit fontScale="92500"/>
          </a:bodyPr>
          <a:lstStyle/>
          <a:p>
            <a:r>
              <a:rPr lang="en-US" dirty="0" err="1" smtClean="0"/>
              <a:t>Több</a:t>
            </a:r>
            <a:r>
              <a:rPr lang="en-US" dirty="0" smtClean="0"/>
              <a:t>, mint </a:t>
            </a:r>
            <a:r>
              <a:rPr lang="en-US" dirty="0" err="1" smtClean="0"/>
              <a:t>egymillió</a:t>
            </a:r>
            <a:r>
              <a:rPr lang="en-US" dirty="0" smtClean="0"/>
              <a:t> </a:t>
            </a:r>
            <a:r>
              <a:rPr lang="en-US" dirty="0" err="1" smtClean="0"/>
              <a:t>ingázó</a:t>
            </a:r>
            <a:r>
              <a:rPr lang="en-US" dirty="0" smtClean="0"/>
              <a:t>, </a:t>
            </a:r>
            <a:r>
              <a:rPr lang="en-US" dirty="0" err="1" smtClean="0"/>
              <a:t>akik</a:t>
            </a:r>
            <a:r>
              <a:rPr lang="en-US" dirty="0" smtClean="0"/>
              <a:t> 25 </a:t>
            </a:r>
            <a:r>
              <a:rPr lang="en-US" dirty="0" err="1" smtClean="0"/>
              <a:t>százaléka</a:t>
            </a:r>
            <a:r>
              <a:rPr lang="en-US" dirty="0" smtClean="0"/>
              <a:t> </a:t>
            </a:r>
            <a:r>
              <a:rPr lang="en-US" dirty="0" err="1" smtClean="0"/>
              <a:t>huzamos</a:t>
            </a:r>
            <a:r>
              <a:rPr lang="en-US" dirty="0" smtClean="0"/>
              <a:t> </a:t>
            </a:r>
            <a:r>
              <a:rPr lang="en-US" dirty="0" err="1" smtClean="0"/>
              <a:t>ingázó</a:t>
            </a:r>
            <a:r>
              <a:rPr lang="en-US" dirty="0" smtClean="0"/>
              <a:t> </a:t>
            </a:r>
          </a:p>
          <a:p>
            <a:pPr marL="68580" indent="0">
              <a:buNone/>
            </a:pP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 err="1" smtClean="0"/>
              <a:t>községekben</a:t>
            </a:r>
            <a:r>
              <a:rPr lang="en-US" dirty="0" smtClean="0"/>
              <a:t> </a:t>
            </a:r>
            <a:r>
              <a:rPr lang="en-US" dirty="0" err="1" smtClean="0"/>
              <a:t>élők</a:t>
            </a:r>
            <a:r>
              <a:rPr lang="en-US" dirty="0" smtClean="0"/>
              <a:t> 33 </a:t>
            </a:r>
            <a:r>
              <a:rPr lang="en-US" dirty="0" err="1" smtClean="0"/>
              <a:t>százaléka</a:t>
            </a:r>
            <a:r>
              <a:rPr lang="en-US" dirty="0" smtClean="0"/>
              <a:t> </a:t>
            </a:r>
            <a:r>
              <a:rPr lang="en-US" dirty="0" err="1" smtClean="0"/>
              <a:t>ingázó</a:t>
            </a:r>
            <a:r>
              <a:rPr lang="en-US" dirty="0" smtClean="0"/>
              <a:t> </a:t>
            </a:r>
          </a:p>
          <a:p>
            <a:pPr marL="68580" indent="0">
              <a:buNone/>
            </a:pPr>
            <a:endParaRPr lang="en-US" dirty="0" smtClean="0"/>
          </a:p>
          <a:p>
            <a:r>
              <a:rPr lang="en-US" dirty="0" err="1" smtClean="0"/>
              <a:t>Az</a:t>
            </a:r>
            <a:r>
              <a:rPr lang="en-US" dirty="0" smtClean="0"/>
              <a:t> </a:t>
            </a:r>
            <a:r>
              <a:rPr lang="en-US" dirty="0" err="1" smtClean="0"/>
              <a:t>ingázók</a:t>
            </a:r>
            <a:r>
              <a:rPr lang="en-US" dirty="0" smtClean="0"/>
              <a:t> 20 </a:t>
            </a:r>
            <a:r>
              <a:rPr lang="en-US" dirty="0" err="1" smtClean="0"/>
              <a:t>százaléka</a:t>
            </a:r>
            <a:r>
              <a:rPr lang="en-US" dirty="0" smtClean="0"/>
              <a:t> </a:t>
            </a:r>
            <a:r>
              <a:rPr lang="en-US" dirty="0" err="1" smtClean="0"/>
              <a:t>Budapesten</a:t>
            </a:r>
            <a:r>
              <a:rPr lang="en-US" dirty="0" smtClean="0"/>
              <a:t> </a:t>
            </a:r>
            <a:r>
              <a:rPr lang="en-US" dirty="0" err="1" smtClean="0"/>
              <a:t>dolgozik</a:t>
            </a:r>
            <a:endParaRPr lang="en-US" dirty="0" smtClean="0"/>
          </a:p>
          <a:p>
            <a:pPr marL="68580" indent="0">
              <a:buNone/>
            </a:pPr>
            <a:endParaRPr lang="en-US" dirty="0" smtClean="0"/>
          </a:p>
          <a:p>
            <a:r>
              <a:rPr lang="en-US" dirty="0" err="1" smtClean="0"/>
              <a:t>Leginkább</a:t>
            </a:r>
            <a:r>
              <a:rPr lang="en-US" dirty="0" smtClean="0"/>
              <a:t> </a:t>
            </a:r>
            <a:r>
              <a:rPr lang="en-US" dirty="0" err="1" smtClean="0"/>
              <a:t>nem</a:t>
            </a:r>
            <a:r>
              <a:rPr lang="en-US" dirty="0" smtClean="0"/>
              <a:t> </a:t>
            </a:r>
            <a:r>
              <a:rPr lang="en-US" dirty="0" err="1" smtClean="0"/>
              <a:t>mezőgazdasági</a:t>
            </a:r>
            <a:r>
              <a:rPr lang="en-US" dirty="0" smtClean="0"/>
              <a:t>, </a:t>
            </a:r>
            <a:r>
              <a:rPr lang="en-US" dirty="0" err="1" smtClean="0"/>
              <a:t>fizikai</a:t>
            </a:r>
            <a:r>
              <a:rPr lang="en-US" dirty="0" smtClean="0"/>
              <a:t> </a:t>
            </a:r>
            <a:r>
              <a:rPr lang="en-US" dirty="0" err="1" smtClean="0"/>
              <a:t>munkások</a:t>
            </a:r>
            <a:r>
              <a:rPr lang="en-US" dirty="0" smtClean="0"/>
              <a:t> </a:t>
            </a:r>
            <a:r>
              <a:rPr lang="en-US" dirty="0" err="1" smtClean="0"/>
              <a:t>ingáznak</a:t>
            </a:r>
            <a:r>
              <a:rPr lang="en-US" dirty="0" smtClean="0"/>
              <a:t>, </a:t>
            </a:r>
            <a:r>
              <a:rPr lang="en-US" dirty="0" err="1" smtClean="0"/>
              <a:t>akik</a:t>
            </a:r>
            <a:r>
              <a:rPr lang="en-US" dirty="0" smtClean="0"/>
              <a:t> </a:t>
            </a:r>
            <a:r>
              <a:rPr lang="en-US" dirty="0" err="1" smtClean="0"/>
              <a:t>közül</a:t>
            </a:r>
            <a:r>
              <a:rPr lang="en-US" dirty="0" smtClean="0"/>
              <a:t> </a:t>
            </a:r>
            <a:r>
              <a:rPr lang="en-US" dirty="0" err="1" smtClean="0"/>
              <a:t>sokan</a:t>
            </a:r>
            <a:r>
              <a:rPr lang="en-US" dirty="0" smtClean="0"/>
              <a:t> </a:t>
            </a:r>
            <a:r>
              <a:rPr lang="en-US" dirty="0" err="1" smtClean="0"/>
              <a:t>huzamos</a:t>
            </a:r>
            <a:r>
              <a:rPr lang="en-US" dirty="0" smtClean="0"/>
              <a:t> </a:t>
            </a:r>
            <a:r>
              <a:rPr lang="en-US" dirty="0" err="1" smtClean="0"/>
              <a:t>ingázók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1144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803546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Az</a:t>
            </a:r>
            <a:r>
              <a:rPr lang="en-US" dirty="0" smtClean="0"/>
              <a:t> </a:t>
            </a:r>
            <a:r>
              <a:rPr lang="en-US" dirty="0" err="1" smtClean="0"/>
              <a:t>ingázás</a:t>
            </a:r>
            <a:r>
              <a:rPr lang="en-US" dirty="0" smtClean="0"/>
              <a:t>, mint </a:t>
            </a:r>
            <a:r>
              <a:rPr lang="en-US" dirty="0" err="1" smtClean="0"/>
              <a:t>társadalmi</a:t>
            </a:r>
            <a:r>
              <a:rPr lang="en-US" dirty="0" smtClean="0"/>
              <a:t> </a:t>
            </a:r>
            <a:r>
              <a:rPr lang="en-US" dirty="0" err="1" smtClean="0"/>
              <a:t>probléma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A </a:t>
            </a:r>
            <a:r>
              <a:rPr lang="en-US" dirty="0" err="1" smtClean="0"/>
              <a:t>társadalom</a:t>
            </a:r>
            <a:r>
              <a:rPr lang="en-US" dirty="0" smtClean="0"/>
              <a:t> </a:t>
            </a:r>
            <a:r>
              <a:rPr lang="en-US" dirty="0" err="1" smtClean="0"/>
              <a:t>egyenlőtlenségi</a:t>
            </a:r>
            <a:r>
              <a:rPr lang="en-US" dirty="0" smtClean="0"/>
              <a:t> </a:t>
            </a:r>
            <a:r>
              <a:rPr lang="en-US" dirty="0" err="1" smtClean="0"/>
              <a:t>viszonyainak</a:t>
            </a:r>
            <a:r>
              <a:rPr lang="en-US" dirty="0" smtClean="0"/>
              <a:t> </a:t>
            </a:r>
            <a:r>
              <a:rPr lang="en-US" dirty="0" err="1" smtClean="0"/>
              <a:t>fontos</a:t>
            </a:r>
            <a:r>
              <a:rPr lang="en-US" dirty="0" smtClean="0"/>
              <a:t> </a:t>
            </a:r>
            <a:r>
              <a:rPr lang="en-US" dirty="0" err="1" smtClean="0"/>
              <a:t>eleme</a:t>
            </a:r>
            <a:r>
              <a:rPr lang="en-US" dirty="0" smtClean="0"/>
              <a:t> </a:t>
            </a:r>
          </a:p>
          <a:p>
            <a:pPr marL="68580" indent="0">
              <a:buNone/>
            </a:pP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 err="1" smtClean="0"/>
              <a:t>falvakban</a:t>
            </a:r>
            <a:r>
              <a:rPr lang="en-US" dirty="0" smtClean="0"/>
              <a:t> </a:t>
            </a:r>
            <a:r>
              <a:rPr lang="en-US" dirty="0" err="1" smtClean="0"/>
              <a:t>nincs</a:t>
            </a:r>
            <a:r>
              <a:rPr lang="en-US" dirty="0" smtClean="0"/>
              <a:t> </a:t>
            </a:r>
            <a:r>
              <a:rPr lang="en-US" dirty="0" err="1" smtClean="0"/>
              <a:t>megfelelő</a:t>
            </a:r>
            <a:r>
              <a:rPr lang="en-US" dirty="0" smtClean="0"/>
              <a:t> </a:t>
            </a:r>
            <a:r>
              <a:rPr lang="en-US" dirty="0" err="1" smtClean="0"/>
              <a:t>keresetet</a:t>
            </a:r>
            <a:r>
              <a:rPr lang="en-US" dirty="0" smtClean="0"/>
              <a:t> </a:t>
            </a:r>
            <a:r>
              <a:rPr lang="en-US" dirty="0" err="1" smtClean="0"/>
              <a:t>biztosító</a:t>
            </a:r>
            <a:r>
              <a:rPr lang="en-US" dirty="0" smtClean="0"/>
              <a:t> </a:t>
            </a:r>
            <a:r>
              <a:rPr lang="en-US" dirty="0" err="1" smtClean="0"/>
              <a:t>munka</a:t>
            </a:r>
            <a:r>
              <a:rPr lang="en-US" dirty="0" smtClean="0"/>
              <a:t> </a:t>
            </a:r>
          </a:p>
          <a:p>
            <a:pPr marL="68580" indent="0">
              <a:buNone/>
            </a:pPr>
            <a:endParaRPr lang="en-US" dirty="0" smtClean="0"/>
          </a:p>
          <a:p>
            <a:r>
              <a:rPr lang="en-US" dirty="0" err="1" smtClean="0"/>
              <a:t>Az</a:t>
            </a:r>
            <a:r>
              <a:rPr lang="en-US" dirty="0" smtClean="0"/>
              <a:t> </a:t>
            </a:r>
            <a:r>
              <a:rPr lang="en-US" dirty="0" err="1" smtClean="0"/>
              <a:t>ingázóknál</a:t>
            </a:r>
            <a:r>
              <a:rPr lang="en-US" dirty="0" smtClean="0"/>
              <a:t> </a:t>
            </a:r>
            <a:r>
              <a:rPr lang="en-US" dirty="0" err="1" smtClean="0"/>
              <a:t>alacsonyabb</a:t>
            </a:r>
            <a:r>
              <a:rPr lang="en-US" dirty="0" smtClean="0"/>
              <a:t> a </a:t>
            </a:r>
            <a:r>
              <a:rPr lang="en-US" dirty="0" err="1" smtClean="0"/>
              <a:t>gyermektelen</a:t>
            </a:r>
            <a:r>
              <a:rPr lang="en-US" dirty="0" smtClean="0"/>
              <a:t> </a:t>
            </a:r>
            <a:r>
              <a:rPr lang="en-US" dirty="0" err="1" smtClean="0"/>
              <a:t>és</a:t>
            </a:r>
            <a:r>
              <a:rPr lang="en-US" dirty="0" smtClean="0"/>
              <a:t> </a:t>
            </a:r>
            <a:r>
              <a:rPr lang="en-US" dirty="0" err="1" smtClean="0"/>
              <a:t>az</a:t>
            </a:r>
            <a:r>
              <a:rPr lang="en-US" dirty="0" smtClean="0"/>
              <a:t> </a:t>
            </a:r>
            <a:r>
              <a:rPr lang="en-US" dirty="0" err="1" smtClean="0"/>
              <a:t>egy</a:t>
            </a:r>
            <a:r>
              <a:rPr lang="en-US" dirty="0" smtClean="0"/>
              <a:t> </a:t>
            </a:r>
            <a:r>
              <a:rPr lang="en-US" dirty="0" err="1" smtClean="0"/>
              <a:t>gyermekes</a:t>
            </a:r>
            <a:r>
              <a:rPr lang="en-US" dirty="0" smtClean="0"/>
              <a:t> </a:t>
            </a:r>
            <a:r>
              <a:rPr lang="en-US" dirty="0" err="1" smtClean="0"/>
              <a:t>házaspárok</a:t>
            </a:r>
            <a:r>
              <a:rPr lang="en-US" dirty="0" smtClean="0"/>
              <a:t> </a:t>
            </a:r>
            <a:r>
              <a:rPr lang="en-US" dirty="0" err="1" smtClean="0"/>
              <a:t>aránya</a:t>
            </a:r>
            <a:r>
              <a:rPr lang="en-US" dirty="0" smtClean="0"/>
              <a:t> </a:t>
            </a:r>
          </a:p>
          <a:p>
            <a:pPr marL="68580" indent="0">
              <a:buNone/>
            </a:pP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 err="1" smtClean="0"/>
              <a:t>városokban</a:t>
            </a:r>
            <a:r>
              <a:rPr lang="en-US" dirty="0" smtClean="0"/>
              <a:t>, </a:t>
            </a:r>
            <a:r>
              <a:rPr lang="en-US" dirty="0" err="1" smtClean="0"/>
              <a:t>munkásszállón</a:t>
            </a:r>
            <a:r>
              <a:rPr lang="en-US" dirty="0" smtClean="0"/>
              <a:t> </a:t>
            </a:r>
            <a:r>
              <a:rPr lang="en-US" dirty="0" err="1" smtClean="0"/>
              <a:t>lakó</a:t>
            </a:r>
            <a:r>
              <a:rPr lang="en-US" dirty="0" smtClean="0"/>
              <a:t> </a:t>
            </a:r>
            <a:r>
              <a:rPr lang="en-US" dirty="0" err="1" smtClean="0"/>
              <a:t>dolgozók</a:t>
            </a:r>
            <a:r>
              <a:rPr lang="en-US" dirty="0" smtClean="0"/>
              <a:t> “</a:t>
            </a:r>
            <a:r>
              <a:rPr lang="en-US" dirty="0" err="1" smtClean="0"/>
              <a:t>gyökértelenségük</a:t>
            </a:r>
            <a:r>
              <a:rPr lang="en-US" dirty="0" smtClean="0"/>
              <a:t>” </a:t>
            </a:r>
            <a:r>
              <a:rPr lang="en-US" dirty="0" err="1" smtClean="0"/>
              <a:t>miatt</a:t>
            </a:r>
            <a:r>
              <a:rPr lang="en-US" dirty="0" smtClean="0"/>
              <a:t> </a:t>
            </a:r>
            <a:r>
              <a:rPr lang="en-US" dirty="0" err="1" smtClean="0"/>
              <a:t>nem</a:t>
            </a:r>
            <a:r>
              <a:rPr lang="en-US" dirty="0" smtClean="0"/>
              <a:t> </a:t>
            </a:r>
            <a:r>
              <a:rPr lang="en-US" dirty="0" err="1" smtClean="0"/>
              <a:t>képesek</a:t>
            </a:r>
            <a:r>
              <a:rPr lang="en-US" dirty="0" smtClean="0"/>
              <a:t>  </a:t>
            </a:r>
            <a:r>
              <a:rPr lang="en-US" dirty="0" err="1" smtClean="0"/>
              <a:t>meghonosodni</a:t>
            </a:r>
            <a:r>
              <a:rPr lang="en-US" dirty="0" smtClean="0"/>
              <a:t> </a:t>
            </a:r>
            <a:r>
              <a:rPr lang="en-US" dirty="0" err="1" smtClean="0"/>
              <a:t>az</a:t>
            </a:r>
            <a:r>
              <a:rPr lang="en-US" dirty="0" smtClean="0"/>
              <a:t> </a:t>
            </a:r>
            <a:r>
              <a:rPr lang="en-US" dirty="0" err="1" smtClean="0"/>
              <a:t>iparban</a:t>
            </a:r>
            <a:r>
              <a:rPr lang="en-US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67026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 </a:t>
            </a:r>
            <a:r>
              <a:rPr lang="en-US" dirty="0" err="1" smtClean="0"/>
              <a:t>bejárók</a:t>
            </a:r>
            <a:r>
              <a:rPr lang="en-US" dirty="0" smtClean="0"/>
              <a:t> </a:t>
            </a:r>
            <a:r>
              <a:rPr lang="en-US" dirty="0" err="1" smtClean="0"/>
              <a:t>és</a:t>
            </a:r>
            <a:r>
              <a:rPr lang="en-US" dirty="0" smtClean="0"/>
              <a:t> </a:t>
            </a:r>
            <a:r>
              <a:rPr lang="en-US" dirty="0" err="1" smtClean="0"/>
              <a:t>az</a:t>
            </a:r>
            <a:r>
              <a:rPr lang="en-US" dirty="0" smtClean="0"/>
              <a:t> </a:t>
            </a:r>
            <a:r>
              <a:rPr lang="en-US" dirty="0" err="1" smtClean="0"/>
              <a:t>ingázók</a:t>
            </a:r>
            <a:r>
              <a:rPr lang="en-US" dirty="0" smtClean="0"/>
              <a:t> </a:t>
            </a:r>
            <a:r>
              <a:rPr lang="en-US" dirty="0" err="1" smtClean="0"/>
              <a:t>megítélésének</a:t>
            </a:r>
            <a:r>
              <a:rPr lang="en-US" dirty="0" smtClean="0"/>
              <a:t> </a:t>
            </a:r>
            <a:r>
              <a:rPr lang="en-US" dirty="0" err="1" smtClean="0"/>
              <a:t>változásai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1950-es </a:t>
            </a:r>
            <a:r>
              <a:rPr lang="en-US" dirty="0" err="1" smtClean="0"/>
              <a:t>évek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a </a:t>
            </a:r>
            <a:r>
              <a:rPr lang="en-US" dirty="0" err="1" smtClean="0"/>
              <a:t>bejárók</a:t>
            </a:r>
            <a:r>
              <a:rPr lang="en-US" dirty="0" smtClean="0"/>
              <a:t> </a:t>
            </a:r>
            <a:r>
              <a:rPr lang="en-US" dirty="0" err="1" smtClean="0"/>
              <a:t>és</a:t>
            </a:r>
            <a:r>
              <a:rPr lang="en-US" dirty="0" smtClean="0"/>
              <a:t> </a:t>
            </a:r>
            <a:r>
              <a:rPr lang="en-US" dirty="0" err="1" smtClean="0"/>
              <a:t>az</a:t>
            </a:r>
            <a:r>
              <a:rPr lang="en-US" dirty="0" smtClean="0"/>
              <a:t> </a:t>
            </a:r>
            <a:r>
              <a:rPr lang="en-US" dirty="0" err="1" smtClean="0"/>
              <a:t>ingázók</a:t>
            </a:r>
            <a:r>
              <a:rPr lang="en-US" dirty="0" smtClean="0"/>
              <a:t> </a:t>
            </a:r>
            <a:r>
              <a:rPr lang="en-US" dirty="0" err="1" smtClean="0"/>
              <a:t>az</a:t>
            </a:r>
            <a:r>
              <a:rPr lang="en-US" dirty="0" smtClean="0"/>
              <a:t> </a:t>
            </a:r>
            <a:r>
              <a:rPr lang="en-US" dirty="0" err="1" smtClean="0"/>
              <a:t>elmaradottság</a:t>
            </a:r>
            <a:r>
              <a:rPr lang="en-US" dirty="0" smtClean="0"/>
              <a:t> </a:t>
            </a:r>
            <a:r>
              <a:rPr lang="en-US" dirty="0" err="1" smtClean="0"/>
              <a:t>és</a:t>
            </a:r>
            <a:r>
              <a:rPr lang="en-US" dirty="0" smtClean="0"/>
              <a:t> a </a:t>
            </a:r>
            <a:r>
              <a:rPr lang="en-US" dirty="0" err="1" smtClean="0"/>
              <a:t>falusi</a:t>
            </a:r>
            <a:r>
              <a:rPr lang="en-US" dirty="0" smtClean="0"/>
              <a:t> </a:t>
            </a:r>
            <a:r>
              <a:rPr lang="en-US" dirty="0" err="1" smtClean="0"/>
              <a:t>életmódhoz</a:t>
            </a:r>
            <a:r>
              <a:rPr lang="en-US" dirty="0" smtClean="0"/>
              <a:t> </a:t>
            </a:r>
            <a:r>
              <a:rPr lang="en-US" dirty="0" err="1" smtClean="0"/>
              <a:t>kötöttség</a:t>
            </a:r>
            <a:r>
              <a:rPr lang="en-US" dirty="0" smtClean="0"/>
              <a:t> </a:t>
            </a:r>
            <a:r>
              <a:rPr lang="en-US" dirty="0" err="1" smtClean="0"/>
              <a:t>szimbólumai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1960-as </a:t>
            </a:r>
            <a:r>
              <a:rPr lang="en-US" dirty="0" err="1" smtClean="0"/>
              <a:t>és</a:t>
            </a:r>
            <a:r>
              <a:rPr lang="en-US" dirty="0" smtClean="0"/>
              <a:t> 70-es </a:t>
            </a:r>
            <a:r>
              <a:rPr lang="en-US" dirty="0" err="1" smtClean="0"/>
              <a:t>évek</a:t>
            </a:r>
            <a:endParaRPr lang="en-US" dirty="0" smtClean="0"/>
          </a:p>
          <a:p>
            <a:pPr marL="0" indent="0">
              <a:buNone/>
            </a:pPr>
            <a:r>
              <a:rPr lang="en-US" dirty="0" err="1"/>
              <a:t>a</a:t>
            </a:r>
            <a:r>
              <a:rPr lang="en-US" dirty="0" err="1" smtClean="0"/>
              <a:t>z</a:t>
            </a:r>
            <a:r>
              <a:rPr lang="en-US" dirty="0" smtClean="0"/>
              <a:t> </a:t>
            </a:r>
            <a:r>
              <a:rPr lang="en-US" dirty="0" err="1" smtClean="0"/>
              <a:t>ingázók</a:t>
            </a:r>
            <a:r>
              <a:rPr lang="en-US" dirty="0" smtClean="0"/>
              <a:t> </a:t>
            </a:r>
            <a:r>
              <a:rPr lang="en-US" dirty="0" err="1" smtClean="0"/>
              <a:t>nem</a:t>
            </a:r>
            <a:r>
              <a:rPr lang="en-US" dirty="0" smtClean="0"/>
              <a:t> </a:t>
            </a:r>
            <a:r>
              <a:rPr lang="en-US" dirty="0" err="1" smtClean="0"/>
              <a:t>szolidárisak</a:t>
            </a:r>
            <a:r>
              <a:rPr lang="en-US" dirty="0" smtClean="0"/>
              <a:t> a </a:t>
            </a:r>
            <a:r>
              <a:rPr lang="en-US" dirty="0" err="1" smtClean="0"/>
              <a:t>többi</a:t>
            </a:r>
            <a:r>
              <a:rPr lang="en-US" dirty="0" smtClean="0"/>
              <a:t> </a:t>
            </a:r>
            <a:r>
              <a:rPr lang="en-US" dirty="0" err="1" smtClean="0"/>
              <a:t>munkással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0951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9490" y="715080"/>
            <a:ext cx="7024744" cy="751252"/>
          </a:xfrm>
        </p:spPr>
        <p:txBody>
          <a:bodyPr/>
          <a:lstStyle/>
          <a:p>
            <a:r>
              <a:rPr lang="en-US" dirty="0" err="1" smtClean="0"/>
              <a:t>Fekete</a:t>
            </a:r>
            <a:r>
              <a:rPr lang="en-US" dirty="0" smtClean="0"/>
              <a:t> </a:t>
            </a:r>
            <a:r>
              <a:rPr lang="en-US" dirty="0" err="1" smtClean="0"/>
              <a:t>vonat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Nyíregyháza</a:t>
            </a:r>
            <a:r>
              <a:rPr lang="en-US" dirty="0" smtClean="0"/>
              <a:t> - Debrecen – Szolnok – Budapest </a:t>
            </a:r>
            <a:r>
              <a:rPr lang="en-US" dirty="0" err="1" smtClean="0"/>
              <a:t>Keleti</a:t>
            </a:r>
            <a:r>
              <a:rPr lang="en-US" dirty="0" smtClean="0"/>
              <a:t> </a:t>
            </a:r>
            <a:r>
              <a:rPr lang="en-US" dirty="0" err="1" smtClean="0"/>
              <a:t>Pályaudvar</a:t>
            </a:r>
            <a:endParaRPr lang="en-US" dirty="0" smtClean="0"/>
          </a:p>
          <a:p>
            <a:r>
              <a:rPr lang="en-US" dirty="0" err="1" smtClean="0"/>
              <a:t>Átlagos</a:t>
            </a:r>
            <a:r>
              <a:rPr lang="en-US" dirty="0" smtClean="0"/>
              <a:t> </a:t>
            </a:r>
            <a:r>
              <a:rPr lang="en-US" dirty="0" err="1" smtClean="0"/>
              <a:t>utazási</a:t>
            </a:r>
            <a:r>
              <a:rPr lang="en-US" dirty="0" smtClean="0"/>
              <a:t> </a:t>
            </a:r>
            <a:r>
              <a:rPr lang="en-US" dirty="0" err="1" smtClean="0"/>
              <a:t>idő</a:t>
            </a:r>
            <a:r>
              <a:rPr lang="en-US" dirty="0" smtClean="0"/>
              <a:t>: 3 – 6 </a:t>
            </a:r>
            <a:r>
              <a:rPr lang="en-US" dirty="0" err="1" smtClean="0"/>
              <a:t>óra</a:t>
            </a:r>
            <a:endParaRPr lang="en-US" dirty="0"/>
          </a:p>
          <a:p>
            <a:r>
              <a:rPr lang="en-US" dirty="0" err="1" smtClean="0"/>
              <a:t>Esetenként</a:t>
            </a:r>
            <a:r>
              <a:rPr lang="en-US" dirty="0" smtClean="0"/>
              <a:t> 7 – 10 </a:t>
            </a:r>
            <a:r>
              <a:rPr lang="en-US" dirty="0" err="1" smtClean="0"/>
              <a:t>óra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 err="1" smtClean="0"/>
              <a:t>budapesti</a:t>
            </a:r>
            <a:r>
              <a:rPr lang="en-US" dirty="0" smtClean="0"/>
              <a:t> </a:t>
            </a:r>
            <a:r>
              <a:rPr lang="en-US" dirty="0" err="1" smtClean="0"/>
              <a:t>munkavállalás</a:t>
            </a:r>
            <a:r>
              <a:rPr lang="en-US" dirty="0" smtClean="0"/>
              <a:t> </a:t>
            </a:r>
            <a:r>
              <a:rPr lang="en-US" dirty="0" err="1" smtClean="0"/>
              <a:t>okai</a:t>
            </a:r>
            <a:r>
              <a:rPr lang="en-US" dirty="0" smtClean="0"/>
              <a:t>: </a:t>
            </a:r>
          </a:p>
          <a:p>
            <a:pPr marL="0" indent="0">
              <a:buNone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Észak-alföldi</a:t>
            </a:r>
            <a:r>
              <a:rPr lang="en-US" dirty="0" smtClean="0"/>
              <a:t> </a:t>
            </a:r>
            <a:r>
              <a:rPr lang="en-US" dirty="0" err="1" smtClean="0"/>
              <a:t>és</a:t>
            </a:r>
            <a:r>
              <a:rPr lang="en-US" dirty="0" smtClean="0"/>
              <a:t> </a:t>
            </a:r>
            <a:r>
              <a:rPr lang="en-US" dirty="0" err="1" smtClean="0"/>
              <a:t>az</a:t>
            </a:r>
            <a:r>
              <a:rPr lang="en-US" dirty="0" smtClean="0"/>
              <a:t> </a:t>
            </a:r>
            <a:r>
              <a:rPr lang="en-US" dirty="0" err="1" smtClean="0"/>
              <a:t>Észak-magyarországi</a:t>
            </a:r>
            <a:r>
              <a:rPr lang="en-US" dirty="0" smtClean="0"/>
              <a:t> </a:t>
            </a:r>
            <a:r>
              <a:rPr lang="en-US" dirty="0" err="1" smtClean="0"/>
              <a:t>munkahely</a:t>
            </a:r>
            <a:r>
              <a:rPr lang="en-US" dirty="0" smtClean="0"/>
              <a:t> </a:t>
            </a:r>
            <a:r>
              <a:rPr lang="en-US" dirty="0" err="1" smtClean="0"/>
              <a:t>hiány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TSZ-</a:t>
            </a:r>
            <a:r>
              <a:rPr lang="en-US" dirty="0" err="1" smtClean="0"/>
              <a:t>beli</a:t>
            </a:r>
            <a:r>
              <a:rPr lang="en-US" dirty="0" smtClean="0"/>
              <a:t> </a:t>
            </a:r>
            <a:r>
              <a:rPr lang="en-US" dirty="0" err="1" smtClean="0"/>
              <a:t>munka</a:t>
            </a:r>
            <a:r>
              <a:rPr lang="en-US" dirty="0" smtClean="0"/>
              <a:t> </a:t>
            </a:r>
            <a:r>
              <a:rPr lang="en-US" dirty="0" err="1" smtClean="0"/>
              <a:t>alulfizetettsége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Diszkrimináció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Iparosodottabb</a:t>
            </a:r>
            <a:r>
              <a:rPr lang="en-US" dirty="0" smtClean="0"/>
              <a:t> </a:t>
            </a:r>
            <a:r>
              <a:rPr lang="en-US" dirty="0" err="1" smtClean="0"/>
              <a:t>városokban</a:t>
            </a:r>
            <a:r>
              <a:rPr lang="en-US" dirty="0" smtClean="0"/>
              <a:t> </a:t>
            </a:r>
            <a:r>
              <a:rPr lang="en-US" dirty="0" err="1" smtClean="0"/>
              <a:t>való</a:t>
            </a:r>
            <a:r>
              <a:rPr lang="en-US" dirty="0" smtClean="0"/>
              <a:t> </a:t>
            </a:r>
            <a:r>
              <a:rPr lang="en-US" dirty="0" err="1" smtClean="0"/>
              <a:t>magasabb</a:t>
            </a:r>
            <a:r>
              <a:rPr lang="en-US" dirty="0" smtClean="0"/>
              <a:t> </a:t>
            </a:r>
            <a:r>
              <a:rPr lang="en-US" dirty="0" err="1" smtClean="0"/>
              <a:t>fizetés</a:t>
            </a:r>
            <a:r>
              <a:rPr lang="en-US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75822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Austin.thmx</Template>
  <TotalTime>1248</TotalTime>
  <Words>519</Words>
  <Application>Microsoft Office PowerPoint</Application>
  <PresentationFormat>Diavetítés a képernyőre (4:3 oldalarány)</PresentationFormat>
  <Paragraphs>138</Paragraphs>
  <Slides>17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17</vt:i4>
      </vt:variant>
    </vt:vector>
  </HeadingPairs>
  <TitlesOfParts>
    <vt:vector size="18" baseType="lpstr">
      <vt:lpstr>Austin</vt:lpstr>
      <vt:lpstr>A hátrányos helyzetűek megélhetési migrációja a szocializmusban</vt:lpstr>
      <vt:lpstr>Kutatási téma</vt:lpstr>
      <vt:lpstr>PowerPoint bemutató</vt:lpstr>
      <vt:lpstr>Ingázás definíciója</vt:lpstr>
      <vt:lpstr>Az ingázás mértéke a szocializmusban</vt:lpstr>
      <vt:lpstr>1970-es népszámlálási adatok</vt:lpstr>
      <vt:lpstr>Az ingázás, mint társadalmi probléma </vt:lpstr>
      <vt:lpstr>A bejárók és az ingázók megítélésének változásai</vt:lpstr>
      <vt:lpstr>Fekete vonat</vt:lpstr>
      <vt:lpstr>Fekete vonat</vt:lpstr>
      <vt:lpstr>Az ingázók és a család</vt:lpstr>
      <vt:lpstr>A huzamos ingázás következményei</vt:lpstr>
      <vt:lpstr>Élet a munkásszállókon</vt:lpstr>
      <vt:lpstr>A huzamos ingázók jellemzői</vt:lpstr>
      <vt:lpstr>A rendszerváltás utáni helyzet</vt:lpstr>
      <vt:lpstr>Napi ingázók</vt:lpstr>
      <vt:lpstr>Nemzetközi helyzet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hátrányos helyzetűek megélhetési migrációja a szocializmusban</dc:title>
  <dc:creator>Microsoft Office User</dc:creator>
  <cp:lastModifiedBy>ke</cp:lastModifiedBy>
  <cp:revision>54</cp:revision>
  <dcterms:created xsi:type="dcterms:W3CDTF">2013-11-17T20:30:23Z</dcterms:created>
  <dcterms:modified xsi:type="dcterms:W3CDTF">2013-11-22T08:02:42Z</dcterms:modified>
</cp:coreProperties>
</file>