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91" r:id="rId5"/>
    <p:sldId id="285" r:id="rId6"/>
    <p:sldId id="286" r:id="rId7"/>
    <p:sldId id="287" r:id="rId8"/>
    <p:sldId id="288" r:id="rId9"/>
    <p:sldId id="293" r:id="rId10"/>
    <p:sldId id="289" r:id="rId11"/>
    <p:sldId id="269" r:id="rId12"/>
    <p:sldId id="266" r:id="rId13"/>
    <p:sldId id="262" r:id="rId14"/>
    <p:sldId id="282" r:id="rId15"/>
    <p:sldId id="260" r:id="rId16"/>
    <p:sldId id="297" r:id="rId17"/>
    <p:sldId id="294" r:id="rId18"/>
    <p:sldId id="275" r:id="rId19"/>
    <p:sldId id="284" r:id="rId20"/>
    <p:sldId id="296" r:id="rId21"/>
    <p:sldId id="277" r:id="rId22"/>
    <p:sldId id="283" r:id="rId23"/>
    <p:sldId id="280" r:id="rId24"/>
    <p:sldId id="278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nem, csak itt tudom elképzelni az életet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Magyarország</c:v>
                </c:pt>
                <c:pt idx="1">
                  <c:v>Dél-Heves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27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igen, de csak egy hónapnál rövidebb időre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Magyarország</c:v>
                </c:pt>
                <c:pt idx="1">
                  <c:v>Dél-Heves</c:v>
                </c:pt>
              </c:strCache>
            </c:strRef>
          </c:cat>
          <c:val>
            <c:numRef>
              <c:f>Munka1!$C$2:$C$3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igen, de csak egy és hat hónap közötti időre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Magyarország</c:v>
                </c:pt>
                <c:pt idx="1">
                  <c:v>Dél-Heves</c:v>
                </c:pt>
              </c:strCache>
            </c:strRef>
          </c:cat>
          <c:val>
            <c:numRef>
              <c:f>Munka1!$D$2:$D$3</c:f>
              <c:numCache>
                <c:formatCode>General</c:formatCode>
                <c:ptCount val="2"/>
                <c:pt idx="0">
                  <c:v>11</c:v>
                </c:pt>
                <c:pt idx="1">
                  <c:v>17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igen, akár fél évnél hosszabb időre is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Magyarország</c:v>
                </c:pt>
                <c:pt idx="1">
                  <c:v>Dél-Heves</c:v>
                </c:pt>
              </c:strCache>
            </c:strRef>
          </c:cat>
          <c:val>
            <c:numRef>
              <c:f>Munka1!$E$2:$E$3</c:f>
              <c:numCache>
                <c:formatCode>General</c:formatCode>
                <c:ptCount val="2"/>
                <c:pt idx="0">
                  <c:v>17</c:v>
                </c:pt>
                <c:pt idx="1">
                  <c:v>15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igen, akár öt évnél hosszabb időre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Magyarország</c:v>
                </c:pt>
                <c:pt idx="1">
                  <c:v>Dél-Heves</c:v>
                </c:pt>
              </c:strCache>
            </c:strRef>
          </c:cat>
          <c:val>
            <c:numRef>
              <c:f>Munka1!$F$2:$F$3</c:f>
              <c:numCache>
                <c:formatCode>General</c:formatCode>
                <c:ptCount val="2"/>
                <c:pt idx="0">
                  <c:v>12</c:v>
                </c:pt>
                <c:pt idx="1">
                  <c:v>11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igen, akár végleges letelepedés céljából is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Magyarország</c:v>
                </c:pt>
                <c:pt idx="1">
                  <c:v>Dél-Heves</c:v>
                </c:pt>
              </c:strCache>
            </c:strRef>
          </c:cat>
          <c:val>
            <c:numRef>
              <c:f>Munka1!$G$2:$G$3</c:f>
              <c:numCache>
                <c:formatCode>General</c:formatCode>
                <c:ptCount val="2"/>
                <c:pt idx="0">
                  <c:v>12</c:v>
                </c:pt>
                <c:pt idx="1">
                  <c:v>23</c:v>
                </c:pt>
              </c:numCache>
            </c:numRef>
          </c:val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nem tudom/nem válaszolok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Magyarország</c:v>
                </c:pt>
                <c:pt idx="1">
                  <c:v>Dél-Heves</c:v>
                </c:pt>
              </c:strCache>
            </c:strRef>
          </c:cat>
          <c:val>
            <c:numRef>
              <c:f>Munka1!$H$2:$H$3</c:f>
              <c:numCache>
                <c:formatCode>General</c:formatCode>
                <c:ptCount val="2"/>
                <c:pt idx="0">
                  <c:v>18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232896"/>
        <c:axId val="91255168"/>
        <c:axId val="0"/>
      </c:bar3DChart>
      <c:catAx>
        <c:axId val="91232896"/>
        <c:scaling>
          <c:orientation val="minMax"/>
        </c:scaling>
        <c:delete val="0"/>
        <c:axPos val="b"/>
        <c:majorTickMark val="out"/>
        <c:minorTickMark val="none"/>
        <c:tickLblPos val="nextTo"/>
        <c:crossAx val="91255168"/>
        <c:crosses val="autoZero"/>
        <c:auto val="1"/>
        <c:lblAlgn val="ctr"/>
        <c:lblOffset val="100"/>
        <c:noMultiLvlLbl val="0"/>
      </c:catAx>
      <c:valAx>
        <c:axId val="91255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123289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5277777777777912"/>
          <c:y val="5.2185877646351514E-3"/>
          <c:w val="0.33796296296296297"/>
          <c:h val="0.933762530784973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nem, csak itt tudom elképzelni az életet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külföldön</c:v>
                </c:pt>
                <c:pt idx="1">
                  <c:v>az ország más részén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igen, de csak egy hónapnál rövidebb időre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külföldön</c:v>
                </c:pt>
                <c:pt idx="1">
                  <c:v>az ország más részén</c:v>
                </c:pt>
              </c:strCache>
            </c:strRef>
          </c:cat>
          <c:val>
            <c:numRef>
              <c:f>Munka1!$C$2:$C$3</c:f>
              <c:numCache>
                <c:formatCode>General</c:formatCode>
                <c:ptCount val="2"/>
                <c:pt idx="0">
                  <c:v>9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igen, de csak egy és hat hónap közötti időre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külföldön</c:v>
                </c:pt>
                <c:pt idx="1">
                  <c:v>az ország más részén</c:v>
                </c:pt>
              </c:strCache>
            </c:strRef>
          </c:cat>
          <c:val>
            <c:numRef>
              <c:f>Munka1!$D$2:$D$3</c:f>
              <c:numCache>
                <c:formatCode>General</c:formatCode>
                <c:ptCount val="2"/>
                <c:pt idx="0">
                  <c:v>17</c:v>
                </c:pt>
                <c:pt idx="1">
                  <c:v>8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igen, akár fél évnél hosszabb időre is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külföldön</c:v>
                </c:pt>
                <c:pt idx="1">
                  <c:v>az ország más részén</c:v>
                </c:pt>
              </c:strCache>
            </c:strRef>
          </c:cat>
          <c:val>
            <c:numRef>
              <c:f>Munka1!$E$2:$E$3</c:f>
              <c:numCache>
                <c:formatCode>General</c:formatCode>
                <c:ptCount val="2"/>
                <c:pt idx="0">
                  <c:v>15</c:v>
                </c:pt>
                <c:pt idx="1">
                  <c:v>10</c:v>
                </c:pt>
              </c:numCache>
            </c:numRef>
          </c:val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igen, akár öt évnél hosszabb időre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külföldön</c:v>
                </c:pt>
                <c:pt idx="1">
                  <c:v>az ország más részén</c:v>
                </c:pt>
              </c:strCache>
            </c:strRef>
          </c:cat>
          <c:val>
            <c:numRef>
              <c:f>Munka1!$F$2:$F$3</c:f>
              <c:numCache>
                <c:formatCode>General</c:formatCode>
                <c:ptCount val="2"/>
                <c:pt idx="0">
                  <c:v>11</c:v>
                </c:pt>
                <c:pt idx="1">
                  <c:v>7</c:v>
                </c:pt>
              </c:numCache>
            </c:numRef>
          </c:val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igen, akár végleges letelepedés céljából is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külföldön</c:v>
                </c:pt>
                <c:pt idx="1">
                  <c:v>az ország más részén</c:v>
                </c:pt>
              </c:strCache>
            </c:strRef>
          </c:cat>
          <c:val>
            <c:numRef>
              <c:f>Munka1!$G$2:$G$3</c:f>
              <c:numCache>
                <c:formatCode>General</c:formatCode>
                <c:ptCount val="2"/>
                <c:pt idx="0">
                  <c:v>23</c:v>
                </c:pt>
                <c:pt idx="1">
                  <c:v>39</c:v>
                </c:pt>
              </c:numCache>
            </c:numRef>
          </c:val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nem tudom/nem válaszolok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külföldön</c:v>
                </c:pt>
                <c:pt idx="1">
                  <c:v>az ország más részén</c:v>
                </c:pt>
              </c:strCache>
            </c:strRef>
          </c:cat>
          <c:val>
            <c:numRef>
              <c:f>Munka1!$H$2:$H$3</c:f>
              <c:numCache>
                <c:formatCode>General</c:formatCode>
                <c:ptCount val="2"/>
                <c:pt idx="0">
                  <c:v>17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980928"/>
        <c:axId val="91982464"/>
        <c:axId val="0"/>
      </c:bar3DChart>
      <c:catAx>
        <c:axId val="91980928"/>
        <c:scaling>
          <c:orientation val="minMax"/>
        </c:scaling>
        <c:delete val="0"/>
        <c:axPos val="b"/>
        <c:majorTickMark val="out"/>
        <c:minorTickMark val="none"/>
        <c:tickLblPos val="nextTo"/>
        <c:crossAx val="91982464"/>
        <c:crosses val="autoZero"/>
        <c:auto val="1"/>
        <c:lblAlgn val="ctr"/>
        <c:lblOffset val="100"/>
        <c:noMultiLvlLbl val="0"/>
      </c:catAx>
      <c:valAx>
        <c:axId val="91982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198092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5277777777777934"/>
          <c:y val="5.2185877646351462E-3"/>
          <c:w val="0.33796296296296335"/>
          <c:h val="0.966067963971463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maradj itt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Munka1!$A$2:$A$4</c:f>
              <c:strCache>
                <c:ptCount val="3"/>
                <c:pt idx="0">
                  <c:v>Szülők</c:v>
                </c:pt>
                <c:pt idx="1">
                  <c:v>Barátok</c:v>
                </c:pt>
                <c:pt idx="2">
                  <c:v>Tanárok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28.5</c:v>
                </c:pt>
                <c:pt idx="1">
                  <c:v>22.1</c:v>
                </c:pt>
                <c:pt idx="2">
                  <c:v>12.3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hagyd el ezt a környéket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Munka1!$A$2:$A$4</c:f>
              <c:strCache>
                <c:ptCount val="3"/>
                <c:pt idx="0">
                  <c:v>Szülők</c:v>
                </c:pt>
                <c:pt idx="1">
                  <c:v>Barátok</c:v>
                </c:pt>
                <c:pt idx="2">
                  <c:v>Tanárok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37.6</c:v>
                </c:pt>
                <c:pt idx="1">
                  <c:v>33.800000000000004</c:v>
                </c:pt>
                <c:pt idx="2">
                  <c:v>19.600000000000001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nem adnak biztos tanácsot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Munka1!$A$2:$A$4</c:f>
              <c:strCache>
                <c:ptCount val="3"/>
                <c:pt idx="0">
                  <c:v>Szülők</c:v>
                </c:pt>
                <c:pt idx="1">
                  <c:v>Barátok</c:v>
                </c:pt>
                <c:pt idx="2">
                  <c:v>Tanárok</c:v>
                </c:pt>
              </c:strCache>
            </c:strRef>
          </c:cat>
          <c:val>
            <c:numRef>
              <c:f>Munka1!$D$2:$D$4</c:f>
              <c:numCache>
                <c:formatCode>General</c:formatCode>
                <c:ptCount val="3"/>
                <c:pt idx="0">
                  <c:v>16.100000000000001</c:v>
                </c:pt>
                <c:pt idx="1">
                  <c:v>14.2</c:v>
                </c:pt>
                <c:pt idx="2">
                  <c:v>19.2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nem beszélgetünk erről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Munka1!$A$2:$A$4</c:f>
              <c:strCache>
                <c:ptCount val="3"/>
                <c:pt idx="0">
                  <c:v>Szülők</c:v>
                </c:pt>
                <c:pt idx="1">
                  <c:v>Barátok</c:v>
                </c:pt>
                <c:pt idx="2">
                  <c:v>Tanárok</c:v>
                </c:pt>
              </c:strCache>
            </c:strRef>
          </c:cat>
          <c:val>
            <c:numRef>
              <c:f>Munka1!$E$2:$E$4</c:f>
              <c:numCache>
                <c:formatCode>General</c:formatCode>
                <c:ptCount val="3"/>
                <c:pt idx="0">
                  <c:v>17.8</c:v>
                </c:pt>
                <c:pt idx="1">
                  <c:v>29.9</c:v>
                </c:pt>
                <c:pt idx="2">
                  <c:v>48.9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105536"/>
        <c:axId val="93119616"/>
        <c:axId val="0"/>
      </c:bar3DChart>
      <c:catAx>
        <c:axId val="93105536"/>
        <c:scaling>
          <c:orientation val="minMax"/>
        </c:scaling>
        <c:delete val="0"/>
        <c:axPos val="b"/>
        <c:majorTickMark val="out"/>
        <c:minorTickMark val="none"/>
        <c:tickLblPos val="nextTo"/>
        <c:crossAx val="93119616"/>
        <c:crosses val="autoZero"/>
        <c:auto val="1"/>
        <c:lblAlgn val="ctr"/>
        <c:lblOffset val="100"/>
        <c:noMultiLvlLbl val="0"/>
      </c:catAx>
      <c:valAx>
        <c:axId val="93119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310553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5900456887333525"/>
          <c:y val="5.6587232763305469E-2"/>
          <c:w val="0.33173617186740623"/>
          <c:h val="0.748793229040202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maradj itt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Munka1!$A$2:$A$4</c:f>
              <c:strCache>
                <c:ptCount val="3"/>
                <c:pt idx="0">
                  <c:v>8 általános vagy alacsonyabb</c:v>
                </c:pt>
                <c:pt idx="1">
                  <c:v>középfokú</c:v>
                </c:pt>
                <c:pt idx="2">
                  <c:v>felsőfokú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38.6</c:v>
                </c:pt>
                <c:pt idx="1">
                  <c:v>23.6</c:v>
                </c:pt>
                <c:pt idx="2">
                  <c:v>16.899999999999999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hagyd el ezt a környéket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Munka1!$A$2:$A$4</c:f>
              <c:strCache>
                <c:ptCount val="3"/>
                <c:pt idx="0">
                  <c:v>8 általános vagy alacsonyabb</c:v>
                </c:pt>
                <c:pt idx="1">
                  <c:v>középfokú</c:v>
                </c:pt>
                <c:pt idx="2">
                  <c:v>felsőfokú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33.5</c:v>
                </c:pt>
                <c:pt idx="1">
                  <c:v>40.9</c:v>
                </c:pt>
                <c:pt idx="2">
                  <c:v>38.5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nem adnak biztos tanácsot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Munka1!$A$2:$A$4</c:f>
              <c:strCache>
                <c:ptCount val="3"/>
                <c:pt idx="0">
                  <c:v>8 általános vagy alacsonyabb</c:v>
                </c:pt>
                <c:pt idx="1">
                  <c:v>középfokú</c:v>
                </c:pt>
                <c:pt idx="2">
                  <c:v>felsőfokú</c:v>
                </c:pt>
              </c:strCache>
            </c:strRef>
          </c:cat>
          <c:val>
            <c:numRef>
              <c:f>Munka1!$D$2:$D$4</c:f>
              <c:numCache>
                <c:formatCode>General</c:formatCode>
                <c:ptCount val="3"/>
                <c:pt idx="0">
                  <c:v>10.8</c:v>
                </c:pt>
                <c:pt idx="1">
                  <c:v>20.3</c:v>
                </c:pt>
                <c:pt idx="2">
                  <c:v>16.899999999999999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nem beszélgetünk erről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Munka1!$A$2:$A$4</c:f>
              <c:strCache>
                <c:ptCount val="3"/>
                <c:pt idx="0">
                  <c:v>8 általános vagy alacsonyabb</c:v>
                </c:pt>
                <c:pt idx="1">
                  <c:v>középfokú</c:v>
                </c:pt>
                <c:pt idx="2">
                  <c:v>felsőfokú</c:v>
                </c:pt>
              </c:strCache>
            </c:strRef>
          </c:cat>
          <c:val>
            <c:numRef>
              <c:f>Munka1!$E$2:$E$4</c:f>
              <c:numCache>
                <c:formatCode>General</c:formatCode>
                <c:ptCount val="3"/>
                <c:pt idx="0">
                  <c:v>17.100000000000001</c:v>
                </c:pt>
                <c:pt idx="1">
                  <c:v>15.2</c:v>
                </c:pt>
                <c:pt idx="2">
                  <c:v>27.7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169536"/>
        <c:axId val="93171072"/>
        <c:axId val="0"/>
      </c:bar3DChart>
      <c:catAx>
        <c:axId val="93169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hu-HU"/>
          </a:p>
        </c:txPr>
        <c:crossAx val="93171072"/>
        <c:crosses val="autoZero"/>
        <c:auto val="1"/>
        <c:lblAlgn val="ctr"/>
        <c:lblOffset val="100"/>
        <c:noMultiLvlLbl val="0"/>
      </c:catAx>
      <c:valAx>
        <c:axId val="93171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hu-HU"/>
          </a:p>
        </c:txPr>
        <c:crossAx val="9316953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65900456887333525"/>
          <c:y val="5.6587232763305469E-2"/>
          <c:w val="0.33173617186740623"/>
          <c:h val="0.716487795853711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könnyű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Munka1!$A$2:$A$11</c:f>
              <c:strCache>
                <c:ptCount val="10"/>
                <c:pt idx="0">
                  <c:v>jó munkahelyet találni</c:v>
                </c:pt>
                <c:pt idx="1">
                  <c:v>barátságokat kötni</c:v>
                </c:pt>
                <c:pt idx="2">
                  <c:v>szabadidős lehetőségeket találni</c:v>
                </c:pt>
                <c:pt idx="3">
                  <c:v>barátnőt/barátot találni</c:v>
                </c:pt>
                <c:pt idx="4">
                  <c:v>kulturális eseményen részt venni</c:v>
                </c:pt>
                <c:pt idx="5">
                  <c:v>vásárolni</c:v>
                </c:pt>
                <c:pt idx="6">
                  <c:v>megélni</c:v>
                </c:pt>
                <c:pt idx="7">
                  <c:v>a közösségi életben részt venni</c:v>
                </c:pt>
                <c:pt idx="8">
                  <c:v>családot alapítani</c:v>
                </c:pt>
                <c:pt idx="9">
                  <c:v>sikeresnek lenni</c:v>
                </c:pt>
              </c:strCache>
            </c:strRef>
          </c:cat>
          <c:val>
            <c:numRef>
              <c:f>Munka1!$B$2:$B$11</c:f>
              <c:numCache>
                <c:formatCode>General</c:formatCode>
                <c:ptCount val="10"/>
                <c:pt idx="0">
                  <c:v>4.7</c:v>
                </c:pt>
                <c:pt idx="1">
                  <c:v>88.1</c:v>
                </c:pt>
                <c:pt idx="2">
                  <c:v>53</c:v>
                </c:pt>
                <c:pt idx="3">
                  <c:v>60.6</c:v>
                </c:pt>
                <c:pt idx="4">
                  <c:v>45</c:v>
                </c:pt>
                <c:pt idx="5">
                  <c:v>76.3</c:v>
                </c:pt>
                <c:pt idx="6">
                  <c:v>18</c:v>
                </c:pt>
                <c:pt idx="7">
                  <c:v>60.4</c:v>
                </c:pt>
                <c:pt idx="8">
                  <c:v>47.3</c:v>
                </c:pt>
                <c:pt idx="9">
                  <c:v>9.9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nehéz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234567901234608E-2"/>
                  <c:y val="8.81057268722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345679012345699E-2"/>
                  <c:y val="-5.8737151248164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Munka1!$A$2:$A$11</c:f>
              <c:strCache>
                <c:ptCount val="10"/>
                <c:pt idx="0">
                  <c:v>jó munkahelyet találni</c:v>
                </c:pt>
                <c:pt idx="1">
                  <c:v>barátságokat kötni</c:v>
                </c:pt>
                <c:pt idx="2">
                  <c:v>szabadidős lehetőségeket találni</c:v>
                </c:pt>
                <c:pt idx="3">
                  <c:v>barátnőt/barátot találni</c:v>
                </c:pt>
                <c:pt idx="4">
                  <c:v>kulturális eseményen részt venni</c:v>
                </c:pt>
                <c:pt idx="5">
                  <c:v>vásárolni</c:v>
                </c:pt>
                <c:pt idx="6">
                  <c:v>megélni</c:v>
                </c:pt>
                <c:pt idx="7">
                  <c:v>a közösségi életben részt venni</c:v>
                </c:pt>
                <c:pt idx="8">
                  <c:v>családot alapítani</c:v>
                </c:pt>
                <c:pt idx="9">
                  <c:v>sikeresnek lenni</c:v>
                </c:pt>
              </c:strCache>
            </c:strRef>
          </c:cat>
          <c:val>
            <c:numRef>
              <c:f>Munka1!$C$2:$C$11</c:f>
              <c:numCache>
                <c:formatCode>General</c:formatCode>
                <c:ptCount val="10"/>
                <c:pt idx="0">
                  <c:v>95.3</c:v>
                </c:pt>
                <c:pt idx="1">
                  <c:v>11.9</c:v>
                </c:pt>
                <c:pt idx="2">
                  <c:v>47</c:v>
                </c:pt>
                <c:pt idx="3">
                  <c:v>39.4</c:v>
                </c:pt>
                <c:pt idx="4">
                  <c:v>55</c:v>
                </c:pt>
                <c:pt idx="5">
                  <c:v>23.7</c:v>
                </c:pt>
                <c:pt idx="6">
                  <c:v>82</c:v>
                </c:pt>
                <c:pt idx="7">
                  <c:v>39.6</c:v>
                </c:pt>
                <c:pt idx="8">
                  <c:v>52.7</c:v>
                </c:pt>
                <c:pt idx="9">
                  <c:v>90.1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300992"/>
        <c:axId val="93306880"/>
        <c:axId val="0"/>
      </c:bar3DChart>
      <c:catAx>
        <c:axId val="933009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hu-HU"/>
          </a:p>
        </c:txPr>
        <c:crossAx val="93306880"/>
        <c:crosses val="autoZero"/>
        <c:auto val="1"/>
        <c:lblAlgn val="ctr"/>
        <c:lblOffset val="100"/>
        <c:noMultiLvlLbl val="0"/>
      </c:catAx>
      <c:valAx>
        <c:axId val="933068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hu-HU"/>
          </a:p>
        </c:txPr>
        <c:crossAx val="933009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aseline="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129F243-8B58-400C-975C-79E9662EF5E8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FA223FE-493C-489D-BCC4-C285DFFF04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F243-8B58-400C-975C-79E9662EF5E8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23FE-493C-489D-BCC4-C285DFFF04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F243-8B58-400C-975C-79E9662EF5E8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23FE-493C-489D-BCC4-C285DFFF04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F243-8B58-400C-975C-79E9662EF5E8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23FE-493C-489D-BCC4-C285DFFF04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F243-8B58-400C-975C-79E9662EF5E8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23FE-493C-489D-BCC4-C285DFFF04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F243-8B58-400C-975C-79E9662EF5E8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23FE-493C-489D-BCC4-C285DFFF04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29F243-8B58-400C-975C-79E9662EF5E8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A223FE-493C-489D-BCC4-C285DFFF04F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129F243-8B58-400C-975C-79E9662EF5E8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FA223FE-493C-489D-BCC4-C285DFFF04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F243-8B58-400C-975C-79E9662EF5E8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23FE-493C-489D-BCC4-C285DFFF04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F243-8B58-400C-975C-79E9662EF5E8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23FE-493C-489D-BCC4-C285DFFF04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F243-8B58-400C-975C-79E9662EF5E8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23FE-493C-489D-BCC4-C285DFFF04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129F243-8B58-400C-975C-79E9662EF5E8}" type="datetimeFigureOut">
              <a:rPr lang="hu-HU" smtClean="0"/>
              <a:pPr/>
              <a:t>2013.11.22.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FA223FE-493C-489D-BCC4-C285DFFF04F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401887"/>
            <a:ext cx="9144000" cy="1470025"/>
          </a:xfrm>
        </p:spPr>
        <p:txBody>
          <a:bodyPr>
            <a:noAutofit/>
          </a:bodyPr>
          <a:lstStyle/>
          <a:p>
            <a:r>
              <a:rPr lang="hu-HU" sz="4000" dirty="0" smtClean="0"/>
              <a:t>A dél-hevesi belső periféria demográfiai és migrációs</a:t>
            </a:r>
            <a:br>
              <a:rPr lang="hu-HU" sz="4000" dirty="0" smtClean="0"/>
            </a:br>
            <a:r>
              <a:rPr lang="hu-HU" sz="4000" dirty="0" smtClean="0"/>
              <a:t>kihívásainak vizsgálata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Bogárdi Tünde, PhD hallgató</a:t>
            </a:r>
          </a:p>
          <a:p>
            <a:pPr algn="r"/>
            <a:r>
              <a:rPr lang="hu-HU" sz="2000" dirty="0" smtClean="0"/>
              <a:t>Szent István Egyetem Enyedi György Regionális Tudományok Doktori Iskola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23528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A Magyar Regionális Tudományi Társaság XI. Vándorgyűlése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Kaposvár, 2013. november 21-22.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3000" dirty="0" smtClean="0"/>
              <a:t>Cigány, </a:t>
            </a:r>
            <a:r>
              <a:rPr lang="hu-HU" sz="3000" dirty="0" err="1" smtClean="0"/>
              <a:t>romani</a:t>
            </a:r>
            <a:r>
              <a:rPr lang="hu-HU" sz="3000" dirty="0" smtClean="0"/>
              <a:t>, beás népesség aránya a teljes népességből, 2011 (%)</a:t>
            </a:r>
            <a:endParaRPr lang="hu-HU" sz="3000" dirty="0"/>
          </a:p>
        </p:txBody>
      </p:sp>
      <p:pic>
        <p:nvPicPr>
          <p:cNvPr id="4098" name="Picture 2" descr="C:\Users\user\Desktop\TÉRKÉPEK\Cigany_romani_beas_nepesseg_aranya_a_teljes_nepessegbol_2011_%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7133"/>
            <a:ext cx="8229600" cy="390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3200" dirty="0" smtClean="0"/>
              <a:t>Lakónépesség változása, 2001-2011 (%)</a:t>
            </a:r>
            <a:endParaRPr lang="hu-HU" sz="3200" dirty="0"/>
          </a:p>
        </p:txBody>
      </p:sp>
      <p:pic>
        <p:nvPicPr>
          <p:cNvPr id="4098" name="Picture 2" descr="C:\Users\user\Desktop\TÉRKÉPEK\Lakonepesseg_valtozasa_2001_2011_%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7133"/>
            <a:ext cx="8229600" cy="390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3200" dirty="0" smtClean="0"/>
              <a:t>Vándorlási különbözet ezer lakosra,</a:t>
            </a:r>
            <a:br>
              <a:rPr lang="hu-HU" sz="3200" dirty="0" smtClean="0"/>
            </a:br>
            <a:r>
              <a:rPr lang="hu-HU" sz="3200" dirty="0" smtClean="0"/>
              <a:t>2001-2011 (fő)</a:t>
            </a:r>
            <a:endParaRPr lang="hu-HU" sz="3200" dirty="0"/>
          </a:p>
        </p:txBody>
      </p:sp>
      <p:pic>
        <p:nvPicPr>
          <p:cNvPr id="1026" name="Picture 2" descr="C:\Users\user\Desktop\TÉRKÉPEK\Vandorlasi_kulonbozet_ezer_lakosra_2001_2011_fo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7133"/>
            <a:ext cx="8229600" cy="390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hu-HU" dirty="0" smtClean="0"/>
              <a:t>Dél-Heves jelenlegi helyzetképe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u-HU" dirty="0" smtClean="0"/>
              <a:t>fiatalosabb korstruktúra</a:t>
            </a:r>
          </a:p>
          <a:p>
            <a:pPr algn="just"/>
            <a:r>
              <a:rPr lang="hu-HU" dirty="0" smtClean="0"/>
              <a:t>jellemzően alacsonyabb iskolai végzettség</a:t>
            </a:r>
          </a:p>
          <a:p>
            <a:pPr algn="just"/>
            <a:r>
              <a:rPr lang="hu-HU" dirty="0" smtClean="0"/>
              <a:t>magasabb az eltartottak és az inaktív keresők aránya, míg a foglalkoztatottaké alacsonyabb</a:t>
            </a:r>
          </a:p>
          <a:p>
            <a:pPr algn="just"/>
            <a:endParaRPr lang="hu-HU" dirty="0" smtClean="0"/>
          </a:p>
          <a:p>
            <a:pPr algn="just">
              <a:buNone/>
            </a:pPr>
            <a:r>
              <a:rPr lang="hu-HU" dirty="0" smtClean="0"/>
              <a:t>Azonban a dél-hevesi térség sem homogén!</a:t>
            </a:r>
          </a:p>
          <a:p>
            <a:pPr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a statisztikai adatok elemzése és a terepkutatás eredményei eltérő mértékben ugyan, de végül is egyaránt hanyatló dél-hevesi falvakat, illetve egy meglehetősen pesszimista jövőkép forgatókönyvet vetítenek elénk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hu-HU" dirty="0" smtClean="0"/>
              <a:t>Dél-Heves jelenlegi helyzetképe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az átlagosnál hátrányosabb helyzetű térségekben jellemzően az alacsonyabb társadalmi státuszú rétegek kerülnek túlsúlyba</a:t>
            </a:r>
          </a:p>
          <a:p>
            <a:pPr algn="just"/>
            <a:r>
              <a:rPr lang="hu-HU" dirty="0" smtClean="0"/>
              <a:t>míg „a cselekvőképes lakossági rétegek elmenekülése” tapasztalható (Győri-Nagy 2003)</a:t>
            </a:r>
          </a:p>
          <a:p>
            <a:pPr algn="just"/>
            <a:r>
              <a:rPr lang="hu-HU" dirty="0" smtClean="0"/>
              <a:t>mindennek eredményeként létrejön egy olyan kontraszelektált helyi társadalom, amely képtelen megtartani a fiatal ambiciózus népességet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Kérdőíves felmérés a Dél-Hevesben élő és tanuló középiskolások körében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hu-HU" dirty="0" smtClean="0"/>
              <a:t>A kutatás célja: a diákok továbbtanulási, munkavállalási, családalapítási terveinek, illetve az el- és kivándorlási szándékuk vizsgálata</a:t>
            </a:r>
          </a:p>
          <a:p>
            <a:pPr algn="just"/>
            <a:r>
              <a:rPr lang="hu-HU" dirty="0" smtClean="0"/>
              <a:t>az érintett térségek, települések jövőjét jelentős mértékben meghatározza, hogy milyen perspektívát látnak maguk előtt az itt élő fiatalok, akik a közeljövő családalapítói és munkavállalói lesznek</a:t>
            </a:r>
          </a:p>
          <a:p>
            <a:pPr algn="just"/>
            <a:r>
              <a:rPr lang="hu-HU" dirty="0" smtClean="0"/>
              <a:t>Válaszadók száma: N = 596</a:t>
            </a:r>
          </a:p>
          <a:p>
            <a:pPr algn="just">
              <a:buNone/>
            </a:pPr>
            <a:r>
              <a:rPr lang="hu-HU" dirty="0" smtClean="0"/>
              <a:t>		ebből Dél-Hevesben él: N = 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/>
              <a:t>A külföldi tanulás, illetve munka iránti hajlandóság a vizsgált korosztályban</a:t>
            </a:r>
            <a:endParaRPr lang="hu-HU" sz="2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340808" y="6581001"/>
            <a:ext cx="5803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Az országos adatok a Magyar Ifjúság 2012 kutatás  eredményét mutatják. (N=7997)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Autofit/>
          </a:bodyPr>
          <a:lstStyle/>
          <a:p>
            <a:pPr algn="just"/>
            <a:r>
              <a:rPr lang="hu-HU" sz="2400" dirty="0" smtClean="0"/>
              <a:t>Az ország más részén és a külföldön történő tanulás, illetve munka iránti hajlandóság a Dél-Hevesben élő és tanuló fiatalok körében</a:t>
            </a:r>
            <a:endParaRPr lang="hu-HU" sz="24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/>
              <a:t>Mit tanácsolnak szüleid/barátaid/tanáraid, mit csinálj azután, ha befejezted az iskolát?</a:t>
            </a:r>
            <a:endParaRPr lang="hu-HU" sz="2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Autofit/>
          </a:bodyPr>
          <a:lstStyle/>
          <a:p>
            <a:pPr algn="just"/>
            <a:r>
              <a:rPr lang="hu-HU" sz="2800" dirty="0" smtClean="0"/>
              <a:t>Az anya iskolai végzettsége és a szülők tanácsa, mit tegyen a válaszadó az iskola befejezése után</a:t>
            </a:r>
            <a:endParaRPr lang="hu-HU" sz="2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hu-HU" dirty="0" smtClean="0"/>
              <a:t>Előadásom célja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/>
          <a:lstStyle/>
          <a:p>
            <a:pPr algn="just"/>
            <a:r>
              <a:rPr lang="hu-HU" dirty="0" smtClean="0"/>
              <a:t>területi statisztikai adatok alapján vizsgálni, miként változott Dél-Heves népességének száma, összetétele az elmúlt időszakban, és milyen sajátosságok jellemzik a megyei, illetve az országos trendekhez képest</a:t>
            </a:r>
          </a:p>
          <a:p>
            <a:pPr algn="just"/>
            <a:r>
              <a:rPr lang="hu-HU" dirty="0" smtClean="0"/>
              <a:t>a Dél-Hevesben élő és tanuló 14-18 éves fiatalok körében végzett kérdőíves felmérés eredményeinek ismertetése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24936" cy="1066800"/>
          </a:xfrm>
        </p:spPr>
        <p:txBody>
          <a:bodyPr>
            <a:noAutofit/>
          </a:bodyPr>
          <a:lstStyle/>
          <a:p>
            <a:r>
              <a:rPr lang="hu-HU" sz="2200" dirty="0" smtClean="0"/>
              <a:t>A válaszok százalékos megoszlása a „Mit gondolsz, mennyire nehéz vagy könnyű a következő néhány dolog azoknak a fiataloknak, akik ugyanott élnek, mint Te?” kérdésre</a:t>
            </a:r>
            <a:endParaRPr lang="hu-HU" sz="22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9" name="Picture 5" descr="E:\nánai temet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2963"/>
            <a:ext cx="4632325" cy="3475037"/>
          </a:xfrm>
          <a:prstGeom prst="rect">
            <a:avLst/>
          </a:prstGeom>
          <a:noFill/>
        </p:spPr>
      </p:pic>
      <p:pic>
        <p:nvPicPr>
          <p:cNvPr id="1031" name="Picture 7" descr="C:\Users\user\Pictures\Dél-Heves (Hanyi kápolna)\IMG_99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040" y="3383280"/>
            <a:ext cx="4632960" cy="3474720"/>
          </a:xfrm>
          <a:prstGeom prst="rect">
            <a:avLst/>
          </a:prstGeom>
          <a:noFill/>
        </p:spPr>
      </p:pic>
      <p:pic>
        <p:nvPicPr>
          <p:cNvPr id="1032" name="Picture 8" descr="C:\Users\user\Desktop\TÉRKÉPEK\tarnabod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0"/>
            <a:ext cx="4644008" cy="3483006"/>
          </a:xfrm>
          <a:prstGeom prst="rect">
            <a:avLst/>
          </a:prstGeom>
          <a:noFill/>
        </p:spPr>
      </p:pic>
      <p:pic>
        <p:nvPicPr>
          <p:cNvPr id="1034" name="Picture 10" descr="C:\Users\user\Pictures\Dél-Heves (Hanyi kápolna)\IMG_99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32325" cy="347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9" name="Picture 5" descr="E:\nánai temető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3382963"/>
            <a:ext cx="4632325" cy="3475037"/>
          </a:xfrm>
          <a:prstGeom prst="rect">
            <a:avLst/>
          </a:prstGeom>
          <a:noFill/>
        </p:spPr>
      </p:pic>
      <p:pic>
        <p:nvPicPr>
          <p:cNvPr id="1031" name="Picture 7" descr="C:\Users\user\Pictures\Dél-Heves (Hanyi kápolna)\IMG_99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511040" y="3383280"/>
            <a:ext cx="4632960" cy="3474720"/>
          </a:xfrm>
          <a:prstGeom prst="rect">
            <a:avLst/>
          </a:prstGeom>
          <a:noFill/>
        </p:spPr>
      </p:pic>
      <p:pic>
        <p:nvPicPr>
          <p:cNvPr id="1032" name="Picture 8" descr="C:\Users\user\Desktop\TÉRKÉPEK\tarnabod2013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499993" y="0"/>
            <a:ext cx="4644008" cy="3483006"/>
          </a:xfrm>
          <a:prstGeom prst="rect">
            <a:avLst/>
          </a:prstGeom>
          <a:noFill/>
        </p:spPr>
      </p:pic>
      <p:pic>
        <p:nvPicPr>
          <p:cNvPr id="1034" name="Picture 10" descr="C:\Users\user\Pictures\Dél-Heves (Hanyi kápolna)\IMG_9961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4632325" cy="3475037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0" y="3429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„(…) tovább erősödött és aggasztó méreteket öltött az a jelenség, miszerint teljes </a:t>
            </a:r>
            <a:r>
              <a:rPr lang="hu-HU" sz="2200" dirty="0" err="1" smtClean="0"/>
              <a:t>mikrorégiók</a:t>
            </a:r>
            <a:r>
              <a:rPr lang="hu-HU" sz="2200" dirty="0" smtClean="0"/>
              <a:t> (…) esnek ki az ország vérkeringéséből, süllyednek reménytelenül tartós szegénységbe.” (Andorka 2006)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C:\Users\user\Pictures\útközbe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251520" y="33265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„Most már aggódunk falvaink sorsa miatt. Az aggodalom azonban nem sokat segít; elemezni, tervezni, dönteni kell.”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16216" y="1196752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(Enyedi 1980)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C:\Users\user\Pictures\Dél-Heves (Hanyi kápolna)\IMG_9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325" y="-46038"/>
            <a:ext cx="9266238" cy="6950076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5148064" y="6334780"/>
            <a:ext cx="345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… és cselekedni!!!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hu-HU" dirty="0" smtClean="0"/>
              <a:t>Dél-Heves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„Dél-Heves jelentős társadalmi, gazdasági, környezeti válságoktól sújtott térség”, a belső periféria klasszikus példája - Heves megye Területfejlesztési Koncepciójának (2014-2020) javaslattevő munkaanyaga</a:t>
            </a:r>
          </a:p>
          <a:p>
            <a:pPr algn="just"/>
            <a:r>
              <a:rPr lang="hu-HU" dirty="0" smtClean="0"/>
              <a:t>„az elmaradott, alapvetően mezőgazdasági karakterű hevesi kistérség belső egyenlőtlenségei a rendszerváltozás óta nőnek”, bár „a falvak többségének helyzete romló-stagnáló” (Kistérségi tükör – Hevesi kistérség,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Korfák – </a:t>
            </a:r>
            <a:br>
              <a:rPr lang="hu-HU" sz="3200" dirty="0" smtClean="0"/>
            </a:br>
            <a:r>
              <a:rPr lang="hu-HU" sz="3200" dirty="0" smtClean="0"/>
              <a:t>A lakosság nemenkénti koreloszlása</a:t>
            </a:r>
            <a:endParaRPr lang="hu-HU" sz="3200" dirty="0"/>
          </a:p>
        </p:txBody>
      </p:sp>
      <p:pic>
        <p:nvPicPr>
          <p:cNvPr id="1029" name="Picture 5" descr="C:\Users\user\Desktop\Magyarorszag_korf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0889"/>
            <a:ext cx="3163062" cy="2731008"/>
          </a:xfrm>
          <a:prstGeom prst="rect">
            <a:avLst/>
          </a:prstGeom>
          <a:noFill/>
        </p:spPr>
      </p:pic>
      <p:pic>
        <p:nvPicPr>
          <p:cNvPr id="1030" name="Picture 6" descr="C:\Users\user\Desktop\Heves_megye_kor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0888"/>
            <a:ext cx="3157728" cy="2720340"/>
          </a:xfrm>
          <a:prstGeom prst="rect">
            <a:avLst/>
          </a:prstGeom>
          <a:noFill/>
        </p:spPr>
      </p:pic>
      <p:pic>
        <p:nvPicPr>
          <p:cNvPr id="1031" name="Picture 7" descr="C:\Users\user\Desktop\Hevesi_jaras_kor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8974" y="2492896"/>
            <a:ext cx="2875026" cy="2496312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683568" y="530120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Magyarország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851920" y="5301208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Heves megye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092280" y="530120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Dél-Heves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hu-HU" sz="3000" dirty="0" smtClean="0"/>
              <a:t>A 18 évesnél idősebb népességből a legalább érettségizettek aránya, 2011 (%)</a:t>
            </a:r>
            <a:endParaRPr lang="hu-HU" sz="3000" dirty="0"/>
          </a:p>
        </p:txBody>
      </p:sp>
      <p:pic>
        <p:nvPicPr>
          <p:cNvPr id="1026" name="Picture 2" descr="C:\Users\user\Desktop\TÉRKÉPEK\A_18_evesnel_idosebb_nepessegbol_legalabb_erettsegizettek_aranya_2011_%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7133"/>
            <a:ext cx="8229600" cy="390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u-HU" sz="2800" dirty="0" smtClean="0"/>
              <a:t>A 25 évesnél idősebb népességből az egyetemi, főiskolai oklevéllel rendelkezők aránya, 2011 (%)</a:t>
            </a:r>
            <a:endParaRPr lang="hu-HU" sz="2800" dirty="0"/>
          </a:p>
        </p:txBody>
      </p:sp>
      <p:pic>
        <p:nvPicPr>
          <p:cNvPr id="2050" name="Picture 2" descr="C:\Users\user\Desktop\TÉRKÉPEK\A_25_evesnel_idosebb_nepessegbol_egyetemi_foiskoliai_stb_oklevellel_rendelkezok_aranya_2011_%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7133"/>
            <a:ext cx="8229600" cy="390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3000" dirty="0" smtClean="0"/>
              <a:t>Foglalkoztatottak aránya a 15-64 éves népességből, 2011 (%)</a:t>
            </a:r>
            <a:endParaRPr lang="hu-HU" sz="3000" dirty="0"/>
          </a:p>
        </p:txBody>
      </p:sp>
      <p:pic>
        <p:nvPicPr>
          <p:cNvPr id="3074" name="Picture 2" descr="C:\Users\user\Desktop\TÉRKÉPEK\Foglalkoztatottak_aranya_a_15_64_eves_nepessegbol_2011_%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7133"/>
            <a:ext cx="8229600" cy="390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3200" dirty="0" smtClean="0"/>
              <a:t>Munkanélküliek aránya a 15-64 éves népességből, 2011 (%)</a:t>
            </a:r>
            <a:endParaRPr lang="hu-HU" sz="3200" dirty="0"/>
          </a:p>
        </p:txBody>
      </p:sp>
      <p:pic>
        <p:nvPicPr>
          <p:cNvPr id="5122" name="Picture 2" descr="C:\Users\user\Desktop\TÉRKÉPEK\Munkanelkuliek_aranya_a_15_64_eves_nepessegbol_2011_%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7133"/>
            <a:ext cx="8229600" cy="390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3200" dirty="0" smtClean="0"/>
              <a:t>Eltartottak aránya a teljes népességből, 2011 (%)</a:t>
            </a:r>
            <a:endParaRPr lang="hu-HU" sz="3200" dirty="0"/>
          </a:p>
        </p:txBody>
      </p:sp>
      <p:pic>
        <p:nvPicPr>
          <p:cNvPr id="7170" name="Picture 2" descr="C:\Users\user\Desktop\TÉRKÉPEK\Eltartottak_aranya_a_teljes_nepessegbol_2011_%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7133"/>
            <a:ext cx="8229600" cy="390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853</TotalTime>
  <Words>554</Words>
  <Application>Microsoft Office PowerPoint</Application>
  <PresentationFormat>Diavetítés a képernyőre (4:3 oldalarány)</PresentationFormat>
  <Paragraphs>50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Urbánus</vt:lpstr>
      <vt:lpstr>A dél-hevesi belső periféria demográfiai és migrációs kihívásainak vizsgálata</vt:lpstr>
      <vt:lpstr>Előadásom célja</vt:lpstr>
      <vt:lpstr>Dél-Heves</vt:lpstr>
      <vt:lpstr>Korfák –  A lakosság nemenkénti koreloszlása</vt:lpstr>
      <vt:lpstr>A 18 évesnél idősebb népességből a legalább érettségizettek aránya, 2011 (%)</vt:lpstr>
      <vt:lpstr>A 25 évesnél idősebb népességből az egyetemi, főiskolai oklevéllel rendelkezők aránya, 2011 (%)</vt:lpstr>
      <vt:lpstr>Foglalkoztatottak aránya a 15-64 éves népességből, 2011 (%)</vt:lpstr>
      <vt:lpstr>Munkanélküliek aránya a 15-64 éves népességből, 2011 (%)</vt:lpstr>
      <vt:lpstr>Eltartottak aránya a teljes népességből, 2011 (%)</vt:lpstr>
      <vt:lpstr>Cigány, romani, beás népesség aránya a teljes népességből, 2011 (%)</vt:lpstr>
      <vt:lpstr>Lakónépesség változása, 2001-2011 (%)</vt:lpstr>
      <vt:lpstr>Vándorlási különbözet ezer lakosra, 2001-2011 (fő)</vt:lpstr>
      <vt:lpstr>Dél-Heves jelenlegi helyzetképe</vt:lpstr>
      <vt:lpstr>Dél-Heves jelenlegi helyzetképe</vt:lpstr>
      <vt:lpstr>Kérdőíves felmérés a Dél-Hevesben élő és tanuló középiskolások körében</vt:lpstr>
      <vt:lpstr>A külföldi tanulás, illetve munka iránti hajlandóság a vizsgált korosztályban</vt:lpstr>
      <vt:lpstr>Az ország más részén és a külföldön történő tanulás, illetve munka iránti hajlandóság a Dél-Hevesben élő és tanuló fiatalok körében</vt:lpstr>
      <vt:lpstr>Mit tanácsolnak szüleid/barátaid/tanáraid, mit csinálj azután, ha befejezted az iskolát?</vt:lpstr>
      <vt:lpstr>Az anya iskolai végzettsége és a szülők tanácsa, mit tegyen a válaszadó az iskola befejezése után</vt:lpstr>
      <vt:lpstr>A válaszok százalékos megoszlása a „Mit gondolsz, mennyire nehéz vagy könnyű a következő néhány dolog azoknak a fiataloknak, akik ugyanott élnek, mint Te?” kérdésre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dél-hevesi belső periféria demográfiai és migrációs kihívásainak vizsgálata</dc:title>
  <dc:creator>user</dc:creator>
  <cp:lastModifiedBy>ke</cp:lastModifiedBy>
  <cp:revision>84</cp:revision>
  <dcterms:created xsi:type="dcterms:W3CDTF">2013-11-18T17:59:34Z</dcterms:created>
  <dcterms:modified xsi:type="dcterms:W3CDTF">2013-11-22T10:48:49Z</dcterms:modified>
</cp:coreProperties>
</file>