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311" r:id="rId3"/>
    <p:sldId id="324" r:id="rId4"/>
    <p:sldId id="323" r:id="rId5"/>
    <p:sldId id="307" r:id="rId6"/>
    <p:sldId id="320" r:id="rId7"/>
    <p:sldId id="321" r:id="rId8"/>
    <p:sldId id="309" r:id="rId9"/>
    <p:sldId id="316" r:id="rId10"/>
    <p:sldId id="315" r:id="rId11"/>
    <p:sldId id="318" r:id="rId12"/>
    <p:sldId id="322" r:id="rId13"/>
    <p:sldId id="303" r:id="rId14"/>
  </p:sldIdLst>
  <p:sldSz cx="9144000" cy="6858000" type="screen4x3"/>
  <p:notesSz cx="6858000" cy="994568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2F2F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25" autoAdjust="0"/>
    <p:restoredTop sz="91935" autoAdjust="0"/>
  </p:normalViewPr>
  <p:slideViewPr>
    <p:cSldViewPr>
      <p:cViewPr>
        <p:scale>
          <a:sx n="66" d="100"/>
          <a:sy n="66" d="100"/>
        </p:scale>
        <p:origin x="-146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A0A4205-8E23-4462-8CA4-7457D7B4B240}" type="datetimeFigureOut">
              <a:rPr lang="fr-FR"/>
              <a:pPr>
                <a:defRPr/>
              </a:pPr>
              <a:t>21/11/2013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B88D1DA-2010-486C-97B9-849A91903D9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3448342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u-HU" sz="861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EBBC6D-BCD0-4FB2-9D6D-3266572E5D0B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88D1DA-2010-486C-97B9-849A91903D91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88D1DA-2010-486C-97B9-849A91903D91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88D1DA-2010-486C-97B9-849A91903D91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88D1DA-2010-486C-97B9-849A91903D91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88D1DA-2010-486C-97B9-849A91903D91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175007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 b="1" dirty="0" smtClean="0"/>
          </a:p>
        </p:txBody>
      </p:sp>
      <p:sp>
        <p:nvSpPr>
          <p:cNvPr id="78852" name="Dia számának helye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351A87-D6A8-4388-BDCE-B962457E51F7}" type="slidenum">
              <a:rPr lang="hu-H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hu-H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 dirty="0" smtClean="0"/>
          </a:p>
        </p:txBody>
      </p:sp>
      <p:sp>
        <p:nvSpPr>
          <p:cNvPr id="74756" name="Dia számának helye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E390BB-CB2D-4AFD-9F59-4B3F1D639584}" type="slidenum">
              <a:rPr lang="fr-FR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fr-FR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-"/>
            </a:pPr>
            <a:endParaRPr lang="hu-HU" alt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AEB88A-9A5E-490D-904E-B670C6E2D06C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hu-HU" dirty="0" smtClean="0"/>
          </a:p>
        </p:txBody>
      </p:sp>
      <p:sp>
        <p:nvSpPr>
          <p:cNvPr id="20484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CDD362-6FB2-475D-978D-1630196E63F0}" type="slidenum">
              <a:rPr lang="hu-H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hu-H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88D1DA-2010-486C-97B9-849A91903D91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endParaRPr lang="hu-H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88D1DA-2010-486C-97B9-849A91903D91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3" y="5813425"/>
            <a:ext cx="2928937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88" y="147638"/>
            <a:ext cx="8516937" cy="101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fr-FR" dirty="0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94918-D51E-4C17-B9C5-07DAB1877DE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3F767-EABF-47CC-855C-0FEC979920DF}" type="datetime1">
              <a:rPr lang="fr-FR"/>
              <a:pPr>
                <a:defRPr/>
              </a:pPr>
              <a:t>21/11/2013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A3169-6FED-45C0-8C61-BACE5A1BCC31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75FA6-7E9A-40F6-981A-008D018AAE2B}" type="datetime1">
              <a:rPr lang="fr-FR"/>
              <a:pPr>
                <a:defRPr/>
              </a:pPr>
              <a:t>21/11/2013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D9AD3-FCF2-4361-9BB7-DCAC60AC9F60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29576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itchFamily="34" charset="0"/>
              <a:buChar char="•"/>
              <a:defRPr/>
            </a:lvl1pPr>
            <a:lvl2pPr>
              <a:buFont typeface="Arial" pitchFamily="34" charset="0"/>
              <a:buChar char="−"/>
              <a:defRPr/>
            </a:lvl2pPr>
            <a:lvl3pPr>
              <a:buFont typeface="Arial" pitchFamily="34" charset="0"/>
              <a:buChar char="•"/>
              <a:defRPr/>
            </a:lvl3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E9906-A440-440B-B844-4DECBC63A7CD}" type="datetime1">
              <a:rPr lang="fr-FR"/>
              <a:pPr>
                <a:defRPr/>
              </a:pPr>
              <a:t>21/11/2013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35DE3-3117-41AC-97C8-7D497220A57C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small" baseline="0"/>
            </a:lvl1pPr>
          </a:lstStyle>
          <a:p>
            <a:r>
              <a:rPr lang="hu-HU" smtClean="0"/>
              <a:t>Mintacím szerkesztése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D35EC-DCC6-44D9-BB0E-7CBFADEC78A2}" type="datetime1">
              <a:rPr lang="fr-FR"/>
              <a:pPr>
                <a:defRPr/>
              </a:pPr>
              <a:t>21/11/2013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46BEC-AF21-423B-94B1-7620573A881C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01014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Font typeface="Arial" pitchFamily="34" charset="0"/>
              <a:buChar char="•"/>
              <a:defRPr sz="2800"/>
            </a:lvl1pPr>
            <a:lvl2pPr>
              <a:buFont typeface="Arial" pitchFamily="34" charset="0"/>
              <a:buChar char="−"/>
              <a:defRPr sz="2400"/>
            </a:lvl2pPr>
            <a:lvl3pPr>
              <a:buFont typeface="Arial" pitchFamily="34" charset="0"/>
              <a:buChar char="•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Font typeface="Arial" pitchFamily="34" charset="0"/>
              <a:buChar char="•"/>
              <a:defRPr sz="2800"/>
            </a:lvl1pPr>
            <a:lvl2pPr>
              <a:buFont typeface="Arial" pitchFamily="34" charset="0"/>
              <a:buChar char="−"/>
              <a:defRPr sz="2400"/>
            </a:lvl2pPr>
            <a:lvl3pPr>
              <a:buFont typeface="Arial" pitchFamily="34" charset="0"/>
              <a:buChar char="•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08F9A-6874-483B-B161-D2E0A008A7D8}" type="datetime1">
              <a:rPr lang="fr-FR"/>
              <a:pPr>
                <a:defRPr/>
              </a:pPr>
              <a:t>21/11/2013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19FE1-B659-426F-B9EE-FF009080BFE5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0101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CA948-1D6E-45E2-8523-41B987AD7339}" type="datetime1">
              <a:rPr lang="fr-FR"/>
              <a:pPr>
                <a:defRPr/>
              </a:pPr>
              <a:t>21/11/2013</a:t>
            </a:fld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1B960-B5BD-4356-A941-F6DDF5E782B5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01014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5DD67-488C-47A4-A4D1-80459BA9B39D}" type="datetime1">
              <a:rPr lang="fr-FR"/>
              <a:pPr>
                <a:defRPr/>
              </a:pPr>
              <a:t>21/11/2013</a:t>
            </a:fld>
            <a:endParaRPr lang="fr-FR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39820-0458-4A21-9354-FE23C6F2BD09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8CA6C-89CC-4E28-A11A-4582DC2CFE57}" type="datetime1">
              <a:rPr lang="fr-FR"/>
              <a:pPr>
                <a:defRPr/>
              </a:pPr>
              <a:t>21/11/2013</a:t>
            </a:fld>
            <a:endParaRPr lang="fr-FR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D424A-5C27-4685-B349-4A9ECB549FBC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0B00D-FDA9-42EE-A695-312A6AB56FF9}" type="datetime1">
              <a:rPr lang="fr-FR"/>
              <a:pPr>
                <a:defRPr/>
              </a:pPr>
              <a:t>21/11/2013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1AB44-10A4-4F42-AFC6-13ED3951D147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smtClean="0"/>
              <a:t>Kép beszúrásához kattintson az ikonra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C5BB4-54A8-45F7-A7DB-C68FB7B89AEE}" type="datetime1">
              <a:rPr lang="fr-FR"/>
              <a:pPr>
                <a:defRPr/>
              </a:pPr>
              <a:t>21/11/2013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15667-E47E-4EBB-9456-F39B6F0358AE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9009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hu-HU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hu-HU" smtClean="0"/>
              <a:t>Cliquez pour modifier les styles du texte du masque</a:t>
            </a:r>
          </a:p>
          <a:p>
            <a:pPr lvl="1"/>
            <a:r>
              <a:rPr lang="fr-FR" altLang="hu-HU" smtClean="0"/>
              <a:t>Deuxième niveau</a:t>
            </a:r>
          </a:p>
          <a:p>
            <a:pPr lvl="2"/>
            <a:r>
              <a:rPr lang="fr-FR" altLang="hu-HU" smtClean="0"/>
              <a:t>Troisième niveau</a:t>
            </a:r>
          </a:p>
          <a:p>
            <a:pPr lvl="3"/>
            <a:r>
              <a:rPr lang="fr-FR" altLang="hu-HU" smtClean="0"/>
              <a:t>Quatrième niveau</a:t>
            </a:r>
          </a:p>
          <a:p>
            <a:pPr lvl="4"/>
            <a:r>
              <a:rPr lang="fr-FR" altLang="hu-HU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A066FBA-A1F3-41ED-9F9D-999BC48A04D3}" type="datetime1">
              <a:rPr lang="fr-FR"/>
              <a:pPr>
                <a:defRPr/>
              </a:pPr>
              <a:t>21/11/2013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CE57F6D-8715-4B42-905A-D6A82F818D6D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  <p:pic>
        <p:nvPicPr>
          <p:cNvPr id="1031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429625" y="214313"/>
            <a:ext cx="2698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nemes23@gmail.com" TargetMode="External"/><Relationship Id="rId2" Type="http://schemas.openxmlformats.org/officeDocument/2006/relationships/hyperlink" Target="mailto:varga.agi14@gmail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99592" y="2060848"/>
            <a:ext cx="7198568" cy="158660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hu-HU" sz="3200" dirty="0" smtClean="0"/>
              <a:t>A hazai mezőgazdasági tudásrendszer működési sajátosságai</a:t>
            </a:r>
            <a:r>
              <a:rPr lang="hu-HU" sz="3200" dirty="0" smtClean="0">
                <a:latin typeface="+mn-lt"/>
                <a:ea typeface="+mn-ea"/>
                <a:cs typeface="Arial" pitchFamily="34" charset="0"/>
              </a:rPr>
              <a:t/>
            </a:r>
            <a:br>
              <a:rPr lang="hu-HU" sz="3200" dirty="0" smtClean="0">
                <a:latin typeface="+mn-lt"/>
                <a:ea typeface="+mn-ea"/>
                <a:cs typeface="Arial" pitchFamily="34" charset="0"/>
              </a:rPr>
            </a:br>
            <a:endParaRPr lang="fr-FR" sz="2400" dirty="0" smtClean="0"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59632" y="3789040"/>
            <a:ext cx="6400800" cy="995363"/>
          </a:xfrm>
        </p:spPr>
        <p:txBody>
          <a:bodyPr rtlCol="0">
            <a:noAutofit/>
          </a:bodyPr>
          <a:lstStyle/>
          <a:p>
            <a:pPr>
              <a:spcAft>
                <a:spcPts val="1000"/>
              </a:spcAft>
            </a:pPr>
            <a:r>
              <a:rPr lang="hu-HU" sz="2800" b="1" dirty="0">
                <a:cs typeface="Arial" pitchFamily="34" charset="0"/>
              </a:rPr>
              <a:t>Varga Ágnes</a:t>
            </a:r>
          </a:p>
          <a:p>
            <a:pPr>
              <a:spcAft>
                <a:spcPts val="1000"/>
              </a:spcAft>
            </a:pPr>
            <a:r>
              <a:rPr lang="hu-HU" sz="2800" b="1" dirty="0" smtClean="0">
                <a:cs typeface="Arial" pitchFamily="34" charset="0"/>
              </a:rPr>
              <a:t>Nemes Gusztáv PhD</a:t>
            </a:r>
          </a:p>
          <a:p>
            <a:pPr>
              <a:spcAft>
                <a:spcPts val="1000"/>
              </a:spcAft>
            </a:pPr>
            <a:r>
              <a:rPr lang="hu-HU" sz="2000" b="1" dirty="0" smtClean="0">
                <a:cs typeface="Arial" pitchFamily="34" charset="0"/>
              </a:rPr>
              <a:t>MRTT vándorgyűlés, Kaposvár, </a:t>
            </a:r>
            <a:br>
              <a:rPr lang="hu-HU" sz="2000" b="1" dirty="0" smtClean="0">
                <a:cs typeface="Arial" pitchFamily="34" charset="0"/>
              </a:rPr>
            </a:br>
            <a:r>
              <a:rPr lang="hu-HU" sz="2000" b="1" dirty="0" smtClean="0">
                <a:cs typeface="Arial" pitchFamily="34" charset="0"/>
              </a:rPr>
              <a:t>2013. november 22.</a:t>
            </a:r>
            <a:r>
              <a:rPr lang="hu-HU" sz="2800" b="1" dirty="0" smtClean="0">
                <a:cs typeface="Arial" pitchFamily="34" charset="0"/>
              </a:rPr>
              <a:t/>
            </a:r>
            <a:br>
              <a:rPr lang="hu-HU" sz="2800" b="1" dirty="0" smtClean="0">
                <a:cs typeface="Arial" pitchFamily="34" charset="0"/>
              </a:rPr>
            </a:br>
            <a:endParaRPr lang="hu-HU" sz="2800" b="1" dirty="0" smtClean="0">
              <a:cs typeface="Arial" pitchFamily="34" charset="0"/>
            </a:endParaRPr>
          </a:p>
        </p:txBody>
      </p:sp>
      <p:sp>
        <p:nvSpPr>
          <p:cNvPr id="8" name="Espace réservé du numéro de diapositive 3"/>
          <p:cNvSpPr txBox="1">
            <a:spLocks/>
          </p:cNvSpPr>
          <p:nvPr/>
        </p:nvSpPr>
        <p:spPr>
          <a:xfrm>
            <a:off x="1857375" y="52863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3077" name="Kép 5" descr="IEHAS_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5805488"/>
            <a:ext cx="935037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 descr="1.jpg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27984" y="2132856"/>
            <a:ext cx="4500500" cy="337537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Hiányosságok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844824"/>
            <a:ext cx="5688632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u-HU" dirty="0" smtClean="0"/>
              <a:t>Koordináció hiánya</a:t>
            </a:r>
          </a:p>
          <a:p>
            <a:pPr>
              <a:lnSpc>
                <a:spcPct val="150000"/>
              </a:lnSpc>
            </a:pPr>
            <a:r>
              <a:rPr lang="hu-HU" dirty="0" smtClean="0"/>
              <a:t>Stabilitás hiánya</a:t>
            </a:r>
          </a:p>
          <a:p>
            <a:pPr>
              <a:lnSpc>
                <a:spcPct val="150000"/>
              </a:lnSpc>
            </a:pPr>
            <a:r>
              <a:rPr lang="hu-HU" dirty="0" smtClean="0"/>
              <a:t>Bizalom hiánya</a:t>
            </a:r>
          </a:p>
          <a:p>
            <a:r>
              <a:rPr lang="hu-HU" dirty="0" smtClean="0"/>
              <a:t>A társadalmi tanulás elősegítésére való szándék hiánya</a:t>
            </a:r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FE9906-A440-440B-B844-4DECBC63A7CD}" type="datetime1">
              <a:rPr lang="fr-FR" smtClean="0"/>
              <a:pPr>
                <a:defRPr/>
              </a:pPr>
              <a:t>21/11/2013</a:t>
            </a:fld>
            <a:endParaRPr lang="fr-FR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B35DE3-3117-41AC-97C8-7D497220A57C}" type="slidenum">
              <a:rPr lang="fr-FR" smtClean="0"/>
              <a:pPr>
                <a:defRPr/>
              </a:pPr>
              <a:t>10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DAE730F-6B53-4632-938A-ACB9D70BAE42}" type="datetime1">
              <a:rPr lang="fr-FR" smtClean="0"/>
              <a:pPr>
                <a:defRPr/>
              </a:pPr>
              <a:t>21/11/2013</a:t>
            </a:fld>
            <a:endParaRPr lang="fr-FR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5E2D7F-F295-4D8C-A0C9-D54CBE01EFAE}" type="slidenum">
              <a:rPr lang="fr-FR" smtClean="0"/>
              <a:pPr>
                <a:defRPr/>
              </a:pPr>
              <a:t>11</a:t>
            </a:fld>
            <a:endParaRPr lang="fr-FR" dirty="0"/>
          </a:p>
        </p:txBody>
      </p:sp>
      <p:pic>
        <p:nvPicPr>
          <p:cNvPr id="9222" name="Kép 9" descr="NATURAMA_logo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60648"/>
            <a:ext cx="2160240" cy="1322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Kép 8" descr="Sarlóspuszta_2011.06.15-17..JPG"/>
          <p:cNvPicPr>
            <a:picLocks noChangeAspect="1"/>
          </p:cNvPicPr>
          <p:nvPr/>
        </p:nvPicPr>
        <p:blipFill>
          <a:blip r:embed="rId4" cstate="print"/>
          <a:srcRect l="4597" t="3065" r="1134" b="14162"/>
          <a:stretch>
            <a:fillRect/>
          </a:stretch>
        </p:blipFill>
        <p:spPr bwMode="auto">
          <a:xfrm>
            <a:off x="1657578" y="2132856"/>
            <a:ext cx="6122746" cy="4032448"/>
          </a:xfrm>
          <a:prstGeom prst="rect">
            <a:avLst/>
          </a:prstGeom>
          <a:ln w="38100" cap="sq">
            <a:solidFill>
              <a:schemeClr val="bg1">
                <a:lumMod val="9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Fő üzenetek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pPr lvl="1">
              <a:buFont typeface="Arial" charset="0"/>
              <a:buChar char="•"/>
            </a:pPr>
            <a:r>
              <a:rPr lang="es-ES_tradnl" dirty="0" smtClean="0"/>
              <a:t>magyar </a:t>
            </a:r>
            <a:r>
              <a:rPr lang="hu-HU" dirty="0" smtClean="0"/>
              <a:t>mezőgazdasági tudásrendszer</a:t>
            </a:r>
            <a:r>
              <a:rPr lang="es-ES_tradnl" dirty="0" smtClean="0"/>
              <a:t> </a:t>
            </a:r>
            <a:endParaRPr lang="hu-HU" dirty="0" smtClean="0"/>
          </a:p>
          <a:p>
            <a:pPr lvl="2">
              <a:buFont typeface="Arial" charset="0"/>
              <a:buChar char="•"/>
            </a:pPr>
            <a:r>
              <a:rPr lang="es-ES_tradnl" altLang="hu-HU" dirty="0" smtClean="0"/>
              <a:t>a </a:t>
            </a:r>
            <a:r>
              <a:rPr lang="es-ES_tradnl" altLang="hu-HU" dirty="0" err="1" smtClean="0"/>
              <a:t>konzervatívabb</a:t>
            </a:r>
            <a:r>
              <a:rPr lang="es-ES_tradnl" altLang="hu-HU" dirty="0" smtClean="0"/>
              <a:t>, </a:t>
            </a:r>
            <a:r>
              <a:rPr lang="es-ES_tradnl" altLang="hu-HU" dirty="0" err="1" smtClean="0"/>
              <a:t>központosított</a:t>
            </a:r>
            <a:r>
              <a:rPr lang="es-ES_tradnl" altLang="hu-HU" dirty="0" smtClean="0"/>
              <a:t> </a:t>
            </a:r>
            <a:r>
              <a:rPr lang="es-ES_tradnl" altLang="hu-HU" dirty="0" err="1" smtClean="0"/>
              <a:t>rendszerek</a:t>
            </a:r>
            <a:r>
              <a:rPr lang="es-ES_tradnl" altLang="hu-HU" dirty="0" smtClean="0"/>
              <a:t> </a:t>
            </a:r>
            <a:r>
              <a:rPr lang="es-ES_tradnl" altLang="hu-HU" dirty="0" err="1" smtClean="0"/>
              <a:t>közé</a:t>
            </a:r>
            <a:r>
              <a:rPr lang="es-ES_tradnl" altLang="hu-HU" dirty="0" smtClean="0"/>
              <a:t> </a:t>
            </a:r>
            <a:r>
              <a:rPr lang="es-ES_tradnl" altLang="hu-HU" dirty="0" err="1" smtClean="0"/>
              <a:t>sorolható</a:t>
            </a:r>
            <a:endParaRPr lang="hu-HU" altLang="hu-HU" dirty="0" smtClean="0"/>
          </a:p>
          <a:p>
            <a:pPr lvl="2">
              <a:buFont typeface="Arial" charset="0"/>
              <a:buChar char="•"/>
            </a:pPr>
            <a:r>
              <a:rPr lang="es-ES_tradnl" altLang="hu-HU" dirty="0" err="1" smtClean="0"/>
              <a:t>lassan</a:t>
            </a:r>
            <a:r>
              <a:rPr lang="es-ES_tradnl" altLang="hu-HU" dirty="0" smtClean="0"/>
              <a:t> </a:t>
            </a:r>
            <a:r>
              <a:rPr lang="es-ES_tradnl" altLang="hu-HU" dirty="0" err="1" smtClean="0"/>
              <a:t>reagál</a:t>
            </a:r>
            <a:r>
              <a:rPr lang="es-ES_tradnl" altLang="hu-HU" dirty="0" smtClean="0"/>
              <a:t> </a:t>
            </a:r>
            <a:r>
              <a:rPr lang="es-ES_tradnl" altLang="hu-HU" dirty="0" err="1" smtClean="0"/>
              <a:t>az</a:t>
            </a:r>
            <a:r>
              <a:rPr lang="es-ES_tradnl" altLang="hu-HU" dirty="0" smtClean="0"/>
              <a:t> </a:t>
            </a:r>
            <a:r>
              <a:rPr lang="es-ES_tradnl" altLang="hu-HU" dirty="0" err="1" smtClean="0"/>
              <a:t>új</a:t>
            </a:r>
            <a:r>
              <a:rPr lang="es-ES_tradnl" altLang="hu-HU" dirty="0" smtClean="0"/>
              <a:t> </a:t>
            </a:r>
            <a:r>
              <a:rPr lang="es-ES_tradnl" altLang="hu-HU" dirty="0" err="1" smtClean="0"/>
              <a:t>kihívásokra</a:t>
            </a:r>
            <a:r>
              <a:rPr lang="es-ES_tradnl" altLang="hu-HU" dirty="0" smtClean="0"/>
              <a:t> </a:t>
            </a:r>
            <a:r>
              <a:rPr lang="es-ES_tradnl" altLang="hu-HU" dirty="0" err="1" smtClean="0"/>
              <a:t>és</a:t>
            </a:r>
            <a:r>
              <a:rPr lang="es-ES_tradnl" altLang="hu-HU" dirty="0" smtClean="0"/>
              <a:t> </a:t>
            </a:r>
            <a:r>
              <a:rPr lang="es-ES_tradnl" altLang="hu-HU" dirty="0" err="1" smtClean="0"/>
              <a:t>szükségletekre</a:t>
            </a:r>
            <a:endParaRPr lang="hu-HU" altLang="hu-HU" dirty="0" smtClean="0"/>
          </a:p>
          <a:p>
            <a:pPr lvl="1">
              <a:buFont typeface="Arial" charset="0"/>
              <a:buChar char="•"/>
            </a:pPr>
            <a:r>
              <a:rPr lang="hu-HU" altLang="hu-HU" i="1" dirty="0" err="1" smtClean="0"/>
              <a:t>LINSA-k</a:t>
            </a:r>
            <a:endParaRPr lang="hu-HU" altLang="hu-HU" i="1" dirty="0" smtClean="0"/>
          </a:p>
          <a:p>
            <a:pPr lvl="2">
              <a:buFont typeface="Arial" charset="0"/>
              <a:buChar char="•"/>
            </a:pPr>
            <a:r>
              <a:rPr lang="hu-HU" altLang="hu-HU" dirty="0" smtClean="0"/>
              <a:t>Alternatív hálózatok</a:t>
            </a:r>
          </a:p>
          <a:p>
            <a:pPr lvl="2">
              <a:buFont typeface="Arial" charset="0"/>
              <a:buChar char="•"/>
            </a:pPr>
            <a:r>
              <a:rPr lang="hu-HU" altLang="hu-HU" dirty="0" smtClean="0"/>
              <a:t>Új irányokkal (tudásátadás, innováció tekintetében) kísérleteznek</a:t>
            </a:r>
          </a:p>
          <a:p>
            <a:pPr lvl="2">
              <a:buFont typeface="Arial" charset="0"/>
              <a:buChar char="•"/>
            </a:pPr>
            <a:r>
              <a:rPr lang="hu-HU" altLang="hu-HU" dirty="0" smtClean="0"/>
              <a:t>Kihívásaik: </a:t>
            </a:r>
          </a:p>
          <a:p>
            <a:pPr lvl="3">
              <a:buFont typeface="Arial" charset="0"/>
              <a:buChar char="•"/>
            </a:pPr>
            <a:r>
              <a:rPr lang="hu-HU" altLang="hu-HU" dirty="0" smtClean="0"/>
              <a:t>bennük lévő tudás becsatornázása a hivatalos </a:t>
            </a:r>
            <a:r>
              <a:rPr lang="hu-HU" altLang="hu-HU" dirty="0" err="1" smtClean="0"/>
              <a:t>MTR-be</a:t>
            </a:r>
            <a:r>
              <a:rPr lang="hu-HU" altLang="hu-HU" dirty="0" smtClean="0"/>
              <a:t>,</a:t>
            </a:r>
          </a:p>
          <a:p>
            <a:pPr lvl="3">
              <a:buFont typeface="Arial" charset="0"/>
              <a:buChar char="•"/>
            </a:pPr>
            <a:r>
              <a:rPr lang="hu-HU" altLang="hu-HU" dirty="0" smtClean="0"/>
              <a:t>különböző forrásokhoz történő hozzáférés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FE9906-A440-440B-B844-4DECBC63A7CD}" type="datetime1">
              <a:rPr lang="fr-FR" smtClean="0"/>
              <a:pPr>
                <a:defRPr/>
              </a:pPr>
              <a:t>21/11/2013</a:t>
            </a:fld>
            <a:endParaRPr lang="fr-FR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B35DE3-3117-41AC-97C8-7D497220A57C}" type="slidenum">
              <a:rPr lang="fr-FR" smtClean="0"/>
              <a:pPr>
                <a:defRPr/>
              </a:pPr>
              <a:t>12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395536" y="1844824"/>
            <a:ext cx="8405614" cy="1143000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hu-HU" dirty="0" smtClean="0"/>
              <a:t>Köszönöm a </a:t>
            </a:r>
            <a:r>
              <a:rPr lang="hu-HU" dirty="0" smtClean="0"/>
              <a:t>megtisztelő </a:t>
            </a:r>
            <a:r>
              <a:rPr lang="hu-HU" dirty="0" smtClean="0"/>
              <a:t>figyelmet!</a:t>
            </a:r>
            <a:br>
              <a:rPr lang="hu-HU" dirty="0" smtClean="0"/>
            </a:br>
            <a:r>
              <a:rPr lang="hu-HU" sz="2400" dirty="0" smtClean="0">
                <a:hlinkClick r:id="rId2"/>
              </a:rPr>
              <a:t>v</a:t>
            </a:r>
            <a:r>
              <a:rPr lang="hu-HU" sz="2400" dirty="0" smtClean="0">
                <a:hlinkClick r:id="rId2"/>
              </a:rPr>
              <a:t>arga.agi14@</a:t>
            </a:r>
            <a:r>
              <a:rPr lang="hu-HU" sz="2400" dirty="0" err="1" smtClean="0">
                <a:hlinkClick r:id="rId2"/>
              </a:rPr>
              <a:t>gmail.com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smtClean="0">
                <a:hlinkClick r:id="rId3"/>
              </a:rPr>
              <a:t>nemes23@</a:t>
            </a:r>
            <a:r>
              <a:rPr lang="hu-HU" sz="2400" dirty="0" err="1" smtClean="0">
                <a:hlinkClick r:id="rId3"/>
              </a:rPr>
              <a:t>gmail.com</a:t>
            </a:r>
            <a:r>
              <a:rPr lang="hu-HU" sz="2400" dirty="0" smtClean="0"/>
              <a:t/>
            </a:r>
            <a:br>
              <a:rPr lang="hu-HU" sz="2400" dirty="0" smtClean="0"/>
            </a:br>
            <a:endParaRPr lang="hu-HU" dirty="0" smtClean="0"/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5555041"/>
            <a:ext cx="4138811" cy="1302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Image 4" descr="photos flyers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3501008"/>
            <a:ext cx="6912768" cy="2116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1759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 descr="to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4166266"/>
            <a:ext cx="2987824" cy="2691733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Miről lesz szó?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Kutatás kontextusa és fogalmi kerete (MTR és LINSA)</a:t>
            </a:r>
          </a:p>
          <a:p>
            <a:r>
              <a:rPr lang="hu-HU" dirty="0" smtClean="0"/>
              <a:t>Kutatási célok és módszerek</a:t>
            </a:r>
          </a:p>
          <a:p>
            <a:r>
              <a:rPr lang="hu-HU" dirty="0" smtClean="0"/>
              <a:t>Hazai MTR jelenlegi felépítése és hiányosságai</a:t>
            </a:r>
          </a:p>
          <a:p>
            <a:r>
              <a:rPr lang="hu-HU" dirty="0" smtClean="0"/>
              <a:t>Egy magyar LINSA: NATURAMA</a:t>
            </a:r>
          </a:p>
          <a:p>
            <a:r>
              <a:rPr lang="hu-HU" dirty="0" smtClean="0"/>
              <a:t>Fő üzenetek</a:t>
            </a:r>
          </a:p>
          <a:p>
            <a:endParaRPr lang="hu-HU" sz="3600" dirty="0" smtClean="0"/>
          </a:p>
          <a:p>
            <a:endParaRPr lang="hu-HU" sz="3600" dirty="0" smtClean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FE9906-A440-440B-B844-4DECBC63A7CD}" type="datetime1">
              <a:rPr lang="fr-FR" smtClean="0"/>
              <a:pPr>
                <a:defRPr/>
              </a:pPr>
              <a:t>21/11/2013</a:t>
            </a:fld>
            <a:endParaRPr lang="fr-FR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B35DE3-3117-41AC-97C8-7D497220A57C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 helye 8"/>
          <p:cNvSpPr>
            <a:spLocks noGrp="1"/>
          </p:cNvSpPr>
          <p:nvPr>
            <p:ph type="body" idx="1"/>
          </p:nvPr>
        </p:nvSpPr>
        <p:spPr>
          <a:xfrm>
            <a:off x="251520" y="332656"/>
            <a:ext cx="4040188" cy="639762"/>
          </a:xfrm>
        </p:spPr>
        <p:txBody>
          <a:bodyPr/>
          <a:lstStyle/>
          <a:p>
            <a:pPr algn="ctr"/>
            <a:r>
              <a:rPr lang="hu-HU" dirty="0" smtClean="0"/>
              <a:t>Új Vidéki Paradigma</a:t>
            </a:r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sz="half" idx="2"/>
          </p:nvPr>
        </p:nvSpPr>
        <p:spPr>
          <a:xfrm>
            <a:off x="0" y="3645024"/>
            <a:ext cx="4487238" cy="3456384"/>
          </a:xfrm>
        </p:spPr>
        <p:txBody>
          <a:bodyPr/>
          <a:lstStyle/>
          <a:p>
            <a:r>
              <a:rPr lang="hu-HU" sz="2200" b="1" dirty="0" smtClean="0"/>
              <a:t>Fenntarthatóság, innováció</a:t>
            </a:r>
          </a:p>
          <a:p>
            <a:r>
              <a:rPr lang="hu-HU" sz="2200" b="1" dirty="0" smtClean="0"/>
              <a:t>Vidékfejlesztés</a:t>
            </a:r>
          </a:p>
          <a:p>
            <a:r>
              <a:rPr lang="hu-HU" sz="2200" b="1" dirty="0" smtClean="0"/>
              <a:t>Helyi részvétel, erőforrások, közösségek </a:t>
            </a:r>
          </a:p>
          <a:p>
            <a:r>
              <a:rPr lang="hu-HU" sz="2200" b="1" dirty="0" err="1" smtClean="0"/>
              <a:t>Biodiverzitás</a:t>
            </a:r>
            <a:endParaRPr lang="hu-HU" sz="2200" b="1" u="sng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endParaRPr lang="hu-HU" sz="12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hu-HU" b="1" dirty="0" smtClean="0">
                <a:solidFill>
                  <a:srgbClr val="FF0000"/>
                </a:solidFill>
              </a:rPr>
              <a:t>Tudás: új tartalom új struktúrában </a:t>
            </a:r>
            <a:r>
              <a:rPr lang="hu-HU" b="1" dirty="0"/>
              <a:t/>
            </a:r>
            <a:br>
              <a:rPr lang="hu-HU" b="1" dirty="0"/>
            </a:br>
            <a:endParaRPr lang="hu-HU" dirty="0"/>
          </a:p>
        </p:txBody>
      </p:sp>
      <p:sp>
        <p:nvSpPr>
          <p:cNvPr id="10" name="Szöveg helye 9"/>
          <p:cNvSpPr>
            <a:spLocks noGrp="1"/>
          </p:cNvSpPr>
          <p:nvPr>
            <p:ph type="body" sz="quarter" idx="3"/>
          </p:nvPr>
        </p:nvSpPr>
        <p:spPr>
          <a:xfrm>
            <a:off x="4493049" y="1124744"/>
            <a:ext cx="4752528" cy="639762"/>
          </a:xfrm>
        </p:spPr>
        <p:txBody>
          <a:bodyPr/>
          <a:lstStyle/>
          <a:p>
            <a:r>
              <a:rPr lang="hu-HU" dirty="0" smtClean="0"/>
              <a:t>Régi mezőgazdasági tudásrendszer (MTR)</a:t>
            </a:r>
          </a:p>
          <a:p>
            <a:endParaRPr lang="hu-HU" dirty="0"/>
          </a:p>
        </p:txBody>
      </p:sp>
      <p:sp>
        <p:nvSpPr>
          <p:cNvPr id="7" name="Tartalom helye 6"/>
          <p:cNvSpPr>
            <a:spLocks noGrp="1"/>
          </p:cNvSpPr>
          <p:nvPr>
            <p:ph sz="quarter" idx="4"/>
          </p:nvPr>
        </p:nvSpPr>
        <p:spPr>
          <a:xfrm>
            <a:off x="4734762" y="3645024"/>
            <a:ext cx="4041775" cy="3951288"/>
          </a:xfrm>
        </p:spPr>
        <p:txBody>
          <a:bodyPr/>
          <a:lstStyle/>
          <a:p>
            <a:r>
              <a:rPr lang="hu-HU" sz="2200" b="1" dirty="0" smtClean="0"/>
              <a:t>Minisztériumok</a:t>
            </a:r>
            <a:endParaRPr lang="hu-HU" sz="2200" b="1" dirty="0"/>
          </a:p>
          <a:p>
            <a:r>
              <a:rPr lang="hu-HU" sz="2200" b="1" dirty="0" smtClean="0"/>
              <a:t>Egyetemek</a:t>
            </a:r>
          </a:p>
          <a:p>
            <a:r>
              <a:rPr lang="hu-HU" sz="2200" b="1" dirty="0" smtClean="0"/>
              <a:t>Kutató intézetek</a:t>
            </a:r>
          </a:p>
          <a:p>
            <a:r>
              <a:rPr lang="hu-HU" sz="2200" b="1" dirty="0" smtClean="0"/>
              <a:t>Agrár szaktanácsadás</a:t>
            </a:r>
          </a:p>
          <a:p>
            <a:r>
              <a:rPr lang="hu-HU" sz="2200" b="1" dirty="0" smtClean="0"/>
              <a:t>Stb.</a:t>
            </a:r>
            <a:endParaRPr lang="hu-HU" sz="2200" b="1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FE9906-A440-440B-B844-4DECBC63A7CD}" type="datetime1">
              <a:rPr lang="fr-FR" smtClean="0"/>
              <a:pPr>
                <a:defRPr/>
              </a:pPr>
              <a:t>21/11/2013</a:t>
            </a:fld>
            <a:endParaRPr lang="fr-FR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B35DE3-3117-41AC-97C8-7D497220A57C}" type="slidenum">
              <a:rPr lang="fr-FR" smtClean="0"/>
              <a:pPr>
                <a:defRPr/>
              </a:pPr>
              <a:t>3</a:t>
            </a:fld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7065" y="1412776"/>
            <a:ext cx="4132529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737" y="1412776"/>
            <a:ext cx="3806043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26322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600201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Alternatív hálózat alapú tudásrendszerek</a:t>
            </a:r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sz="half" idx="2"/>
          </p:nvPr>
        </p:nvSpPr>
        <p:spPr>
          <a:xfrm>
            <a:off x="292431" y="1685328"/>
            <a:ext cx="6048672" cy="5345385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hu-H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hu-H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hu-H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Új kompetenciák (gyakorlatok, készségek)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Helyi és egyéni tudás (</a:t>
            </a:r>
            <a:r>
              <a:rPr lang="hu-H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Bottom-up</a:t>
            </a:r>
            <a:r>
              <a:rPr lang="hu-H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Tudásátadás új útjai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hu-H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hu-H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</a:t>
            </a:r>
            <a:r>
              <a:rPr lang="hu-H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earning</a:t>
            </a:r>
            <a:r>
              <a:rPr lang="hu-H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and</a:t>
            </a:r>
            <a:r>
              <a:rPr lang="hu-H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  <a:r>
              <a:rPr lang="hu-H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nnovation</a:t>
            </a:r>
            <a:r>
              <a:rPr lang="hu-H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</a:t>
            </a:r>
            <a:r>
              <a:rPr lang="hu-H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etworks</a:t>
            </a:r>
            <a:r>
              <a:rPr lang="hu-H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for</a:t>
            </a:r>
            <a:r>
              <a:rPr lang="hu-H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</a:t>
            </a:r>
            <a:r>
              <a:rPr lang="hu-H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ustainable</a:t>
            </a:r>
            <a:r>
              <a:rPr lang="hu-H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</a:t>
            </a:r>
            <a:r>
              <a:rPr lang="hu-H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griculture</a:t>
            </a:r>
            <a:r>
              <a:rPr lang="hu-H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hu-H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hu-HU" sz="3200" b="1" dirty="0" smtClean="0">
                <a:solidFill>
                  <a:srgbClr val="FF0000"/>
                </a:solidFill>
              </a:rPr>
              <a:t>LINSA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294967295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AF4C1E7-157B-48A1-806C-E1D8DEC4609D}" type="slidenum">
              <a:rPr lang="hu-HU"/>
              <a:pPr>
                <a:defRPr/>
              </a:pPr>
              <a:t>4</a:t>
            </a:fld>
            <a:endParaRPr lang="hu-H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63"/>
          <a:stretch/>
        </p:blipFill>
        <p:spPr bwMode="auto">
          <a:xfrm>
            <a:off x="6372200" y="1656993"/>
            <a:ext cx="2771800" cy="414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4866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ím 16"/>
          <p:cNvSpPr>
            <a:spLocks noGrp="1"/>
          </p:cNvSpPr>
          <p:nvPr>
            <p:ph type="title"/>
          </p:nvPr>
        </p:nvSpPr>
        <p:spPr>
          <a:xfrm>
            <a:off x="460374" y="350838"/>
            <a:ext cx="8328025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4400" b="1" dirty="0" smtClean="0"/>
              <a:t>11 partner</a:t>
            </a:r>
            <a:r>
              <a:rPr lang="hu-HU" b="1" dirty="0" smtClean="0"/>
              <a:t> /</a:t>
            </a:r>
            <a:r>
              <a:rPr lang="hu-HU" sz="4400" b="1" dirty="0" smtClean="0"/>
              <a:t> 8 ország</a:t>
            </a:r>
            <a:br>
              <a:rPr lang="hu-HU" sz="4400" b="1" dirty="0" smtClean="0"/>
            </a:br>
            <a:r>
              <a:rPr lang="hu-HU" sz="3600" b="1" dirty="0">
                <a:solidFill>
                  <a:srgbClr val="6076B4"/>
                </a:solidFill>
                <a:effectLst/>
                <a:latin typeface="Arial Black"/>
              </a:rPr>
              <a:t>FP7  -  </a:t>
            </a:r>
            <a:r>
              <a:rPr lang="hu-HU" sz="3600" b="1" dirty="0" smtClean="0">
                <a:solidFill>
                  <a:srgbClr val="6076B4"/>
                </a:solidFill>
                <a:effectLst/>
                <a:latin typeface="Arial Black"/>
              </a:rPr>
              <a:t>2,494.000 / EUR, 3 év</a:t>
            </a:r>
            <a:endParaRPr lang="hu-HU" sz="5400" b="1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0F2D89-2384-4E57-9B38-292B1CD227D3}" type="slidenum">
              <a:rPr lang="fr-FR"/>
              <a:pPr>
                <a:defRPr/>
              </a:pPr>
              <a:t>5</a:t>
            </a:fld>
            <a:endParaRPr lang="fr-FR" dirty="0"/>
          </a:p>
        </p:txBody>
      </p:sp>
      <p:sp>
        <p:nvSpPr>
          <p:cNvPr id="30724" name="AutoShape 2" descr="https://sites.google.com/a/solinsa.org/intranet/_/rsrc/1318339212410/home/Solinsa_PM2_frick_Group5-7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30725" name="AutoShape 4" descr="https://sites.google.com/a/solinsa.org/intranet/_/rsrc/1318339212410/home/Solinsa_PM2_frick_Group5-72.jp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30726" name="AutoShape 6" descr="https://sites.google.com/a/solinsa.org/intranet/_/rsrc/1318339212410/home/Solinsa_PM2_frick_Group5-72.jpg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30727" name="AutoShape 8" descr="https://sites.google.com/a/solinsa.org/intranet/_/rsrc/1318339212410/home/Solinsa_PM2_frick_Group5-72.jpg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30728" name="AutoShape 10" descr="https://sites.google.com/a/solinsa.org/intranet/_/rsrc/1318339212410/home/Solinsa_PM2_frick_Group5-72.jpg"/>
          <p:cNvSpPr>
            <a:spLocks noChangeAspect="1" noChangeArrowheads="1"/>
          </p:cNvSpPr>
          <p:nvPr/>
        </p:nvSpPr>
        <p:spPr bwMode="auto">
          <a:xfrm>
            <a:off x="765175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30729" name="AutoShape 12" descr="https://sites.google.com/a/solinsa.org/intranet/_/rsrc/1318339212410/home/Solinsa_PM2_frick_Group5-72.jpg"/>
          <p:cNvSpPr>
            <a:spLocks noChangeAspect="1" noChangeArrowheads="1"/>
          </p:cNvSpPr>
          <p:nvPr/>
        </p:nvSpPr>
        <p:spPr bwMode="auto">
          <a:xfrm>
            <a:off x="917575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30730" name="AutoShape 14" descr="https://sites.google.com/a/solinsa.org/intranet/_/rsrc/1318339212410/home/Solinsa_PM2_frick_Group5-72.jpg"/>
          <p:cNvSpPr>
            <a:spLocks noChangeAspect="1" noChangeArrowheads="1"/>
          </p:cNvSpPr>
          <p:nvPr/>
        </p:nvSpPr>
        <p:spPr bwMode="auto">
          <a:xfrm>
            <a:off x="1069975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30731" name="AutoShape 16" descr="https://sites.google.com/a/solinsa.org/intranet/_/rsrc/1318339212410/home/Solinsa_PM2_frick_Group5-72.jpg"/>
          <p:cNvSpPr>
            <a:spLocks noChangeAspect="1" noChangeArrowheads="1"/>
          </p:cNvSpPr>
          <p:nvPr/>
        </p:nvSpPr>
        <p:spPr bwMode="auto">
          <a:xfrm>
            <a:off x="1222375" y="922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30732" name="AutoShape 18" descr="https://sites.google.com/a/solinsa.org/intranet/_/rsrc/1318339212410/home/Solinsa_PM2_frick_Group5-72.jpg"/>
          <p:cNvSpPr>
            <a:spLocks noChangeAspect="1" noChangeArrowheads="1"/>
          </p:cNvSpPr>
          <p:nvPr/>
        </p:nvSpPr>
        <p:spPr bwMode="auto">
          <a:xfrm>
            <a:off x="1374775" y="1074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30733" name="AutoShape 20" descr="https://sites.google.com/a/solinsa.org/intranet/_/rsrc/1318339212410/home/Solinsa_PM2_frick_Group5-72.jpg"/>
          <p:cNvSpPr>
            <a:spLocks noChangeAspect="1" noChangeArrowheads="1"/>
          </p:cNvSpPr>
          <p:nvPr/>
        </p:nvSpPr>
        <p:spPr bwMode="auto">
          <a:xfrm>
            <a:off x="1527175" y="1227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hu-HU" altLang="hu-HU"/>
          </a:p>
        </p:txBody>
      </p:sp>
      <p:pic>
        <p:nvPicPr>
          <p:cNvPr id="30734" name="Picture 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4550" y="3071153"/>
            <a:ext cx="4318992" cy="2876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5" name="Picture 2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2590" y="1639570"/>
            <a:ext cx="16097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6" name="Picture 2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9405" y="1698625"/>
            <a:ext cx="13620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7" name="Picture 2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9775" y="2725738"/>
            <a:ext cx="169862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8" name="Picture 2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2048" y="1848540"/>
            <a:ext cx="3582987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9" name="Picture 2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73888" y="4149725"/>
            <a:ext cx="20669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0" name="Picture 3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1313" y="5538788"/>
            <a:ext cx="2452687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1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375" y="3964940"/>
            <a:ext cx="14986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2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975" y="5116513"/>
            <a:ext cx="159067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3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4550" y="5811838"/>
            <a:ext cx="40005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4" name="Picture 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131" y="2854837"/>
            <a:ext cx="161448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7310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ím 1"/>
          <p:cNvSpPr>
            <a:spLocks noGrp="1"/>
          </p:cNvSpPr>
          <p:nvPr>
            <p:ph type="title"/>
          </p:nvPr>
        </p:nvSpPr>
        <p:spPr>
          <a:xfrm>
            <a:off x="3923928" y="692696"/>
            <a:ext cx="4362822" cy="1143000"/>
          </a:xfrm>
        </p:spPr>
        <p:txBody>
          <a:bodyPr/>
          <a:lstStyle/>
          <a:p>
            <a:pPr eaLnBrk="1" hangingPunct="1"/>
            <a:r>
              <a:rPr lang="hu-HU" altLang="hu-HU" dirty="0" smtClean="0"/>
              <a:t>A kutatás céljai</a:t>
            </a:r>
          </a:p>
        </p:txBody>
      </p:sp>
      <p:sp>
        <p:nvSpPr>
          <p:cNvPr id="5123" name="Tartalom helye 2"/>
          <p:cNvSpPr>
            <a:spLocks noGrp="1"/>
          </p:cNvSpPr>
          <p:nvPr>
            <p:ph idx="1"/>
          </p:nvPr>
        </p:nvSpPr>
        <p:spPr>
          <a:xfrm>
            <a:off x="395536" y="2420888"/>
            <a:ext cx="8229600" cy="3816424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hu-HU" altLang="hu-HU" sz="2400" dirty="0" smtClean="0"/>
              <a:t>A SOLINSA (</a:t>
            </a:r>
            <a:r>
              <a:rPr lang="hu-HU" altLang="hu-HU" sz="2400" dirty="0" err="1" smtClean="0"/>
              <a:t>Support</a:t>
            </a:r>
            <a:r>
              <a:rPr lang="hu-HU" altLang="hu-HU" sz="2400" dirty="0" smtClean="0"/>
              <a:t> of </a:t>
            </a:r>
            <a:r>
              <a:rPr lang="hu-HU" altLang="hu-HU" sz="2400" dirty="0" err="1" smtClean="0"/>
              <a:t>Learning</a:t>
            </a:r>
            <a:r>
              <a:rPr lang="hu-HU" altLang="hu-HU" sz="2400" dirty="0" smtClean="0"/>
              <a:t> and </a:t>
            </a:r>
            <a:r>
              <a:rPr lang="hu-HU" altLang="hu-HU" sz="2400" dirty="0" err="1" smtClean="0"/>
              <a:t>Innovation</a:t>
            </a:r>
            <a:r>
              <a:rPr lang="hu-HU" altLang="hu-HU" sz="2400" dirty="0" smtClean="0"/>
              <a:t> </a:t>
            </a:r>
            <a:r>
              <a:rPr lang="hu-HU" altLang="hu-HU" sz="2400" dirty="0" err="1" smtClean="0"/>
              <a:t>Networks</a:t>
            </a:r>
            <a:r>
              <a:rPr lang="hu-HU" altLang="hu-HU" sz="2400" dirty="0" smtClean="0"/>
              <a:t> </a:t>
            </a:r>
            <a:r>
              <a:rPr lang="hu-HU" altLang="hu-HU" sz="2400" dirty="0" err="1" smtClean="0"/>
              <a:t>for</a:t>
            </a:r>
            <a:r>
              <a:rPr lang="hu-HU" altLang="hu-HU" sz="2400" dirty="0" smtClean="0"/>
              <a:t> </a:t>
            </a:r>
            <a:r>
              <a:rPr lang="hu-HU" altLang="hu-HU" sz="2400" dirty="0" err="1" smtClean="0"/>
              <a:t>Sustainable</a:t>
            </a:r>
            <a:r>
              <a:rPr lang="hu-HU" altLang="hu-HU" sz="2400" dirty="0" smtClean="0"/>
              <a:t> </a:t>
            </a:r>
            <a:r>
              <a:rPr lang="hu-HU" altLang="hu-HU" sz="2400" dirty="0" err="1" smtClean="0"/>
              <a:t>Agriculture</a:t>
            </a:r>
            <a:r>
              <a:rPr lang="hu-HU" altLang="hu-HU" sz="2400" dirty="0" smtClean="0"/>
              <a:t>) </a:t>
            </a:r>
            <a:br>
              <a:rPr lang="hu-HU" altLang="hu-HU" sz="2400" dirty="0" smtClean="0"/>
            </a:br>
            <a:r>
              <a:rPr lang="hu-HU" altLang="hu-HU" sz="2400" dirty="0" smtClean="0"/>
              <a:t>kutatás célja:</a:t>
            </a:r>
            <a:endParaRPr lang="hu-HU" altLang="hu-HU" sz="1800" dirty="0" smtClean="0"/>
          </a:p>
          <a:p>
            <a:pPr lvl="1"/>
            <a:r>
              <a:rPr lang="hu-HU" altLang="hu-HU" sz="2000" dirty="0" smtClean="0"/>
              <a:t>MTR jelenlegi állapotának és működésének vizsgálata a partnerek országaiban</a:t>
            </a:r>
          </a:p>
          <a:p>
            <a:pPr lvl="1"/>
            <a:r>
              <a:rPr lang="hu-HU" altLang="hu-HU" sz="2000" dirty="0" smtClean="0"/>
              <a:t>Megértse hogyan fejlődnek ki és működnek a </a:t>
            </a:r>
            <a:r>
              <a:rPr lang="hu-HU" altLang="hu-HU" sz="2000" dirty="0" err="1" smtClean="0"/>
              <a:t>LINSA-k</a:t>
            </a:r>
            <a:r>
              <a:rPr lang="hu-HU" altLang="hu-HU" sz="2000" dirty="0" smtClean="0"/>
              <a:t> </a:t>
            </a:r>
            <a:r>
              <a:rPr lang="hu-HU" altLang="hu-HU" sz="2000" dirty="0" err="1" smtClean="0"/>
              <a:t>a</a:t>
            </a:r>
            <a:r>
              <a:rPr lang="hu-HU" altLang="hu-HU" sz="2000" dirty="0" smtClean="0"/>
              <a:t> gyakorlatban, azonosítsa fejlődésük során felmerülő akadályokat</a:t>
            </a:r>
          </a:p>
          <a:p>
            <a:pPr lvl="1"/>
            <a:r>
              <a:rPr lang="hu-HU" altLang="hu-HU" sz="2000" dirty="0" smtClean="0"/>
              <a:t>Feltérképezze melyek lehetnek a leghatásosabb és leghatékonyabb eszközök tevékenységük és fejlődésük támogatásában (a szakpolitikán belül és kívül egyaránt)</a:t>
            </a:r>
          </a:p>
          <a:p>
            <a:pPr lvl="1">
              <a:buFont typeface="Arial" charset="0"/>
              <a:buNone/>
            </a:pPr>
            <a:endParaRPr lang="hu-HU" altLang="hu-HU" sz="2000" dirty="0" smtClean="0"/>
          </a:p>
          <a:p>
            <a:pPr eaLnBrk="1" hangingPunct="1">
              <a:buFont typeface="Arial" charset="0"/>
              <a:buChar char="•"/>
            </a:pPr>
            <a:endParaRPr lang="hu-HU" altLang="hu-HU" sz="2800" dirty="0" smtClean="0"/>
          </a:p>
        </p:txBody>
      </p:sp>
      <p:sp>
        <p:nvSpPr>
          <p:cNvPr id="4" name="Dátum hely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DAE730F-6B53-4632-938A-ACB9D70BAE42}" type="datetime1">
              <a:rPr lang="fr-FR" smtClean="0"/>
              <a:pPr>
                <a:defRPr/>
              </a:pPr>
              <a:t>21/11/2013</a:t>
            </a:fld>
            <a:endParaRPr lang="fr-FR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CB0B15-9E18-45B9-8122-C833990D69CA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  <p:pic>
        <p:nvPicPr>
          <p:cNvPr id="6" name="Kép 5" descr="solinsa-logo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7544" y="692696"/>
            <a:ext cx="3456384" cy="1296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20"/>
          <p:cNvGrpSpPr>
            <a:grpSpLocks/>
          </p:cNvGrpSpPr>
          <p:nvPr/>
        </p:nvGrpSpPr>
        <p:grpSpPr bwMode="auto">
          <a:xfrm>
            <a:off x="539750" y="2924175"/>
            <a:ext cx="1584325" cy="1728788"/>
            <a:chOff x="1838547" y="3856777"/>
            <a:chExt cx="1716162" cy="1780012"/>
          </a:xfrm>
        </p:grpSpPr>
        <p:pic>
          <p:nvPicPr>
            <p:cNvPr id="7195" name="Image 7" descr="alveole_03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38547" y="3856777"/>
              <a:ext cx="1716162" cy="1780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96" name="Textfeld 22"/>
            <p:cNvSpPr txBox="1">
              <a:spLocks noChangeArrowheads="1"/>
            </p:cNvSpPr>
            <p:nvPr/>
          </p:nvSpPr>
          <p:spPr bwMode="auto">
            <a:xfrm>
              <a:off x="1904540" y="4061364"/>
              <a:ext cx="1582667" cy="1267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algn="ctr"/>
              <a:r>
                <a:rPr lang="de-CH" altLang="hu-HU" sz="2000"/>
                <a:t>17</a:t>
              </a:r>
              <a:r>
                <a:rPr lang="hu-HU" altLang="hu-HU" sz="2000"/>
                <a:t> LINSA eset-tanulmány </a:t>
              </a:r>
              <a:r>
                <a:rPr lang="de-CH" altLang="hu-HU" sz="2000"/>
                <a:t> 8 </a:t>
              </a:r>
              <a:r>
                <a:rPr lang="hu-HU" altLang="hu-HU" sz="2000"/>
                <a:t>országban</a:t>
              </a:r>
              <a:endParaRPr lang="de-CH" altLang="hu-HU" sz="2000"/>
            </a:p>
          </p:txBody>
        </p:sp>
      </p:grpSp>
      <p:grpSp>
        <p:nvGrpSpPr>
          <p:cNvPr id="6" name="Gruppieren 11"/>
          <p:cNvGrpSpPr>
            <a:grpSpLocks/>
          </p:cNvGrpSpPr>
          <p:nvPr/>
        </p:nvGrpSpPr>
        <p:grpSpPr bwMode="auto">
          <a:xfrm>
            <a:off x="2484438" y="5013325"/>
            <a:ext cx="1631950" cy="1720850"/>
            <a:chOff x="2000249" y="3830859"/>
            <a:chExt cx="1584176" cy="1780012"/>
          </a:xfrm>
        </p:grpSpPr>
        <p:pic>
          <p:nvPicPr>
            <p:cNvPr id="7193" name="Image 7" descr="alveole_03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00249" y="3830859"/>
              <a:ext cx="1584176" cy="1780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94" name="Textfeld 13"/>
            <p:cNvSpPr txBox="1">
              <a:spLocks noChangeArrowheads="1"/>
            </p:cNvSpPr>
            <p:nvPr/>
          </p:nvSpPr>
          <p:spPr bwMode="auto">
            <a:xfrm>
              <a:off x="2130302" y="4344784"/>
              <a:ext cx="1275068" cy="700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algn="ctr"/>
              <a:r>
                <a:rPr lang="hu-HU" altLang="hu-HU" sz="2200"/>
                <a:t>Elméleti keret</a:t>
              </a:r>
              <a:endParaRPr lang="de-CH" altLang="hu-HU" sz="2200"/>
            </a:p>
          </p:txBody>
        </p:sp>
      </p:grpSp>
      <p:grpSp>
        <p:nvGrpSpPr>
          <p:cNvPr id="7" name="Gruppieren 14"/>
          <p:cNvGrpSpPr>
            <a:grpSpLocks/>
          </p:cNvGrpSpPr>
          <p:nvPr/>
        </p:nvGrpSpPr>
        <p:grpSpPr bwMode="auto">
          <a:xfrm>
            <a:off x="4716463" y="4941888"/>
            <a:ext cx="1800225" cy="1743075"/>
            <a:chOff x="1924812" y="3745597"/>
            <a:chExt cx="1735050" cy="1706140"/>
          </a:xfrm>
        </p:grpSpPr>
        <p:pic>
          <p:nvPicPr>
            <p:cNvPr id="7191" name="Image 7" descr="alveole_03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94214" y="3745597"/>
              <a:ext cx="1518434" cy="1706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92" name="Textfeld 16"/>
            <p:cNvSpPr txBox="1">
              <a:spLocks noChangeArrowheads="1"/>
            </p:cNvSpPr>
            <p:nvPr/>
          </p:nvSpPr>
          <p:spPr bwMode="auto">
            <a:xfrm>
              <a:off x="1924812" y="4257442"/>
              <a:ext cx="1735050" cy="802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algn="ctr"/>
              <a:r>
                <a:rPr lang="hu-HU" altLang="hu-HU" sz="2200"/>
                <a:t>Metodológiai keret</a:t>
              </a:r>
              <a:endParaRPr lang="de-CH" altLang="hu-HU" sz="2200"/>
            </a:p>
          </p:txBody>
        </p:sp>
      </p:grpSp>
      <p:sp>
        <p:nvSpPr>
          <p:cNvPr id="7173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8640763" cy="1143000"/>
          </a:xfrm>
        </p:spPr>
        <p:txBody>
          <a:bodyPr/>
          <a:lstStyle/>
          <a:p>
            <a:pPr eaLnBrk="1" hangingPunct="1"/>
            <a:r>
              <a:rPr lang="hu-HU" sz="4000" dirty="0" smtClean="0"/>
              <a:t>Kutatási módszerek és kimenetek</a:t>
            </a:r>
            <a:endParaRPr lang="de-CH" altLang="hu-HU" sz="40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fld id="{EF39ED18-84F9-4C3B-8E14-954B5DE0FDD8}" type="slidenum">
              <a:rPr lang="fr-FR" smtClean="0"/>
              <a:pPr algn="l">
                <a:defRPr/>
              </a:pPr>
              <a:t>7</a:t>
            </a:fld>
            <a:endParaRPr lang="fr-FR" dirty="0"/>
          </a:p>
        </p:txBody>
      </p:sp>
      <p:grpSp>
        <p:nvGrpSpPr>
          <p:cNvPr id="12" name="Gruppieren 6"/>
          <p:cNvGrpSpPr>
            <a:grpSpLocks/>
          </p:cNvGrpSpPr>
          <p:nvPr/>
        </p:nvGrpSpPr>
        <p:grpSpPr bwMode="auto">
          <a:xfrm>
            <a:off x="1763713" y="2349500"/>
            <a:ext cx="5578475" cy="2540000"/>
            <a:chOff x="1425016" y="1933997"/>
            <a:chExt cx="6138098" cy="3223073"/>
          </a:xfrm>
        </p:grpSpPr>
        <p:sp>
          <p:nvSpPr>
            <p:cNvPr id="8" name="Gleichschenkliges Dreieck 7"/>
            <p:cNvSpPr/>
            <p:nvPr/>
          </p:nvSpPr>
          <p:spPr>
            <a:xfrm>
              <a:off x="2930719" y="2481919"/>
              <a:ext cx="3156386" cy="2306512"/>
            </a:xfrm>
            <a:prstGeom prst="triangl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Freihandform 8"/>
            <p:cNvSpPr/>
            <p:nvPr/>
          </p:nvSpPr>
          <p:spPr>
            <a:xfrm>
              <a:off x="3721999" y="1933997"/>
              <a:ext cx="1544132" cy="574111"/>
            </a:xfrm>
            <a:custGeom>
              <a:avLst/>
              <a:gdLst>
                <a:gd name="connsiteX0" fmla="*/ 0 w 1542866"/>
                <a:gd name="connsiteY0" fmla="*/ 95819 h 574905"/>
                <a:gd name="connsiteX1" fmla="*/ 95819 w 1542866"/>
                <a:gd name="connsiteY1" fmla="*/ 0 h 574905"/>
                <a:gd name="connsiteX2" fmla="*/ 1447047 w 1542866"/>
                <a:gd name="connsiteY2" fmla="*/ 0 h 574905"/>
                <a:gd name="connsiteX3" fmla="*/ 1542866 w 1542866"/>
                <a:gd name="connsiteY3" fmla="*/ 95819 h 574905"/>
                <a:gd name="connsiteX4" fmla="*/ 1542866 w 1542866"/>
                <a:gd name="connsiteY4" fmla="*/ 479086 h 574905"/>
                <a:gd name="connsiteX5" fmla="*/ 1447047 w 1542866"/>
                <a:gd name="connsiteY5" fmla="*/ 574905 h 574905"/>
                <a:gd name="connsiteX6" fmla="*/ 95819 w 1542866"/>
                <a:gd name="connsiteY6" fmla="*/ 574905 h 574905"/>
                <a:gd name="connsiteX7" fmla="*/ 0 w 1542866"/>
                <a:gd name="connsiteY7" fmla="*/ 479086 h 574905"/>
                <a:gd name="connsiteX8" fmla="*/ 0 w 1542866"/>
                <a:gd name="connsiteY8" fmla="*/ 95819 h 574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2866" h="574905">
                  <a:moveTo>
                    <a:pt x="0" y="95819"/>
                  </a:moveTo>
                  <a:cubicBezTo>
                    <a:pt x="0" y="42900"/>
                    <a:pt x="42900" y="0"/>
                    <a:pt x="95819" y="0"/>
                  </a:cubicBezTo>
                  <a:lnTo>
                    <a:pt x="1447047" y="0"/>
                  </a:lnTo>
                  <a:cubicBezTo>
                    <a:pt x="1499966" y="0"/>
                    <a:pt x="1542866" y="42900"/>
                    <a:pt x="1542866" y="95819"/>
                  </a:cubicBezTo>
                  <a:lnTo>
                    <a:pt x="1542866" y="479086"/>
                  </a:lnTo>
                  <a:cubicBezTo>
                    <a:pt x="1542866" y="532005"/>
                    <a:pt x="1499966" y="574905"/>
                    <a:pt x="1447047" y="574905"/>
                  </a:cubicBezTo>
                  <a:lnTo>
                    <a:pt x="95819" y="574905"/>
                  </a:lnTo>
                  <a:cubicBezTo>
                    <a:pt x="42900" y="574905"/>
                    <a:pt x="0" y="532005"/>
                    <a:pt x="0" y="479086"/>
                  </a:cubicBezTo>
                  <a:lnTo>
                    <a:pt x="0" y="95819"/>
                  </a:lnTo>
                  <a:close/>
                </a:path>
              </a:pathLst>
            </a:custGeom>
            <a:solidFill>
              <a:srgbClr val="FFFFFF">
                <a:alpha val="63137"/>
              </a:srgb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64065" tIns="64065" rIns="64065" bIns="64065" spcCol="1270" anchor="ctr"/>
            <a:lstStyle/>
            <a:p>
              <a:pPr algn="ctr" defTabSz="1066800" fontAlgn="auto">
                <a:spcAft>
                  <a:spcPts val="0"/>
                </a:spcAft>
                <a:defRPr/>
              </a:pPr>
              <a:r>
                <a:rPr lang="hu-HU" dirty="0"/>
                <a:t>tanulás</a:t>
              </a:r>
              <a:endParaRPr lang="de-CH" dirty="0"/>
            </a:p>
          </p:txBody>
        </p:sp>
        <p:sp>
          <p:nvSpPr>
            <p:cNvPr id="10" name="Freihandform 9"/>
            <p:cNvSpPr/>
            <p:nvPr/>
          </p:nvSpPr>
          <p:spPr>
            <a:xfrm>
              <a:off x="1425016" y="4582961"/>
              <a:ext cx="1542384" cy="574109"/>
            </a:xfrm>
            <a:custGeom>
              <a:avLst/>
              <a:gdLst>
                <a:gd name="connsiteX0" fmla="*/ 0 w 1542866"/>
                <a:gd name="connsiteY0" fmla="*/ 95819 h 574905"/>
                <a:gd name="connsiteX1" fmla="*/ 95819 w 1542866"/>
                <a:gd name="connsiteY1" fmla="*/ 0 h 574905"/>
                <a:gd name="connsiteX2" fmla="*/ 1447047 w 1542866"/>
                <a:gd name="connsiteY2" fmla="*/ 0 h 574905"/>
                <a:gd name="connsiteX3" fmla="*/ 1542866 w 1542866"/>
                <a:gd name="connsiteY3" fmla="*/ 95819 h 574905"/>
                <a:gd name="connsiteX4" fmla="*/ 1542866 w 1542866"/>
                <a:gd name="connsiteY4" fmla="*/ 479086 h 574905"/>
                <a:gd name="connsiteX5" fmla="*/ 1447047 w 1542866"/>
                <a:gd name="connsiteY5" fmla="*/ 574905 h 574905"/>
                <a:gd name="connsiteX6" fmla="*/ 95819 w 1542866"/>
                <a:gd name="connsiteY6" fmla="*/ 574905 h 574905"/>
                <a:gd name="connsiteX7" fmla="*/ 0 w 1542866"/>
                <a:gd name="connsiteY7" fmla="*/ 479086 h 574905"/>
                <a:gd name="connsiteX8" fmla="*/ 0 w 1542866"/>
                <a:gd name="connsiteY8" fmla="*/ 95819 h 574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2866" h="574905">
                  <a:moveTo>
                    <a:pt x="0" y="95819"/>
                  </a:moveTo>
                  <a:cubicBezTo>
                    <a:pt x="0" y="42900"/>
                    <a:pt x="42900" y="0"/>
                    <a:pt x="95819" y="0"/>
                  </a:cubicBezTo>
                  <a:lnTo>
                    <a:pt x="1447047" y="0"/>
                  </a:lnTo>
                  <a:cubicBezTo>
                    <a:pt x="1499966" y="0"/>
                    <a:pt x="1542866" y="42900"/>
                    <a:pt x="1542866" y="95819"/>
                  </a:cubicBezTo>
                  <a:lnTo>
                    <a:pt x="1542866" y="479086"/>
                  </a:lnTo>
                  <a:cubicBezTo>
                    <a:pt x="1542866" y="532005"/>
                    <a:pt x="1499966" y="574905"/>
                    <a:pt x="1447047" y="574905"/>
                  </a:cubicBezTo>
                  <a:lnTo>
                    <a:pt x="95819" y="574905"/>
                  </a:lnTo>
                  <a:cubicBezTo>
                    <a:pt x="42900" y="574905"/>
                    <a:pt x="0" y="532005"/>
                    <a:pt x="0" y="479086"/>
                  </a:cubicBezTo>
                  <a:lnTo>
                    <a:pt x="0" y="95819"/>
                  </a:lnTo>
                  <a:close/>
                </a:path>
              </a:pathLst>
            </a:custGeom>
            <a:solidFill>
              <a:srgbClr val="FFFFFF">
                <a:alpha val="63137"/>
              </a:srgb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64065" tIns="64065" rIns="64065" bIns="64065" spcCol="1270" anchor="ctr"/>
            <a:lstStyle/>
            <a:p>
              <a:pPr algn="ctr" defTabSz="1066800" fontAlgn="auto">
                <a:spcAft>
                  <a:spcPts val="0"/>
                </a:spcAft>
                <a:defRPr/>
              </a:pPr>
              <a:r>
                <a:rPr lang="hu-HU" dirty="0"/>
                <a:t>akció</a:t>
              </a:r>
              <a:endParaRPr lang="de-CH" dirty="0"/>
            </a:p>
          </p:txBody>
        </p:sp>
        <p:sp>
          <p:nvSpPr>
            <p:cNvPr id="11" name="Freihandform 10"/>
            <p:cNvSpPr/>
            <p:nvPr/>
          </p:nvSpPr>
          <p:spPr>
            <a:xfrm>
              <a:off x="6020729" y="4582961"/>
              <a:ext cx="1542385" cy="574109"/>
            </a:xfrm>
            <a:custGeom>
              <a:avLst/>
              <a:gdLst>
                <a:gd name="connsiteX0" fmla="*/ 0 w 1542866"/>
                <a:gd name="connsiteY0" fmla="*/ 95819 h 574905"/>
                <a:gd name="connsiteX1" fmla="*/ 95819 w 1542866"/>
                <a:gd name="connsiteY1" fmla="*/ 0 h 574905"/>
                <a:gd name="connsiteX2" fmla="*/ 1447047 w 1542866"/>
                <a:gd name="connsiteY2" fmla="*/ 0 h 574905"/>
                <a:gd name="connsiteX3" fmla="*/ 1542866 w 1542866"/>
                <a:gd name="connsiteY3" fmla="*/ 95819 h 574905"/>
                <a:gd name="connsiteX4" fmla="*/ 1542866 w 1542866"/>
                <a:gd name="connsiteY4" fmla="*/ 479086 h 574905"/>
                <a:gd name="connsiteX5" fmla="*/ 1447047 w 1542866"/>
                <a:gd name="connsiteY5" fmla="*/ 574905 h 574905"/>
                <a:gd name="connsiteX6" fmla="*/ 95819 w 1542866"/>
                <a:gd name="connsiteY6" fmla="*/ 574905 h 574905"/>
                <a:gd name="connsiteX7" fmla="*/ 0 w 1542866"/>
                <a:gd name="connsiteY7" fmla="*/ 479086 h 574905"/>
                <a:gd name="connsiteX8" fmla="*/ 0 w 1542866"/>
                <a:gd name="connsiteY8" fmla="*/ 95819 h 574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2866" h="574905">
                  <a:moveTo>
                    <a:pt x="0" y="95819"/>
                  </a:moveTo>
                  <a:cubicBezTo>
                    <a:pt x="0" y="42900"/>
                    <a:pt x="42900" y="0"/>
                    <a:pt x="95819" y="0"/>
                  </a:cubicBezTo>
                  <a:lnTo>
                    <a:pt x="1447047" y="0"/>
                  </a:lnTo>
                  <a:cubicBezTo>
                    <a:pt x="1499966" y="0"/>
                    <a:pt x="1542866" y="42900"/>
                    <a:pt x="1542866" y="95819"/>
                  </a:cubicBezTo>
                  <a:lnTo>
                    <a:pt x="1542866" y="479086"/>
                  </a:lnTo>
                  <a:cubicBezTo>
                    <a:pt x="1542866" y="532005"/>
                    <a:pt x="1499966" y="574905"/>
                    <a:pt x="1447047" y="574905"/>
                  </a:cubicBezTo>
                  <a:lnTo>
                    <a:pt x="95819" y="574905"/>
                  </a:lnTo>
                  <a:cubicBezTo>
                    <a:pt x="42900" y="574905"/>
                    <a:pt x="0" y="532005"/>
                    <a:pt x="0" y="479086"/>
                  </a:cubicBezTo>
                  <a:lnTo>
                    <a:pt x="0" y="95819"/>
                  </a:lnTo>
                  <a:close/>
                </a:path>
              </a:pathLst>
            </a:custGeom>
            <a:solidFill>
              <a:srgbClr val="FFFFFF">
                <a:alpha val="63137"/>
              </a:srgb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64065" tIns="64065" rIns="64065" bIns="64065" spcCol="1270" anchor="ctr"/>
            <a:lstStyle/>
            <a:p>
              <a:pPr algn="ctr" defTabSz="1066800" fontAlgn="auto">
                <a:spcAft>
                  <a:spcPts val="0"/>
                </a:spcAft>
                <a:defRPr/>
              </a:pPr>
              <a:r>
                <a:rPr lang="hu-HU" dirty="0"/>
                <a:t>kutatás</a:t>
              </a:r>
              <a:endParaRPr lang="de-CH" dirty="0"/>
            </a:p>
          </p:txBody>
        </p:sp>
      </p:grpSp>
      <p:grpSp>
        <p:nvGrpSpPr>
          <p:cNvPr id="13" name="Gruppieren 23"/>
          <p:cNvGrpSpPr>
            <a:grpSpLocks/>
          </p:cNvGrpSpPr>
          <p:nvPr/>
        </p:nvGrpSpPr>
        <p:grpSpPr bwMode="auto">
          <a:xfrm>
            <a:off x="5148263" y="1052513"/>
            <a:ext cx="1609725" cy="1577975"/>
            <a:chOff x="6054343" y="3968675"/>
            <a:chExt cx="1584176" cy="1780012"/>
          </a:xfrm>
        </p:grpSpPr>
        <p:pic>
          <p:nvPicPr>
            <p:cNvPr id="7185" name="Image 6" descr="alveole_02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54343" y="3968675"/>
              <a:ext cx="1584176" cy="1780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86" name="Textfeld 25"/>
            <p:cNvSpPr txBox="1">
              <a:spLocks noChangeArrowheads="1"/>
            </p:cNvSpPr>
            <p:nvPr/>
          </p:nvSpPr>
          <p:spPr bwMode="auto">
            <a:xfrm>
              <a:off x="6162355" y="4285830"/>
              <a:ext cx="1368152" cy="11457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algn="ctr"/>
              <a:r>
                <a:rPr lang="hu-HU" altLang="hu-HU" sz="2200"/>
                <a:t>Tréning, oktatási anyag</a:t>
              </a:r>
              <a:endParaRPr lang="de-CH" altLang="hu-HU" sz="2200"/>
            </a:p>
          </p:txBody>
        </p:sp>
      </p:grpSp>
      <p:sp>
        <p:nvSpPr>
          <p:cNvPr id="3" name="Pfeil nach links und rechts 2"/>
          <p:cNvSpPr/>
          <p:nvPr/>
        </p:nvSpPr>
        <p:spPr>
          <a:xfrm>
            <a:off x="3635375" y="4652963"/>
            <a:ext cx="2052638" cy="25241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/>
          </a:p>
        </p:txBody>
      </p:sp>
      <p:sp>
        <p:nvSpPr>
          <p:cNvPr id="5" name="Pfeil nach oben 4"/>
          <p:cNvSpPr/>
          <p:nvPr/>
        </p:nvSpPr>
        <p:spPr>
          <a:xfrm rot="2085036">
            <a:off x="3495675" y="2790825"/>
            <a:ext cx="288925" cy="16192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/>
          </a:p>
        </p:txBody>
      </p:sp>
      <p:sp>
        <p:nvSpPr>
          <p:cNvPr id="31" name="Pfeil nach oben 30"/>
          <p:cNvSpPr/>
          <p:nvPr/>
        </p:nvSpPr>
        <p:spPr>
          <a:xfrm rot="19500000">
            <a:off x="5492750" y="2695575"/>
            <a:ext cx="269875" cy="17922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/>
          </a:p>
        </p:txBody>
      </p:sp>
      <p:grpSp>
        <p:nvGrpSpPr>
          <p:cNvPr id="14" name="Gruppieren 14"/>
          <p:cNvGrpSpPr>
            <a:grpSpLocks/>
          </p:cNvGrpSpPr>
          <p:nvPr/>
        </p:nvGrpSpPr>
        <p:grpSpPr bwMode="auto">
          <a:xfrm>
            <a:off x="6659563" y="2708275"/>
            <a:ext cx="1800225" cy="1792288"/>
            <a:chOff x="2151181" y="3830859"/>
            <a:chExt cx="1735050" cy="1780012"/>
          </a:xfrm>
        </p:grpSpPr>
        <p:pic>
          <p:nvPicPr>
            <p:cNvPr id="7183" name="Image 7" descr="alveole_03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26637" y="3830859"/>
              <a:ext cx="1584176" cy="1780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84" name="Textfeld 16"/>
            <p:cNvSpPr txBox="1">
              <a:spLocks noChangeArrowheads="1"/>
            </p:cNvSpPr>
            <p:nvPr/>
          </p:nvSpPr>
          <p:spPr bwMode="auto">
            <a:xfrm>
              <a:off x="2151181" y="4352187"/>
              <a:ext cx="1735050" cy="6116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algn="ctr"/>
              <a:r>
                <a:rPr lang="hu-HU" altLang="hu-HU" sz="2000"/>
                <a:t>8 MTR ország-tanulmány</a:t>
              </a:r>
              <a:endParaRPr lang="de-CH" altLang="hu-HU" sz="2000"/>
            </a:p>
          </p:txBody>
        </p:sp>
      </p:grpSp>
      <p:pic>
        <p:nvPicPr>
          <p:cNvPr id="7181" name="Image 6" descr="alveole_0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513" y="1052513"/>
            <a:ext cx="1609725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2" name="Textfeld 28"/>
          <p:cNvSpPr txBox="1">
            <a:spLocks noChangeArrowheads="1"/>
          </p:cNvSpPr>
          <p:nvPr/>
        </p:nvSpPr>
        <p:spPr bwMode="auto">
          <a:xfrm>
            <a:off x="2124075" y="1484313"/>
            <a:ext cx="1697038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hu-HU" altLang="hu-HU" sz="2200"/>
              <a:t>Szakpolitikai ajánlások</a:t>
            </a:r>
            <a:endParaRPr lang="de-CH" altLang="hu-HU" sz="2200"/>
          </a:p>
        </p:txBody>
      </p:sp>
      <p:sp>
        <p:nvSpPr>
          <p:cNvPr id="29" name="Ellipszis 28"/>
          <p:cNvSpPr/>
          <p:nvPr/>
        </p:nvSpPr>
        <p:spPr>
          <a:xfrm>
            <a:off x="6444208" y="2420888"/>
            <a:ext cx="2376264" cy="2304256"/>
          </a:xfrm>
          <a:prstGeom prst="ellipse">
            <a:avLst/>
          </a:prstGeom>
          <a:noFill/>
          <a:ln w="666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0" name="Ellipszis 29"/>
          <p:cNvSpPr/>
          <p:nvPr/>
        </p:nvSpPr>
        <p:spPr>
          <a:xfrm>
            <a:off x="179512" y="2564904"/>
            <a:ext cx="2376264" cy="2304256"/>
          </a:xfrm>
          <a:prstGeom prst="ellipse">
            <a:avLst/>
          </a:prstGeom>
          <a:noFill/>
          <a:ln w="666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Hazai MTR jelenlegi felépítése</a:t>
            </a:r>
            <a:endParaRPr lang="hu-HU" dirty="0"/>
          </a:p>
        </p:txBody>
      </p:sp>
      <p:graphicFrame>
        <p:nvGraphicFramePr>
          <p:cNvPr id="7" name="Tartalom helye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06986680"/>
              </p:ext>
            </p:extLst>
          </p:nvPr>
        </p:nvGraphicFramePr>
        <p:xfrm>
          <a:off x="457200" y="1491208"/>
          <a:ext cx="8229600" cy="490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4600"/>
                <a:gridCol w="2880320"/>
                <a:gridCol w="3034680"/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Kutatás és oktatás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Mezőgazdasági szaktanácsadás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Hazai vidékfejlesztés</a:t>
                      </a:r>
                      <a:endParaRPr lang="hu-HU" dirty="0"/>
                    </a:p>
                  </a:txBody>
                  <a:tcPr/>
                </a:tc>
              </a:tr>
              <a:tr h="3060928"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hu-HU" dirty="0" smtClean="0"/>
                        <a:t>Nemzeti Agrár-szaktanácsadási, Képzési és Vidékfejlesztési Intézet (NAKVI)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hu-HU" dirty="0" smtClean="0"/>
                        <a:t>Egyetemek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hu-HU" dirty="0" smtClean="0"/>
                        <a:t>Kutatóintézetek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hu-H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Falugazdász hálózat</a:t>
                      </a:r>
                    </a:p>
                    <a:p>
                      <a:pPr marL="285750" indent="-285750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hu-H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Agrárkamarai szaktanácsadó</a:t>
                      </a:r>
                    </a:p>
                    <a:p>
                      <a:pPr marL="285750" indent="-285750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hu-H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Mezőgazdasági Szaktanácsadási Rendszer (NAKVI )</a:t>
                      </a:r>
                    </a:p>
                    <a:p>
                      <a:pPr marL="285750" indent="-285750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hu-H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Mezőgazdasági beszállítók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hu-H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Mezőgazdasági és Vidékfejlesztési Hivatal (MVH)</a:t>
                      </a:r>
                    </a:p>
                    <a:p>
                      <a:pPr marL="285750" indent="-285750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hu-H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Magyar Nemzeti Vidéki Hálózat (MNVH)</a:t>
                      </a:r>
                    </a:p>
                    <a:p>
                      <a:pPr marL="285750" indent="-285750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hu-H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Az Irányító Hatóság (IH)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hu-HU" dirty="0" smtClean="0"/>
                        <a:t>Nemzeti Agrár-szaktanácsadási, Képzési és Vidékfejlesztési Intézet (NAKVI)</a:t>
                      </a:r>
                      <a:endParaRPr lang="hu-H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hu-H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LEADER Helyi Akciócsoportok (HACS)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FE9906-A440-440B-B844-4DECBC63A7CD}" type="datetime1">
              <a:rPr lang="fr-FR" smtClean="0"/>
              <a:pPr>
                <a:defRPr/>
              </a:pPr>
              <a:t>21/11/2013</a:t>
            </a:fld>
            <a:endParaRPr lang="fr-FR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B35DE3-3117-41AC-97C8-7D497220A57C}" type="slidenum">
              <a:rPr lang="fr-FR" smtClean="0"/>
              <a:pPr>
                <a:defRPr/>
              </a:pPr>
              <a:t>8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957709" y="1552574"/>
            <a:ext cx="7686982" cy="49007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829576" cy="1143000"/>
          </a:xfrm>
        </p:spPr>
        <p:txBody>
          <a:bodyPr/>
          <a:lstStyle/>
          <a:p>
            <a:r>
              <a:rPr lang="hu-HU" dirty="0" smtClean="0"/>
              <a:t>MTR a hazai vidékpolitikában</a:t>
            </a:r>
            <a:endParaRPr lang="hu-HU" dirty="0"/>
          </a:p>
        </p:txBody>
      </p:sp>
      <p:pic>
        <p:nvPicPr>
          <p:cNvPr id="6" name="Tartalom helye 5" descr="leader_program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779912" y="5445224"/>
            <a:ext cx="1152128" cy="11521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FE9906-A440-440B-B844-4DECBC63A7CD}" type="datetime1">
              <a:rPr lang="fr-FR" smtClean="0"/>
              <a:pPr>
                <a:defRPr/>
              </a:pPr>
              <a:t>21/11/2013</a:t>
            </a:fld>
            <a:endParaRPr lang="fr-FR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B35DE3-3117-41AC-97C8-7D497220A57C}" type="slidenum">
              <a:rPr lang="fr-FR" smtClean="0"/>
              <a:pPr>
                <a:defRPr/>
              </a:pPr>
              <a:t>9</a:t>
            </a:fld>
            <a:endParaRPr lang="fr-FR" dirty="0"/>
          </a:p>
        </p:txBody>
      </p:sp>
      <p:pic>
        <p:nvPicPr>
          <p:cNvPr id="8" name="Kép 7" descr="MVH_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7584" y="3717032"/>
            <a:ext cx="1827050" cy="11228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Kép 8" descr="nakvi_nagy_log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56176" y="3933056"/>
            <a:ext cx="2016224" cy="10081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Kép 9" descr="VM_log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35896" y="1844824"/>
            <a:ext cx="1674491" cy="15121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Kép 10" descr="mnvh_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19872" y="3789040"/>
            <a:ext cx="2088232" cy="9681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olinsappt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Solinsappttemplate</Template>
  <TotalTime>3896</TotalTime>
  <Words>302</Words>
  <Application>Microsoft Office PowerPoint</Application>
  <PresentationFormat>Diavetítés a képernyőre (4:3 oldalarány)</PresentationFormat>
  <Paragraphs>110</Paragraphs>
  <Slides>13</Slides>
  <Notes>12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4" baseType="lpstr">
      <vt:lpstr>Solinsappttemplate</vt:lpstr>
      <vt:lpstr>A hazai mezőgazdasági tudásrendszer működési sajátosságai </vt:lpstr>
      <vt:lpstr>Miről lesz szó?</vt:lpstr>
      <vt:lpstr>3. dia</vt:lpstr>
      <vt:lpstr>Alternatív hálózat alapú tudásrendszerek</vt:lpstr>
      <vt:lpstr>11 partner / 8 ország FP7  -  2,494.000 / EUR, 3 év</vt:lpstr>
      <vt:lpstr>A kutatás céljai</vt:lpstr>
      <vt:lpstr>Kutatási módszerek és kimenetek</vt:lpstr>
      <vt:lpstr>Hazai MTR jelenlegi felépítése</vt:lpstr>
      <vt:lpstr>MTR a hazai vidékpolitikában</vt:lpstr>
      <vt:lpstr>Hiányosságok</vt:lpstr>
      <vt:lpstr>11. dia</vt:lpstr>
      <vt:lpstr>Fő üzenetek</vt:lpstr>
      <vt:lpstr>Köszönöm a megtisztelő figyelmet! varga.agi14@gmail.com nemes23@gmail.com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the presentation</dc:title>
  <dc:creator>Varga Agnes</dc:creator>
  <cp:lastModifiedBy>Varga Agnes</cp:lastModifiedBy>
  <cp:revision>109</cp:revision>
  <dcterms:created xsi:type="dcterms:W3CDTF">2013-10-17T05:22:51Z</dcterms:created>
  <dcterms:modified xsi:type="dcterms:W3CDTF">2013-11-21T21:28:39Z</dcterms:modified>
</cp:coreProperties>
</file>