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0" r:id="rId2"/>
    <p:sldId id="270" r:id="rId3"/>
    <p:sldId id="276" r:id="rId4"/>
    <p:sldId id="271" r:id="rId5"/>
    <p:sldId id="272" r:id="rId6"/>
    <p:sldId id="273" r:id="rId7"/>
    <p:sldId id="274" r:id="rId8"/>
    <p:sldId id="277" r:id="rId9"/>
    <p:sldId id="269" r:id="rId10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912" autoAdjust="0"/>
    <p:restoredTop sz="94646" autoAdjust="0"/>
  </p:normalViewPr>
  <p:slideViewPr>
    <p:cSldViewPr>
      <p:cViewPr varScale="1">
        <p:scale>
          <a:sx n="70" d="100"/>
          <a:sy n="70" d="100"/>
        </p:scale>
        <p:origin x="7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B6C580C-D3F3-4040-AD18-61C4DB6F972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8080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2E126-DF8D-450B-BDE5-30A0DF9C6B9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579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696F9-9E7F-4F87-AC18-7D2B8913C68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69737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4647B-3390-465D-AE83-987E5094023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517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3B0DE-6F46-48BB-BD18-D6A755A3B3E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440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4755E-4DA7-4B94-A433-F860B56FF23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8743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51616-6C65-429E-AE19-A1A33624195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01901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27D55-671D-4875-A406-F8037DF8EAB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266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44E5D-5B09-49F0-BE86-6474DBC7E60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804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32061-1A6A-4256-B605-56D2D5442FD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511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9981C-7BB2-4035-B0FB-90D02EF047E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619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609F4-8BFA-4C56-808E-1D12CDF700B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239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2D9B86F-CB00-4CFA-B732-3FA549AD933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pic>
        <p:nvPicPr>
          <p:cNvPr id="1031" name="Picture 8" descr="SZTE_eng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25488" y="1628775"/>
            <a:ext cx="8280400" cy="1470025"/>
          </a:xfrm>
        </p:spPr>
        <p:txBody>
          <a:bodyPr/>
          <a:lstStyle/>
          <a:p>
            <a:pPr eaLnBrk="1" hangingPunct="1"/>
            <a:r>
              <a:rPr lang="hu-HU" altLang="hu-HU" sz="3200" b="1" dirty="0" smtClean="0"/>
              <a:t>Képességszemlélet a helyi fejlesztésben</a:t>
            </a:r>
            <a:endParaRPr lang="en-GB" altLang="hu-HU" sz="3200" dirty="0" smtClean="0"/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573463"/>
            <a:ext cx="7129462" cy="1752600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r>
              <a:rPr lang="hu-HU" altLang="hu-HU" sz="2800" i="1" dirty="0" smtClean="0">
                <a:latin typeface="+mj-lt"/>
              </a:rPr>
              <a:t>Gébert Judit – </a:t>
            </a:r>
            <a:r>
              <a:rPr lang="hu-HU" altLang="hu-HU" sz="2800" i="1" dirty="0" err="1" smtClean="0">
                <a:latin typeface="+mj-lt"/>
              </a:rPr>
              <a:t>Bajmócy</a:t>
            </a:r>
            <a:r>
              <a:rPr lang="hu-HU" altLang="hu-HU" sz="2800" i="1" dirty="0" smtClean="0">
                <a:latin typeface="+mj-lt"/>
              </a:rPr>
              <a:t> Zoltán </a:t>
            </a:r>
          </a:p>
          <a:p>
            <a:pPr algn="r" eaLnBrk="1" hangingPunct="1">
              <a:lnSpc>
                <a:spcPct val="80000"/>
              </a:lnSpc>
            </a:pPr>
            <a:endParaRPr lang="hu-HU" altLang="hu-HU" sz="2000" dirty="0" smtClean="0">
              <a:latin typeface="Times New Roman" pitchFamily="18" charset="0"/>
            </a:endParaRPr>
          </a:p>
          <a:p>
            <a:pPr algn="r" eaLnBrk="1" hangingPunct="1">
              <a:lnSpc>
                <a:spcPct val="80000"/>
              </a:lnSpc>
            </a:pPr>
            <a:endParaRPr lang="hu-HU" altLang="hu-HU" dirty="0" smtClean="0">
              <a:latin typeface="Times New Roman" pitchFamily="18" charset="0"/>
            </a:endParaRPr>
          </a:p>
          <a:p>
            <a:pPr algn="r" eaLnBrk="1" hangingPunct="1">
              <a:lnSpc>
                <a:spcPct val="80000"/>
              </a:lnSpc>
            </a:pPr>
            <a:r>
              <a:rPr lang="hu-HU" altLang="hu-HU" sz="1800" b="1" dirty="0" smtClean="0">
                <a:latin typeface="+mj-lt"/>
                <a:cs typeface="Raavi" panose="020B0502040204020203" pitchFamily="34" charset="0"/>
              </a:rPr>
              <a:t>Szegedi Tudományegyetem</a:t>
            </a:r>
            <a:endParaRPr lang="en-GB" altLang="hu-HU" sz="1800" b="1" dirty="0" smtClean="0">
              <a:latin typeface="+mj-lt"/>
              <a:cs typeface="Raavi" panose="020B0502040204020203" pitchFamily="34" charset="0"/>
            </a:endParaRPr>
          </a:p>
          <a:p>
            <a:pPr algn="r" eaLnBrk="1" hangingPunct="1">
              <a:lnSpc>
                <a:spcPct val="80000"/>
              </a:lnSpc>
            </a:pPr>
            <a:r>
              <a:rPr lang="hu-HU" altLang="hu-HU" sz="1600" dirty="0" smtClean="0">
                <a:latin typeface="+mj-lt"/>
                <a:cs typeface="Raavi" panose="020B0502040204020203" pitchFamily="34" charset="0"/>
              </a:rPr>
              <a:t>Gazdaságtudományi Kar</a:t>
            </a:r>
            <a:endParaRPr lang="en-GB" altLang="hu-HU" sz="1600" dirty="0" smtClean="0">
              <a:latin typeface="+mj-lt"/>
              <a:cs typeface="Raavi" panose="020B0502040204020203" pitchFamily="34" charset="0"/>
            </a:endParaRPr>
          </a:p>
          <a:p>
            <a:pPr algn="r" eaLnBrk="1" hangingPunct="1">
              <a:lnSpc>
                <a:spcPct val="80000"/>
              </a:lnSpc>
            </a:pPr>
            <a:endParaRPr lang="en-GB" altLang="hu-HU" sz="1600" dirty="0" smtClean="0">
              <a:latin typeface="Times New Roman" pitchFamily="18" charset="0"/>
            </a:endParaRP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317500" y="6332538"/>
            <a:ext cx="8856663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u-HU" altLang="hu-HU" sz="1600" dirty="0" smtClean="0">
                <a:solidFill>
                  <a:schemeClr val="bg1"/>
                </a:solidFill>
              </a:rPr>
              <a:t>Magyar Regionális Tudományi Társaság XI. Vándorgyűlése, 2013. november 21-22, Kaposvár</a:t>
            </a:r>
            <a:endParaRPr lang="en-US" altLang="hu-HU" sz="1600" dirty="0">
              <a:solidFill>
                <a:schemeClr val="bg1"/>
              </a:solidFill>
            </a:endParaRPr>
          </a:p>
        </p:txBody>
      </p:sp>
      <p:pic>
        <p:nvPicPr>
          <p:cNvPr id="2053" name="Kép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15888"/>
            <a:ext cx="1257300" cy="125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sz="4000" dirty="0" smtClean="0"/>
              <a:t>Előadás felépítése</a:t>
            </a:r>
          </a:p>
        </p:txBody>
      </p:sp>
      <p:sp>
        <p:nvSpPr>
          <p:cNvPr id="3075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Tx/>
              <a:buAutoNum type="arabicPeriod"/>
            </a:pPr>
            <a:r>
              <a:rPr lang="hu-HU" altLang="hu-HU" sz="2400" dirty="0" smtClean="0"/>
              <a:t>A kutatás célja</a:t>
            </a:r>
          </a:p>
          <a:p>
            <a:pPr marL="514350" indent="-514350">
              <a:buFontTx/>
              <a:buAutoNum type="arabicPeriod"/>
            </a:pPr>
            <a:r>
              <a:rPr lang="hu-HU" altLang="hu-HU" sz="2400" dirty="0" smtClean="0"/>
              <a:t>Az eszköz alapú megközelítés és a képességszemlélet alapú megközelítés a helyi gazdaságfejlesztésben (HGF)</a:t>
            </a:r>
          </a:p>
          <a:p>
            <a:pPr marL="514350" indent="-514350">
              <a:buFontTx/>
              <a:buAutoNum type="arabicPeriod"/>
            </a:pPr>
            <a:r>
              <a:rPr lang="hu-HU" altLang="hu-HU" sz="2400" dirty="0" smtClean="0"/>
              <a:t>Összehasonlítás</a:t>
            </a:r>
          </a:p>
          <a:p>
            <a:pPr marL="914400" lvl="1" indent="-514350">
              <a:buFontTx/>
              <a:buAutoNum type="arabicPeriod"/>
            </a:pPr>
            <a:r>
              <a:rPr lang="hu-HU" altLang="hu-HU" sz="2000" dirty="0" smtClean="0"/>
              <a:t>Fókusz</a:t>
            </a:r>
          </a:p>
          <a:p>
            <a:pPr marL="914400" lvl="1" indent="-514350">
              <a:buFontTx/>
              <a:buAutoNum type="arabicPeriod"/>
            </a:pPr>
            <a:r>
              <a:rPr lang="hu-HU" altLang="hu-HU" sz="2000" dirty="0" smtClean="0"/>
              <a:t>Hogy határozható meg a HGF célja?</a:t>
            </a:r>
          </a:p>
          <a:p>
            <a:pPr marL="914400" lvl="1" indent="-514350">
              <a:buFontTx/>
              <a:buAutoNum type="arabicPeriod"/>
            </a:pPr>
            <a:r>
              <a:rPr lang="hu-HU" altLang="hu-HU" sz="2000" dirty="0" smtClean="0"/>
              <a:t>Szakértői tudás és laikus tudás a </a:t>
            </a:r>
            <a:r>
              <a:rPr lang="hu-HU" altLang="hu-HU" sz="2000" dirty="0" err="1" smtClean="0"/>
              <a:t>HGF-ben</a:t>
            </a:r>
            <a:endParaRPr lang="hu-HU" altLang="hu-HU" sz="2000" dirty="0" smtClean="0"/>
          </a:p>
          <a:p>
            <a:pPr marL="514350" indent="-514350">
              <a:buFontTx/>
              <a:buAutoNum type="arabicPeriod"/>
            </a:pPr>
            <a:r>
              <a:rPr lang="hu-HU" altLang="hu-HU" sz="2400" dirty="0" smtClean="0"/>
              <a:t>Esettanulmányok</a:t>
            </a:r>
          </a:p>
          <a:p>
            <a:pPr marL="514350" indent="-514350">
              <a:buFontTx/>
              <a:buAutoNum type="arabicPeriod"/>
            </a:pPr>
            <a:endParaRPr lang="hu-HU" alt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1. A kutatás célja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u="sng" dirty="0" smtClean="0">
                <a:solidFill>
                  <a:srgbClr val="C00000"/>
                </a:solidFill>
              </a:rPr>
              <a:t>Probléma</a:t>
            </a:r>
            <a:r>
              <a:rPr lang="hu-HU" dirty="0" smtClean="0"/>
              <a:t>: </a:t>
            </a:r>
            <a:r>
              <a:rPr lang="hu-HU" dirty="0" err="1" smtClean="0"/>
              <a:t>HGF-ből</a:t>
            </a:r>
            <a:r>
              <a:rPr lang="hu-HU" dirty="0" smtClean="0"/>
              <a:t> hiányzó információk </a:t>
            </a:r>
          </a:p>
          <a:p>
            <a:pPr marL="0" indent="0">
              <a:buNone/>
            </a:pPr>
            <a:r>
              <a:rPr lang="hu-HU" dirty="0" smtClean="0"/>
              <a:t>(pl.: kulturális és környezeti kontextus, jogok, társadalmi igazságosság, </a:t>
            </a:r>
            <a:r>
              <a:rPr lang="hu-HU" dirty="0" err="1" smtClean="0"/>
              <a:t>részvételiség</a:t>
            </a:r>
            <a:r>
              <a:rPr lang="hu-HU" dirty="0" smtClean="0"/>
              <a:t>…stb.)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b="1" u="sng" dirty="0" smtClean="0">
                <a:solidFill>
                  <a:srgbClr val="C00000"/>
                </a:solidFill>
              </a:rPr>
              <a:t>Cél</a:t>
            </a:r>
            <a:r>
              <a:rPr lang="hu-HU" dirty="0" smtClean="0"/>
              <a:t>: új normatív értékelési keret a HGF számára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5340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/>
          <a:lstStyle/>
          <a:p>
            <a:r>
              <a:rPr lang="hu-HU" altLang="hu-HU" sz="3600" dirty="0"/>
              <a:t>2</a:t>
            </a:r>
            <a:r>
              <a:rPr lang="hu-HU" altLang="hu-HU" sz="3600" dirty="0" smtClean="0"/>
              <a:t>. Eszköz alapú és képességszemlélet alapú megközelítés</a:t>
            </a:r>
          </a:p>
        </p:txBody>
      </p:sp>
      <p:sp>
        <p:nvSpPr>
          <p:cNvPr id="4099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92175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hu-HU" altLang="hu-HU" sz="2100" dirty="0" smtClean="0"/>
              <a:t>HGF célja</a:t>
            </a:r>
            <a:r>
              <a:rPr lang="hu-HU" altLang="hu-HU" sz="2100" b="1" dirty="0" smtClean="0"/>
              <a:t>: lakosság helyzetének a javítása</a:t>
            </a:r>
          </a:p>
          <a:p>
            <a:pPr marL="0" indent="0" algn="ctr">
              <a:buFontTx/>
              <a:buNone/>
            </a:pPr>
            <a:r>
              <a:rPr lang="hu-HU" altLang="hu-HU" sz="2100" dirty="0" smtClean="0"/>
              <a:t>(életminőség, életszínvonal, jólét, )</a:t>
            </a:r>
          </a:p>
        </p:txBody>
      </p:sp>
      <p:sp>
        <p:nvSpPr>
          <p:cNvPr id="4100" name="Szövegdoboz 3"/>
          <p:cNvSpPr txBox="1">
            <a:spLocks noChangeArrowheads="1"/>
          </p:cNvSpPr>
          <p:nvPr/>
        </p:nvSpPr>
        <p:spPr bwMode="auto">
          <a:xfrm>
            <a:off x="628105" y="2924175"/>
            <a:ext cx="360045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u-HU" altLang="hu-HU" dirty="0" smtClean="0"/>
              <a:t>HGF szakirodalmában </a:t>
            </a:r>
            <a:r>
              <a:rPr lang="hu-HU" altLang="hu-HU" b="1" dirty="0" smtClean="0"/>
              <a:t>nem definiált</a:t>
            </a:r>
            <a:r>
              <a:rPr lang="hu-HU" altLang="hu-HU" dirty="0" smtClean="0"/>
              <a:t> ennek tartalma</a:t>
            </a:r>
            <a:endParaRPr lang="hu-HU" altLang="hu-HU" dirty="0"/>
          </a:p>
          <a:p>
            <a:pPr eaLnBrk="1" hangingPunct="1"/>
            <a:endParaRPr lang="hu-HU" altLang="hu-HU" dirty="0" smtClean="0"/>
          </a:p>
          <a:p>
            <a:pPr eaLnBrk="1" hangingPunct="1"/>
            <a:r>
              <a:rPr lang="hu-HU" altLang="hu-HU" b="1" dirty="0" smtClean="0"/>
              <a:t>Gazdasági teljesítmény</a:t>
            </a:r>
            <a:endParaRPr lang="hu-HU" altLang="hu-HU" b="1" dirty="0"/>
          </a:p>
          <a:p>
            <a:pPr eaLnBrk="1" hangingPunct="1"/>
            <a:r>
              <a:rPr lang="hu-HU" altLang="hu-HU" dirty="0" smtClean="0"/>
              <a:t>(növekedés, versenyképesség)</a:t>
            </a:r>
            <a:endParaRPr lang="hu-HU" altLang="hu-HU" dirty="0"/>
          </a:p>
          <a:p>
            <a:pPr eaLnBrk="1" hangingPunct="1"/>
            <a:endParaRPr lang="hu-HU" altLang="hu-HU" dirty="0"/>
          </a:p>
        </p:txBody>
      </p:sp>
      <p:sp>
        <p:nvSpPr>
          <p:cNvPr id="4101" name="Szövegdoboz 5"/>
          <p:cNvSpPr txBox="1">
            <a:spLocks noChangeArrowheads="1"/>
          </p:cNvSpPr>
          <p:nvPr/>
        </p:nvSpPr>
        <p:spPr bwMode="auto">
          <a:xfrm>
            <a:off x="628105" y="4536388"/>
            <a:ext cx="34163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u-HU" altLang="hu-HU" dirty="0" smtClean="0"/>
              <a:t>Feltételezi</a:t>
            </a:r>
            <a:r>
              <a:rPr lang="hu-HU" altLang="hu-HU" b="1" dirty="0" smtClean="0"/>
              <a:t>: pozitív korreláció </a:t>
            </a:r>
            <a:r>
              <a:rPr lang="hu-HU" altLang="hu-HU" dirty="0" smtClean="0"/>
              <a:t>van a gazdasági teljesítmény és a „helyzet javítása” között</a:t>
            </a:r>
            <a:endParaRPr lang="hu-HU" altLang="hu-HU" dirty="0"/>
          </a:p>
        </p:txBody>
      </p:sp>
      <p:sp>
        <p:nvSpPr>
          <p:cNvPr id="4102" name="Szövegdoboz 6"/>
          <p:cNvSpPr txBox="1">
            <a:spLocks noChangeArrowheads="1"/>
          </p:cNvSpPr>
          <p:nvPr/>
        </p:nvSpPr>
        <p:spPr bwMode="auto">
          <a:xfrm>
            <a:off x="630321" y="5650299"/>
            <a:ext cx="3600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u-HU" altLang="hu-HU" dirty="0" smtClean="0">
                <a:solidFill>
                  <a:srgbClr val="C00000"/>
                </a:solidFill>
              </a:rPr>
              <a:t>HGF eszköz alapú megközelítése</a:t>
            </a:r>
            <a:endParaRPr lang="hu-HU" altLang="hu-HU" dirty="0">
              <a:solidFill>
                <a:srgbClr val="C00000"/>
              </a:solidFill>
            </a:endParaRPr>
          </a:p>
        </p:txBody>
      </p:sp>
      <p:sp>
        <p:nvSpPr>
          <p:cNvPr id="4103" name="Szövegdoboz 7"/>
          <p:cNvSpPr txBox="1">
            <a:spLocks noChangeArrowheads="1"/>
          </p:cNvSpPr>
          <p:nvPr/>
        </p:nvSpPr>
        <p:spPr bwMode="auto">
          <a:xfrm>
            <a:off x="5076825" y="2924175"/>
            <a:ext cx="302418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u-HU" altLang="hu-HU" b="1" dirty="0" err="1" smtClean="0"/>
              <a:t>Szubsztantív</a:t>
            </a:r>
            <a:r>
              <a:rPr lang="hu-HU" altLang="hu-HU" b="1" dirty="0" smtClean="0"/>
              <a:t> </a:t>
            </a:r>
            <a:r>
              <a:rPr lang="hu-HU" altLang="hu-HU" dirty="0" smtClean="0"/>
              <a:t>jelentés lehet/kell adni</a:t>
            </a:r>
          </a:p>
          <a:p>
            <a:pPr eaLnBrk="1" hangingPunct="1"/>
            <a:endParaRPr lang="hu-HU" altLang="hu-HU" dirty="0"/>
          </a:p>
          <a:p>
            <a:pPr eaLnBrk="1" hangingPunct="1"/>
            <a:r>
              <a:rPr lang="hu-HU" altLang="hu-HU" dirty="0" smtClean="0"/>
              <a:t>Helyi lakosok képességeinek a szélesítése (</a:t>
            </a:r>
            <a:r>
              <a:rPr lang="hu-HU" altLang="hu-HU" dirty="0" err="1" smtClean="0"/>
              <a:t>Amartya</a:t>
            </a:r>
            <a:r>
              <a:rPr lang="hu-HU" altLang="hu-HU" dirty="0" smtClean="0"/>
              <a:t> </a:t>
            </a:r>
            <a:r>
              <a:rPr lang="hu-HU" altLang="hu-HU" dirty="0" err="1"/>
              <a:t>Sen</a:t>
            </a:r>
            <a:r>
              <a:rPr lang="hu-HU" altLang="hu-HU" dirty="0"/>
              <a:t>)</a:t>
            </a:r>
          </a:p>
        </p:txBody>
      </p:sp>
      <p:sp>
        <p:nvSpPr>
          <p:cNvPr id="4104" name="Szövegdoboz 8"/>
          <p:cNvSpPr txBox="1">
            <a:spLocks noChangeArrowheads="1"/>
          </p:cNvSpPr>
          <p:nvPr/>
        </p:nvSpPr>
        <p:spPr bwMode="auto">
          <a:xfrm>
            <a:off x="5076825" y="4679950"/>
            <a:ext cx="345598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u-HU" altLang="hu-HU" dirty="0" smtClean="0"/>
              <a:t>Pozitív kapcsolat </a:t>
            </a:r>
            <a:r>
              <a:rPr lang="hu-HU" altLang="hu-HU" b="1" dirty="0" smtClean="0"/>
              <a:t>megkérdőjeleződik </a:t>
            </a:r>
            <a:endParaRPr lang="hu-HU" altLang="hu-HU" b="1" dirty="0"/>
          </a:p>
          <a:p>
            <a:pPr eaLnBrk="1" hangingPunct="1"/>
            <a:r>
              <a:rPr lang="hu-HU" altLang="hu-HU" dirty="0" smtClean="0"/>
              <a:t>Más jól-lét elméletek</a:t>
            </a:r>
            <a:endParaRPr lang="hu-HU" altLang="hu-HU" dirty="0"/>
          </a:p>
        </p:txBody>
      </p:sp>
      <p:sp>
        <p:nvSpPr>
          <p:cNvPr id="4105" name="Szövegdoboz 9"/>
          <p:cNvSpPr txBox="1">
            <a:spLocks noChangeArrowheads="1"/>
          </p:cNvSpPr>
          <p:nvPr/>
        </p:nvSpPr>
        <p:spPr bwMode="auto">
          <a:xfrm>
            <a:off x="5076825" y="5650299"/>
            <a:ext cx="4067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hu-HU" altLang="hu-HU" dirty="0" smtClean="0">
                <a:solidFill>
                  <a:srgbClr val="C00000"/>
                </a:solidFill>
              </a:rPr>
              <a:t>HGF képességszemlélet alapú megközelítése</a:t>
            </a:r>
            <a:endParaRPr lang="hu-HU" altLang="hu-HU" dirty="0">
              <a:solidFill>
                <a:srgbClr val="C00000"/>
              </a:solidFill>
            </a:endParaRPr>
          </a:p>
        </p:txBody>
      </p:sp>
      <p:sp>
        <p:nvSpPr>
          <p:cNvPr id="11" name="Balra nyíl 10"/>
          <p:cNvSpPr/>
          <p:nvPr/>
        </p:nvSpPr>
        <p:spPr>
          <a:xfrm rot="19820547">
            <a:off x="3007418" y="2515595"/>
            <a:ext cx="792163" cy="28892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  <p:sp>
        <p:nvSpPr>
          <p:cNvPr id="13" name="Balra nyíl 12"/>
          <p:cNvSpPr/>
          <p:nvPr/>
        </p:nvSpPr>
        <p:spPr>
          <a:xfrm rot="1779453" flipH="1">
            <a:off x="4823618" y="2515595"/>
            <a:ext cx="792163" cy="28892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0" grpId="0" uiExpand="1" build="p"/>
      <p:bldP spid="4101" grpId="0"/>
      <p:bldP spid="4102" grpId="0"/>
      <p:bldP spid="4103" grpId="0" build="p"/>
      <p:bldP spid="4104" grpId="0"/>
      <p:bldP spid="4105" grpId="0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dirty="0"/>
              <a:t>3</a:t>
            </a:r>
            <a:r>
              <a:rPr lang="hu-HU" sz="4000" dirty="0" smtClean="0"/>
              <a:t>. Összehasonlítás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4166" y="1140174"/>
            <a:ext cx="8229600" cy="676672"/>
          </a:xfrm>
        </p:spPr>
        <p:txBody>
          <a:bodyPr/>
          <a:lstStyle/>
          <a:p>
            <a:pPr marL="0" indent="0">
              <a:buNone/>
            </a:pPr>
            <a:r>
              <a:rPr lang="hu-HU" sz="2800" dirty="0"/>
              <a:t>3</a:t>
            </a:r>
            <a:r>
              <a:rPr lang="hu-HU" sz="2800" dirty="0" smtClean="0"/>
              <a:t>.1. Fókusz</a:t>
            </a:r>
            <a:endParaRPr lang="hu-HU" sz="28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403440" y="2043197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 smtClean="0"/>
              <a:t>Eszköz alapú megközelítés</a:t>
            </a:r>
            <a:endParaRPr lang="hu-HU" sz="16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-23078" y="3674195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 smtClean="0"/>
              <a:t>Képesség-</a:t>
            </a:r>
          </a:p>
          <a:p>
            <a:pPr algn="ctr"/>
            <a:r>
              <a:rPr lang="hu-HU" sz="1600" dirty="0" smtClean="0"/>
              <a:t>szemlélet alapú megközelítés</a:t>
            </a:r>
            <a:endParaRPr lang="hu-HU" sz="1600" dirty="0"/>
          </a:p>
        </p:txBody>
      </p:sp>
      <p:sp>
        <p:nvSpPr>
          <p:cNvPr id="7" name="Téglalap 6"/>
          <p:cNvSpPr/>
          <p:nvPr/>
        </p:nvSpPr>
        <p:spPr>
          <a:xfrm>
            <a:off x="2339752" y="1946562"/>
            <a:ext cx="172819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tx1"/>
                </a:solidFill>
              </a:rPr>
              <a:t>Eszközök</a:t>
            </a:r>
          </a:p>
        </p:txBody>
      </p:sp>
      <p:sp>
        <p:nvSpPr>
          <p:cNvPr id="8" name="Jobbra nyíl 7"/>
          <p:cNvSpPr/>
          <p:nvPr/>
        </p:nvSpPr>
        <p:spPr>
          <a:xfrm>
            <a:off x="4211960" y="2061718"/>
            <a:ext cx="280831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Ellipszis 8"/>
          <p:cNvSpPr/>
          <p:nvPr/>
        </p:nvSpPr>
        <p:spPr>
          <a:xfrm>
            <a:off x="7164288" y="1611668"/>
            <a:ext cx="1972816" cy="1260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>
                <a:solidFill>
                  <a:schemeClr val="tx1"/>
                </a:solidFill>
              </a:rPr>
              <a:t>Életminőség, jól-lét …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0" name="Ellipszis 9"/>
          <p:cNvSpPr/>
          <p:nvPr/>
        </p:nvSpPr>
        <p:spPr>
          <a:xfrm>
            <a:off x="2121468" y="1652014"/>
            <a:ext cx="2008320" cy="139329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Téglalap 10"/>
          <p:cNvSpPr/>
          <p:nvPr/>
        </p:nvSpPr>
        <p:spPr>
          <a:xfrm>
            <a:off x="2339752" y="3526665"/>
            <a:ext cx="172819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tx1"/>
                </a:solidFill>
              </a:rPr>
              <a:t>Eszközök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2" name="Jobbra nyíl 11"/>
          <p:cNvSpPr/>
          <p:nvPr/>
        </p:nvSpPr>
        <p:spPr>
          <a:xfrm>
            <a:off x="4211960" y="3729654"/>
            <a:ext cx="75401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Téglalap 12"/>
          <p:cNvSpPr/>
          <p:nvPr/>
        </p:nvSpPr>
        <p:spPr>
          <a:xfrm>
            <a:off x="5076056" y="3009574"/>
            <a:ext cx="1080120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>
                <a:solidFill>
                  <a:schemeClr val="tx1"/>
                </a:solidFill>
              </a:rPr>
              <a:t>Átváltási tényezők</a:t>
            </a:r>
            <a:br>
              <a:rPr lang="hu-HU" sz="1600" dirty="0" smtClean="0">
                <a:solidFill>
                  <a:schemeClr val="tx1"/>
                </a:solidFill>
              </a:rPr>
            </a:br>
            <a:r>
              <a:rPr lang="hu-HU" sz="1400" dirty="0" smtClean="0">
                <a:solidFill>
                  <a:schemeClr val="tx1"/>
                </a:solidFill>
              </a:rPr>
              <a:t>(környezeti, társadalmi, fiziológiai tényezők)</a:t>
            </a:r>
          </a:p>
        </p:txBody>
      </p:sp>
      <p:sp>
        <p:nvSpPr>
          <p:cNvPr id="14" name="Ellipszis 13"/>
          <p:cNvSpPr/>
          <p:nvPr/>
        </p:nvSpPr>
        <p:spPr>
          <a:xfrm>
            <a:off x="7164288" y="3387616"/>
            <a:ext cx="1800200" cy="1260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tx1"/>
                </a:solidFill>
              </a:rPr>
              <a:t>Jól-lét: </a:t>
            </a:r>
            <a:r>
              <a:rPr lang="hu-HU" sz="1200" b="1" u="sng" dirty="0" smtClean="0">
                <a:solidFill>
                  <a:schemeClr val="tx1"/>
                </a:solidFill>
              </a:rPr>
              <a:t>Képességek</a:t>
            </a:r>
          </a:p>
          <a:p>
            <a:pPr algn="ctr"/>
            <a:r>
              <a:rPr lang="hu-HU" sz="1200" dirty="0" smtClean="0">
                <a:solidFill>
                  <a:schemeClr val="tx1"/>
                </a:solidFill>
              </a:rPr>
              <a:t>(egészséges életre, oktatásra… való lehetőség)</a:t>
            </a:r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15" name="Jobbra nyíl 14"/>
          <p:cNvSpPr/>
          <p:nvPr/>
        </p:nvSpPr>
        <p:spPr>
          <a:xfrm>
            <a:off x="6266260" y="3747993"/>
            <a:ext cx="75401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Ellipszis 15"/>
          <p:cNvSpPr/>
          <p:nvPr/>
        </p:nvSpPr>
        <p:spPr>
          <a:xfrm>
            <a:off x="1972816" y="2901562"/>
            <a:ext cx="7164288" cy="223224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aggatott nyíl jobbra 16"/>
          <p:cNvSpPr/>
          <p:nvPr/>
        </p:nvSpPr>
        <p:spPr>
          <a:xfrm rot="5400000">
            <a:off x="5382090" y="5215154"/>
            <a:ext cx="468052" cy="52920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Szövegdoboz 18"/>
          <p:cNvSpPr txBox="1"/>
          <p:nvPr/>
        </p:nvSpPr>
        <p:spPr>
          <a:xfrm>
            <a:off x="1708646" y="5637147"/>
            <a:ext cx="725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Nem lehet szigorúan elválasztani a </a:t>
            </a:r>
            <a:r>
              <a:rPr lang="hu-HU" b="1" dirty="0" smtClean="0"/>
              <a:t>helyi fejlesztést</a:t>
            </a:r>
            <a:r>
              <a:rPr lang="hu-HU" dirty="0" smtClean="0"/>
              <a:t> és a </a:t>
            </a:r>
            <a:r>
              <a:rPr lang="hu-HU" b="1" dirty="0" smtClean="0"/>
              <a:t>helyi gazdaságfejlesztést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53882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dirty="0" smtClean="0"/>
              <a:t>3. </a:t>
            </a:r>
            <a:r>
              <a:rPr lang="hu-HU" sz="4000" dirty="0" smtClean="0"/>
              <a:t>Összehasonlítás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92696"/>
          </a:xfrm>
        </p:spPr>
        <p:txBody>
          <a:bodyPr/>
          <a:lstStyle/>
          <a:p>
            <a:pPr marL="0" indent="0">
              <a:buNone/>
            </a:pPr>
            <a:r>
              <a:rPr lang="hu-HU" sz="2800" dirty="0"/>
              <a:t>3</a:t>
            </a:r>
            <a:r>
              <a:rPr lang="hu-HU" sz="2800" dirty="0" smtClean="0"/>
              <a:t>.2. </a:t>
            </a:r>
            <a:r>
              <a:rPr lang="hu-HU" sz="2800" dirty="0" smtClean="0"/>
              <a:t>Hogyan kell meghatározni a HGF célját?</a:t>
            </a:r>
            <a:endParaRPr lang="hu-HU" sz="2800" dirty="0" smtClean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638382"/>
              </p:ext>
            </p:extLst>
          </p:nvPr>
        </p:nvGraphicFramePr>
        <p:xfrm>
          <a:off x="1150992" y="2248418"/>
          <a:ext cx="6768752" cy="3707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/>
                <a:gridCol w="3384376"/>
              </a:tblGrid>
              <a:tr h="605377"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HGF</a:t>
                      </a:r>
                      <a:r>
                        <a:rPr lang="hu-HU" baseline="0" dirty="0" smtClean="0">
                          <a:solidFill>
                            <a:schemeClr val="tx1"/>
                          </a:solidFill>
                        </a:rPr>
                        <a:t> eszköz alapú megközelítése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HGF</a:t>
                      </a:r>
                      <a:r>
                        <a:rPr lang="hu-HU" baseline="0" dirty="0" smtClean="0">
                          <a:solidFill>
                            <a:schemeClr val="tx1"/>
                          </a:solidFill>
                        </a:rPr>
                        <a:t> képességszemlélet alapú megközelítése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67031">
                <a:tc>
                  <a:txBody>
                    <a:bodyPr/>
                    <a:lstStyle/>
                    <a:p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1259632" y="2924944"/>
            <a:ext cx="30963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Közvetve elfogadja a jövedelmet és versenyképességet</a:t>
            </a:r>
            <a:endParaRPr lang="hu-HU" baseline="0" dirty="0" smtClean="0">
              <a:solidFill>
                <a:schemeClr val="tx1"/>
              </a:solidFill>
            </a:endParaRPr>
          </a:p>
          <a:p>
            <a:endParaRPr lang="hu-HU" baseline="0" dirty="0" smtClean="0">
              <a:solidFill>
                <a:schemeClr val="tx1"/>
              </a:solidFill>
            </a:endParaRPr>
          </a:p>
          <a:p>
            <a:r>
              <a:rPr lang="hu-HU" dirty="0" smtClean="0"/>
              <a:t>Ez a cél nincs megkérdőjelezve</a:t>
            </a:r>
            <a:endParaRPr lang="hu-HU" baseline="0" dirty="0" smtClean="0">
              <a:solidFill>
                <a:schemeClr val="tx1"/>
              </a:solidFill>
            </a:endParaRPr>
          </a:p>
          <a:p>
            <a:endParaRPr lang="hu-HU" baseline="0" dirty="0" smtClean="0">
              <a:solidFill>
                <a:schemeClr val="tx1"/>
              </a:solidFill>
            </a:endParaRPr>
          </a:p>
          <a:p>
            <a:r>
              <a:rPr lang="hu-HU" dirty="0" smtClean="0"/>
              <a:t>Értéksemlegesnek mondja magát</a:t>
            </a:r>
            <a:endParaRPr lang="hu-HU" dirty="0" smtClean="0">
              <a:solidFill>
                <a:schemeClr val="tx1"/>
              </a:solidFill>
            </a:endParaRPr>
          </a:p>
          <a:p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4572000" y="2924944"/>
            <a:ext cx="31683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HGF céljait társadalmi megvitatásnak teszi ki</a:t>
            </a:r>
            <a:endParaRPr lang="hu-HU" baseline="0" dirty="0" smtClean="0">
              <a:solidFill>
                <a:schemeClr val="tx1"/>
              </a:solidFill>
            </a:endParaRPr>
          </a:p>
          <a:p>
            <a:r>
              <a:rPr lang="hu-HU" baseline="0" dirty="0" smtClean="0">
                <a:solidFill>
                  <a:schemeClr val="tx1"/>
                </a:solidFill>
              </a:rPr>
              <a:t>„</a:t>
            </a:r>
            <a:r>
              <a:rPr lang="hu-HU" dirty="0" smtClean="0"/>
              <a:t>olyan élet, </a:t>
            </a:r>
            <a:r>
              <a:rPr lang="hu-HU" dirty="0" err="1" smtClean="0"/>
              <a:t>ameyet</a:t>
            </a:r>
            <a:r>
              <a:rPr lang="hu-HU" dirty="0" smtClean="0"/>
              <a:t> jó okkal értékelünk</a:t>
            </a:r>
            <a:r>
              <a:rPr lang="hu-HU" baseline="0" dirty="0" smtClean="0">
                <a:solidFill>
                  <a:schemeClr val="tx1"/>
                </a:solidFill>
              </a:rPr>
              <a:t>”</a:t>
            </a:r>
            <a:endParaRPr lang="hu-HU" baseline="0" dirty="0" smtClean="0">
              <a:solidFill>
                <a:schemeClr val="tx1"/>
              </a:solidFill>
            </a:endParaRPr>
          </a:p>
          <a:p>
            <a:endParaRPr lang="hu-HU" baseline="0" dirty="0" smtClean="0">
              <a:solidFill>
                <a:schemeClr val="tx1"/>
              </a:solidFill>
            </a:endParaRPr>
          </a:p>
          <a:p>
            <a:r>
              <a:rPr lang="hu-HU" dirty="0" smtClean="0"/>
              <a:t>Nyílttá teszi az értékválasztást</a:t>
            </a:r>
            <a:endParaRPr lang="hu-HU" baseline="0" dirty="0" smtClean="0">
              <a:solidFill>
                <a:schemeClr val="tx1"/>
              </a:solidFill>
            </a:endParaRPr>
          </a:p>
          <a:p>
            <a:endParaRPr lang="hu-HU" baseline="0" dirty="0" smtClean="0">
              <a:solidFill>
                <a:schemeClr val="tx1"/>
              </a:solidFill>
            </a:endParaRPr>
          </a:p>
          <a:p>
            <a:r>
              <a:rPr lang="hu-HU" dirty="0" smtClean="0"/>
              <a:t>Lehetőség a társadalmi döntéshozatalban való részvételben</a:t>
            </a:r>
            <a:endParaRPr lang="hu-HU" dirty="0" smtClean="0">
              <a:solidFill>
                <a:schemeClr val="tx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4073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dirty="0" smtClean="0"/>
              <a:t>3. </a:t>
            </a:r>
            <a:r>
              <a:rPr lang="hu-HU" sz="4000" dirty="0" smtClean="0"/>
              <a:t>Összehasonlítás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pPr marL="0" indent="0">
              <a:buNone/>
            </a:pPr>
            <a:r>
              <a:rPr lang="hu-HU" sz="2800" dirty="0"/>
              <a:t>3</a:t>
            </a:r>
            <a:r>
              <a:rPr lang="hu-HU" sz="2800" dirty="0" smtClean="0"/>
              <a:t>.3. </a:t>
            </a:r>
            <a:r>
              <a:rPr lang="hu-HU" sz="2800" dirty="0" smtClean="0"/>
              <a:t>Tudásfajták</a:t>
            </a:r>
            <a:endParaRPr lang="hu-HU" sz="2800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694925"/>
              </p:ext>
            </p:extLst>
          </p:nvPr>
        </p:nvGraphicFramePr>
        <p:xfrm>
          <a:off x="1115616" y="2276872"/>
          <a:ext cx="6912768" cy="368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3456384"/>
              </a:tblGrid>
              <a:tr h="576064"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HGF</a:t>
                      </a:r>
                      <a:r>
                        <a:rPr lang="hu-HU" baseline="0" dirty="0" smtClean="0">
                          <a:solidFill>
                            <a:schemeClr val="tx1"/>
                          </a:solidFill>
                        </a:rPr>
                        <a:t> eszköz alapú megközelítése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chemeClr val="tx1"/>
                          </a:solidFill>
                        </a:rPr>
                        <a:t>HGF</a:t>
                      </a:r>
                      <a:r>
                        <a:rPr lang="hu-HU" baseline="0" dirty="0" smtClean="0">
                          <a:solidFill>
                            <a:schemeClr val="tx1"/>
                          </a:solidFill>
                        </a:rPr>
                        <a:t> eszköz alapú megközelítése</a:t>
                      </a:r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48580">
                <a:tc>
                  <a:txBody>
                    <a:bodyPr/>
                    <a:lstStyle/>
                    <a:p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1218795" y="2996952"/>
            <a:ext cx="32403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Szakértők kínálják az érvényes tudást</a:t>
            </a:r>
          </a:p>
          <a:p>
            <a:r>
              <a:rPr lang="hu-HU" dirty="0" smtClean="0">
                <a:solidFill>
                  <a:schemeClr val="tx1"/>
                </a:solidFill>
              </a:rPr>
              <a:t>Informálják a döntéshozókat</a:t>
            </a:r>
            <a:endParaRPr lang="hu-HU" dirty="0" smtClean="0">
              <a:solidFill>
                <a:schemeClr val="tx1"/>
              </a:solidFill>
            </a:endParaRPr>
          </a:p>
          <a:p>
            <a:endParaRPr lang="hu-HU" dirty="0" smtClean="0">
              <a:solidFill>
                <a:schemeClr val="tx1"/>
              </a:solidFill>
            </a:endParaRPr>
          </a:p>
          <a:p>
            <a:r>
              <a:rPr lang="hu-HU" dirty="0" smtClean="0"/>
              <a:t>A tudományos és politikai elválasztódik egymástól</a:t>
            </a:r>
          </a:p>
          <a:p>
            <a:endParaRPr lang="hu-HU" dirty="0"/>
          </a:p>
          <a:p>
            <a:r>
              <a:rPr lang="hu-HU" dirty="0" smtClean="0"/>
              <a:t>Közös akarat az egyéni preferenciák összegzéséből adódik</a:t>
            </a:r>
            <a:endParaRPr lang="hu-HU" dirty="0" smtClean="0">
              <a:solidFill>
                <a:schemeClr val="tx1"/>
              </a:solidFill>
            </a:endParaRPr>
          </a:p>
          <a:p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4644008" y="2996952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Szakértők és laikusok</a:t>
            </a:r>
            <a:r>
              <a:rPr lang="hu-HU" dirty="0" smtClean="0">
                <a:solidFill>
                  <a:schemeClr val="tx1"/>
                </a:solidFill>
              </a:rPr>
              <a:t> </a:t>
            </a:r>
            <a:endParaRPr lang="hu-HU" dirty="0" smtClean="0">
              <a:solidFill>
                <a:schemeClr val="tx1"/>
              </a:solidFill>
            </a:endParaRPr>
          </a:p>
          <a:p>
            <a:endParaRPr lang="hu-HU" dirty="0" smtClean="0">
              <a:solidFill>
                <a:schemeClr val="tx1"/>
              </a:solidFill>
            </a:endParaRPr>
          </a:p>
          <a:p>
            <a:r>
              <a:rPr lang="hu-HU" dirty="0" smtClean="0"/>
              <a:t>Társadalmi részvétel</a:t>
            </a:r>
            <a:endParaRPr lang="hu-HU" baseline="0" dirty="0" smtClean="0">
              <a:solidFill>
                <a:schemeClr val="tx1"/>
              </a:solidFill>
            </a:endParaRPr>
          </a:p>
          <a:p>
            <a:endParaRPr lang="hu-HU" baseline="0" dirty="0" smtClean="0">
              <a:solidFill>
                <a:schemeClr val="tx1"/>
              </a:solidFill>
            </a:endParaRPr>
          </a:p>
          <a:p>
            <a:r>
              <a:rPr lang="hu-HU" dirty="0" smtClean="0"/>
              <a:t>Szakértői vélemények kiegészítése új nézőpontokkal, információkkal</a:t>
            </a:r>
            <a:endParaRPr lang="hu-HU" baseline="0" dirty="0" smtClean="0">
              <a:solidFill>
                <a:schemeClr val="tx1"/>
              </a:solidFill>
            </a:endParaRPr>
          </a:p>
          <a:p>
            <a:endParaRPr lang="hu-HU" baseline="0" dirty="0" smtClean="0">
              <a:solidFill>
                <a:schemeClr val="tx1"/>
              </a:solidFill>
            </a:endParaRPr>
          </a:p>
          <a:p>
            <a:r>
              <a:rPr lang="hu-HU" dirty="0" smtClean="0"/>
              <a:t>Közös akarat a </a:t>
            </a:r>
            <a:r>
              <a:rPr lang="hu-HU" dirty="0" err="1" smtClean="0"/>
              <a:t>deliberatív</a:t>
            </a:r>
            <a:r>
              <a:rPr lang="hu-HU" dirty="0" smtClean="0"/>
              <a:t> folyamatban képződik és nem az egyéni preferenciák összege.</a:t>
            </a:r>
            <a:endParaRPr lang="hu-HU" dirty="0" smtClean="0">
              <a:solidFill>
                <a:schemeClr val="tx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4557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4. Illusztráció: esettanulmányok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04937"/>
            <a:ext cx="8579296" cy="964704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Hogyan lehet HGF projekteket értékelni a képességszemlélet alapú megközelítés szerint?</a:t>
            </a:r>
            <a:endParaRPr lang="hu-HU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809150"/>
              </p:ext>
            </p:extLst>
          </p:nvPr>
        </p:nvGraphicFramePr>
        <p:xfrm>
          <a:off x="755576" y="2924944"/>
          <a:ext cx="7776864" cy="30963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1964"/>
                <a:gridCol w="1944216"/>
                <a:gridCol w="2346468"/>
                <a:gridCol w="1944216"/>
              </a:tblGrid>
              <a:tr h="775973">
                <a:tc>
                  <a:txBody>
                    <a:bodyPr/>
                    <a:lstStyle/>
                    <a:p>
                      <a:endParaRPr lang="hu-H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Csatornahálózat</a:t>
                      </a:r>
                      <a:r>
                        <a:rPr lang="hu-HU" sz="1400" baseline="0" dirty="0" smtClean="0">
                          <a:solidFill>
                            <a:schemeClr val="tx1"/>
                          </a:solidFill>
                        </a:rPr>
                        <a:t> építés</a:t>
                      </a:r>
                    </a:p>
                    <a:p>
                      <a:r>
                        <a:rPr lang="hu-HU" sz="1400" baseline="0" dirty="0" smtClean="0">
                          <a:solidFill>
                            <a:schemeClr val="tx1"/>
                          </a:solidFill>
                        </a:rPr>
                        <a:t>(Marokkó)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Lakáskörülmények javítása (Brazília)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Közösségi kert (Új-Zéland)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96902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Eszközök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Vízhasználó szövetkezetek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Víz, áram, csatornahálózat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Közösségi kertek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52059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Átváltási tényezők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Írni-olvasni tudás</a:t>
                      </a:r>
                    </a:p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Hiányzó laikus</a:t>
                      </a:r>
                      <a:r>
                        <a:rPr lang="hu-HU" sz="1400" baseline="0" dirty="0" smtClean="0">
                          <a:solidFill>
                            <a:schemeClr val="tx1"/>
                          </a:solidFill>
                        </a:rPr>
                        <a:t> tudás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Jövedelmi szint</a:t>
                      </a:r>
                    </a:p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Csoport sajátos dinamikája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71410">
                <a:tc>
                  <a:txBody>
                    <a:bodyPr/>
                    <a:lstStyle/>
                    <a:p>
                      <a:r>
                        <a:rPr lang="hu-HU" sz="1400" dirty="0" smtClean="0"/>
                        <a:t>Képességek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Vízhez való hozzáférés</a:t>
                      </a:r>
                    </a:p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Társadalmi részvétel lehetősége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Emberhez méltó helyen</a:t>
                      </a:r>
                      <a:r>
                        <a:rPr lang="hu-HU" sz="1400" baseline="0" dirty="0" smtClean="0">
                          <a:solidFill>
                            <a:schemeClr val="tx1"/>
                          </a:solidFill>
                        </a:rPr>
                        <a:t> lakás képessége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smtClean="0">
                          <a:solidFill>
                            <a:schemeClr val="tx1"/>
                          </a:solidFill>
                        </a:rPr>
                        <a:t>Élelemhez</a:t>
                      </a:r>
                      <a:r>
                        <a:rPr lang="hu-HU" sz="1400" baseline="0" dirty="0" smtClean="0">
                          <a:solidFill>
                            <a:schemeClr val="tx1"/>
                          </a:solidFill>
                        </a:rPr>
                        <a:t> való hozzájutás képessége</a:t>
                      </a:r>
                      <a:endParaRPr lang="hu-H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593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66509" y="692696"/>
            <a:ext cx="7772400" cy="1470025"/>
          </a:xfrm>
        </p:spPr>
        <p:txBody>
          <a:bodyPr/>
          <a:lstStyle/>
          <a:p>
            <a:pPr eaLnBrk="1" hangingPunct="1"/>
            <a:r>
              <a:rPr lang="hu-HU" altLang="hu-HU" b="1" dirty="0" smtClean="0"/>
              <a:t>Köszönjük a figyelmet!</a:t>
            </a:r>
            <a:endParaRPr lang="en-GB" altLang="hu-HU" b="1" dirty="0" smtClean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99592" y="2420888"/>
            <a:ext cx="7272338" cy="792163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hu-HU" altLang="hu-HU" sz="2600" u="sng" dirty="0" smtClean="0"/>
              <a:t>E-mail:</a:t>
            </a:r>
            <a:r>
              <a:rPr lang="hu-HU" altLang="hu-HU" sz="2600" dirty="0" smtClean="0"/>
              <a:t> </a:t>
            </a:r>
            <a:r>
              <a:rPr lang="hu-HU" altLang="hu-HU" sz="2600" dirty="0" err="1" smtClean="0"/>
              <a:t>gebert.judit</a:t>
            </a:r>
            <a:r>
              <a:rPr lang="hu-HU" altLang="hu-HU" sz="2600" dirty="0" smtClean="0"/>
              <a:t>@</a:t>
            </a:r>
            <a:r>
              <a:rPr lang="hu-HU" altLang="hu-HU" sz="2600" dirty="0" err="1" smtClean="0"/>
              <a:t>eco.u-szeged.hu</a:t>
            </a:r>
            <a:endParaRPr lang="hu-HU" altLang="hu-HU" sz="2600" dirty="0" smtClean="0"/>
          </a:p>
        </p:txBody>
      </p:sp>
      <p:sp>
        <p:nvSpPr>
          <p:cNvPr id="5124" name="Szövegdoboz 1"/>
          <p:cNvSpPr txBox="1">
            <a:spLocks noChangeArrowheads="1"/>
          </p:cNvSpPr>
          <p:nvPr/>
        </p:nvSpPr>
        <p:spPr bwMode="auto">
          <a:xfrm>
            <a:off x="683569" y="3573016"/>
            <a:ext cx="813817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hu-HU" altLang="hu-HU" sz="1400" dirty="0"/>
              <a:t>Jelen előadás az OTKA K-109425 (A helyi gazdaságfejlesztés megalapozása a képességszemlélet segítségével) kutatás keretén belül készült.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hu-HU" altLang="hu-HU" sz="1400" dirty="0" smtClean="0"/>
          </a:p>
          <a:p>
            <a:pPr algn="just">
              <a:spcBef>
                <a:spcPct val="0"/>
              </a:spcBef>
              <a:buFontTx/>
              <a:buNone/>
            </a:pPr>
            <a:r>
              <a:rPr lang="hu-HU" altLang="hu-HU" sz="1400" dirty="0" smtClean="0"/>
              <a:t>A </a:t>
            </a:r>
            <a:r>
              <a:rPr lang="hu-HU" altLang="hu-HU" sz="1400" dirty="0"/>
              <a:t>kutatást az </a:t>
            </a:r>
            <a:r>
              <a:rPr lang="hu-HU" altLang="hu-HU" sz="1400" dirty="0" smtClean="0"/>
              <a:t>Apáczai Csere János Ösztöndíj (Gébert Judit) és az MTA </a:t>
            </a:r>
            <a:r>
              <a:rPr lang="hu-HU" altLang="hu-HU" sz="1400" dirty="0"/>
              <a:t>Bolyai János Kutatási Ösztöndíj támogatta (</a:t>
            </a:r>
            <a:r>
              <a:rPr lang="hu-HU" altLang="hu-HU" sz="1400" dirty="0" err="1"/>
              <a:t>Bajmócy</a:t>
            </a:r>
            <a:r>
              <a:rPr lang="hu-HU" altLang="hu-HU" sz="1400" dirty="0"/>
              <a:t> Zoltán).</a:t>
            </a:r>
          </a:p>
          <a:p>
            <a:pPr algn="just">
              <a:spcBef>
                <a:spcPct val="0"/>
              </a:spcBef>
              <a:buNone/>
            </a:pPr>
            <a:r>
              <a:rPr lang="hu-HU" sz="1400" dirty="0" smtClean="0"/>
              <a:t>„</a:t>
            </a:r>
            <a:r>
              <a:rPr lang="hu-HU" sz="1400" dirty="0"/>
              <a:t>A kutatás a TÁMOP 4.2.4.A/2-11-1-2012-0001 azonosító számú </a:t>
            </a:r>
            <a:r>
              <a:rPr lang="hu-HU" sz="1400" i="1" dirty="0"/>
              <a:t>Nemzeti Kiválóság Program – Hazai hallgatói, illetve kutatói személyi támogatást biztosító rendszer kidolgozása és működtetése konvergencia program</a:t>
            </a:r>
            <a:r>
              <a:rPr lang="hu-HU" sz="1400" dirty="0"/>
              <a:t> című kiemelt projekt  keretében zajlott. A projekt az Európai Unió támogatásával, az Európai Szociális Alap társfinanszírozásával valósul meg.”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hu-HU" altLang="hu-HU" sz="1400" dirty="0" smtClean="0"/>
              <a:t>	</a:t>
            </a:r>
            <a:endParaRPr lang="hu-HU" altLang="hu-HU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Szürkeárnyalato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3850</TotalTime>
  <Words>505</Words>
  <Application>Microsoft Office PowerPoint</Application>
  <PresentationFormat>Diavetítés a képernyőre (4:3 oldalarány)</PresentationFormat>
  <Paragraphs>107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3" baseType="lpstr">
      <vt:lpstr>Arial</vt:lpstr>
      <vt:lpstr>Raavi</vt:lpstr>
      <vt:lpstr>Times New Roman</vt:lpstr>
      <vt:lpstr>Alapértelmezett terv</vt:lpstr>
      <vt:lpstr>Képességszemlélet a helyi fejlesztésben</vt:lpstr>
      <vt:lpstr>Előadás felépítése</vt:lpstr>
      <vt:lpstr>1. A kutatás célja</vt:lpstr>
      <vt:lpstr>2. Eszköz alapú és képességszemlélet alapú megközelítés</vt:lpstr>
      <vt:lpstr>3. Összehasonlítás</vt:lpstr>
      <vt:lpstr>3. Összehasonlítás</vt:lpstr>
      <vt:lpstr>3. Összehasonlítás</vt:lpstr>
      <vt:lpstr>4. Illusztráció: esettanulmányok</vt:lpstr>
      <vt:lpstr>Köszönjük a figyelmet!</vt:lpstr>
    </vt:vector>
  </TitlesOfParts>
  <Company>SZTE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Szeged</dc:title>
  <dc:creator>GTK</dc:creator>
  <cp:lastModifiedBy>Gébert Judit</cp:lastModifiedBy>
  <cp:revision>209</cp:revision>
  <cp:lastPrinted>2012-05-08T09:09:47Z</cp:lastPrinted>
  <dcterms:created xsi:type="dcterms:W3CDTF">2004-11-03T13:38:10Z</dcterms:created>
  <dcterms:modified xsi:type="dcterms:W3CDTF">2013-11-22T06:00:20Z</dcterms:modified>
</cp:coreProperties>
</file>