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369" r:id="rId2"/>
    <p:sldId id="424" r:id="rId3"/>
    <p:sldId id="406" r:id="rId4"/>
    <p:sldId id="405" r:id="rId5"/>
    <p:sldId id="411" r:id="rId6"/>
    <p:sldId id="412" r:id="rId7"/>
    <p:sldId id="413" r:id="rId8"/>
    <p:sldId id="414" r:id="rId9"/>
    <p:sldId id="407" r:id="rId10"/>
    <p:sldId id="422" r:id="rId11"/>
    <p:sldId id="423" r:id="rId12"/>
    <p:sldId id="416" r:id="rId13"/>
    <p:sldId id="417" r:id="rId14"/>
    <p:sldId id="420" r:id="rId15"/>
    <p:sldId id="421" r:id="rId16"/>
    <p:sldId id="418" r:id="rId17"/>
    <p:sldId id="409" r:id="rId18"/>
    <p:sldId id="408" r:id="rId19"/>
  </p:sldIdLst>
  <p:sldSz cx="9144000" cy="6858000" type="screen4x3"/>
  <p:notesSz cx="6797675" cy="9926638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  <a:srgbClr val="FF3300"/>
    <a:srgbClr val="FFFF99"/>
    <a:srgbClr val="006600"/>
    <a:srgbClr val="003300"/>
    <a:srgbClr val="5F5F5F"/>
    <a:srgbClr val="A58F71"/>
    <a:srgbClr val="080808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Közepesen sötét stílus 2 – 3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incs stílus, csak rács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42" autoAdjust="0"/>
    <p:restoredTop sz="94660"/>
  </p:normalViewPr>
  <p:slideViewPr>
    <p:cSldViewPr>
      <p:cViewPr varScale="1">
        <p:scale>
          <a:sx n="69" d="100"/>
          <a:sy n="69" d="100"/>
        </p:scale>
        <p:origin x="-133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09" tIns="46254" rIns="92509" bIns="4625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09" tIns="46254" rIns="92509" bIns="4625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09" tIns="46254" rIns="92509" bIns="4625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09" tIns="46254" rIns="92509" bIns="4625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634F8829-6547-4598-822A-EBECB1DF9D70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43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09" tIns="46254" rIns="92509" bIns="4625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878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09" tIns="46254" rIns="92509" bIns="4625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68375" y="766763"/>
            <a:ext cx="4905375" cy="36798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752975"/>
            <a:ext cx="4975225" cy="4446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09" tIns="46254" rIns="92509" bIns="4625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543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09" tIns="46254" rIns="92509" bIns="4625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429750"/>
            <a:ext cx="2878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09" tIns="46254" rIns="92509" bIns="4625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B5E72C5E-AEFF-4C0F-BA31-CE2E600B007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2003.05.26-27.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Név          Előadás címe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E4B953-2AA2-41BD-A164-5D76A75F731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2003.05.26-27.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Név          Előadás címe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C059DA-36F1-4D91-A88F-CC42E9CCA41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40513" y="609600"/>
            <a:ext cx="1817687" cy="5486400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1187450" y="609600"/>
            <a:ext cx="5300663" cy="5486400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2003.05.26-27.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Név          Előadás címe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82A2BA-4762-475E-A6D6-582272B2671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Cím és tábláz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87450" y="609600"/>
            <a:ext cx="727075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áblázat helye 2"/>
          <p:cNvSpPr>
            <a:spLocks noGrp="1"/>
          </p:cNvSpPr>
          <p:nvPr>
            <p:ph type="tbl" idx="1"/>
          </p:nvPr>
        </p:nvSpPr>
        <p:spPr>
          <a:xfrm>
            <a:off x="1187450" y="1981200"/>
            <a:ext cx="7270750" cy="4114800"/>
          </a:xfrm>
        </p:spPr>
        <p:txBody>
          <a:bodyPr/>
          <a:lstStyle/>
          <a:p>
            <a:pPr lvl="0"/>
            <a:endParaRPr lang="hu-H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2003.05.26-27.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Név          Előadás címe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067CB2-A22A-4288-B92C-0072EC31161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2003.05.26-27.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Név          Előadás címe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06F7E8-E902-4940-84D0-B98F431855E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2003.05.26-27.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Név          Előadás címe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ACFDAE-0D07-4224-8EB3-7406D96F2E4A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1187450" y="1981200"/>
            <a:ext cx="35591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899025" y="1981200"/>
            <a:ext cx="35591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2003.05.26-27.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Név          Előadás címe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DF6F9-0BDD-4A64-939D-73E7E957B19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2003.05.26-27.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Név          Előadás címe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9BBC78-94E4-49E4-B1DC-61CE16BB403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2003.05.26-27.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Név          Előadás címe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9E6B23-F7C7-4A3B-88A2-392B155415C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2003.05.26-27.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Név          Előadás címe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8B5F68-3C63-4B96-A388-B16CA1DC0A8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2003.05.26-27.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Név          Előadás címe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A1FC2D-DC6C-4F5E-91AB-12C444BBE64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2003.05.26-27.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Név          Előadás címe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2315D2-0F42-4732-968C-106931F5BFD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8D5C0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609600"/>
            <a:ext cx="7270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7450" y="1981200"/>
            <a:ext cx="727075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  <p:sp>
        <p:nvSpPr>
          <p:cNvPr id="1032" name="Arc 8"/>
          <p:cNvSpPr>
            <a:spLocks/>
          </p:cNvSpPr>
          <p:nvPr/>
        </p:nvSpPr>
        <p:spPr bwMode="auto">
          <a:xfrm>
            <a:off x="11113" y="1588"/>
            <a:ext cx="8828087" cy="68453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rgbClr val="B6B79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hu-HU"/>
          </a:p>
        </p:txBody>
      </p:sp>
      <p:pic>
        <p:nvPicPr>
          <p:cNvPr id="1029" name="Picture 9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1113" y="0"/>
            <a:ext cx="1143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1143000" y="139700"/>
            <a:ext cx="5562600" cy="314325"/>
          </a:xfrm>
          <a:prstGeom prst="rect">
            <a:avLst/>
          </a:prstGeom>
          <a:gradFill rotWithShape="0">
            <a:gsLst>
              <a:gs pos="0">
                <a:srgbClr val="FFA621"/>
              </a:gs>
              <a:gs pos="50000">
                <a:srgbClr val="C07200"/>
              </a:gs>
              <a:gs pos="100000">
                <a:srgbClr val="FFA621"/>
              </a:gs>
            </a:gsLst>
            <a:lin ang="5400000" scaled="1"/>
          </a:gradFill>
          <a:ln w="9525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hu-HU" sz="1400" b="1">
                <a:solidFill>
                  <a:srgbClr val="080808"/>
                </a:solidFill>
                <a:latin typeface="Copperplate Gothic Bold" pitchFamily="34" charset="0"/>
                <a:cs typeface="Times New Roman" pitchFamily="18" charset="0"/>
              </a:rPr>
              <a:t>Miskolci Egyetem Gazdaságtudományi Kar </a:t>
            </a:r>
            <a:endParaRPr lang="hu-HU" sz="1400" b="1">
              <a:solidFill>
                <a:srgbClr val="080808"/>
              </a:solidFill>
              <a:latin typeface="Book Antiqua" pitchFamily="18" charset="0"/>
              <a:cs typeface="Arial" charset="0"/>
            </a:endParaRPr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6743700" y="76200"/>
            <a:ext cx="2362200" cy="438150"/>
          </a:xfrm>
          <a:prstGeom prst="rect">
            <a:avLst/>
          </a:prstGeom>
          <a:gradFill rotWithShape="0">
            <a:gsLst>
              <a:gs pos="0">
                <a:srgbClr val="C07200"/>
              </a:gs>
              <a:gs pos="50000">
                <a:srgbClr val="FFA621"/>
              </a:gs>
              <a:gs pos="100000">
                <a:srgbClr val="C07200"/>
              </a:gs>
            </a:gsLst>
            <a:lin ang="5400000" scaled="1"/>
          </a:gradFill>
          <a:ln w="9525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81000">
              <a:spcBef>
                <a:spcPct val="50000"/>
              </a:spcBef>
              <a:defRPr/>
            </a:pPr>
            <a:r>
              <a:rPr lang="hu-HU" sz="1100" b="1">
                <a:solidFill>
                  <a:srgbClr val="080808"/>
                </a:solidFill>
                <a:latin typeface="Copperplate Gothic Light" pitchFamily="34" charset="0"/>
              </a:rPr>
              <a:t>Világ és Regionális Gazdaságtan Intézet</a:t>
            </a:r>
            <a:r>
              <a:rPr lang="hu-HU" sz="1100" b="1">
                <a:solidFill>
                  <a:srgbClr val="080808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 Antiqua" pitchFamily="18" charset="0"/>
                <a:cs typeface="Arial" charset="0"/>
              </a:rPr>
              <a:t> 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" y="6400800"/>
            <a:ext cx="121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hu-HU"/>
              <a:t>2003.05.26-27.</a:t>
            </a:r>
          </a:p>
        </p:txBody>
      </p:sp>
      <p:sp>
        <p:nvSpPr>
          <p:cNvPr id="1037" name="Freeform 13"/>
          <p:cNvSpPr>
            <a:spLocks/>
          </p:cNvSpPr>
          <p:nvPr/>
        </p:nvSpPr>
        <p:spPr bwMode="auto">
          <a:xfrm>
            <a:off x="5399088" y="1447800"/>
            <a:ext cx="3744912" cy="5399088"/>
          </a:xfrm>
          <a:custGeom>
            <a:avLst/>
            <a:gdLst/>
            <a:ahLst/>
            <a:cxnLst>
              <a:cxn ang="0">
                <a:pos x="1905" y="3312"/>
              </a:cxn>
              <a:cxn ang="0">
                <a:pos x="2358" y="3313"/>
              </a:cxn>
              <a:cxn ang="0">
                <a:pos x="2358" y="1437"/>
              </a:cxn>
              <a:cxn ang="0">
                <a:pos x="0" y="0"/>
              </a:cxn>
              <a:cxn ang="0">
                <a:pos x="201" y="150"/>
              </a:cxn>
              <a:cxn ang="0">
                <a:pos x="366" y="279"/>
              </a:cxn>
              <a:cxn ang="0">
                <a:pos x="552" y="441"/>
              </a:cxn>
              <a:cxn ang="0">
                <a:pos x="732" y="612"/>
              </a:cxn>
              <a:cxn ang="0">
                <a:pos x="996" y="903"/>
              </a:cxn>
              <a:cxn ang="0">
                <a:pos x="1230" y="1212"/>
              </a:cxn>
              <a:cxn ang="0">
                <a:pos x="1400" y="1482"/>
              </a:cxn>
              <a:cxn ang="0">
                <a:pos x="1548" y="1761"/>
              </a:cxn>
              <a:cxn ang="0">
                <a:pos x="1665" y="2040"/>
              </a:cxn>
              <a:cxn ang="0">
                <a:pos x="1751" y="2295"/>
              </a:cxn>
              <a:cxn ang="0">
                <a:pos x="1809" y="2511"/>
              </a:cxn>
              <a:cxn ang="0">
                <a:pos x="1863" y="2778"/>
              </a:cxn>
              <a:cxn ang="0">
                <a:pos x="1890" y="3012"/>
              </a:cxn>
              <a:cxn ang="0">
                <a:pos x="1905" y="3312"/>
              </a:cxn>
            </a:cxnLst>
            <a:rect l="0" t="0" r="r" b="b"/>
            <a:pathLst>
              <a:path w="2359" h="3314">
                <a:moveTo>
                  <a:pt x="1905" y="3312"/>
                </a:moveTo>
                <a:lnTo>
                  <a:pt x="2358" y="3313"/>
                </a:lnTo>
                <a:lnTo>
                  <a:pt x="2358" y="1437"/>
                </a:lnTo>
                <a:lnTo>
                  <a:pt x="0" y="0"/>
                </a:lnTo>
                <a:lnTo>
                  <a:pt x="201" y="150"/>
                </a:lnTo>
                <a:lnTo>
                  <a:pt x="366" y="279"/>
                </a:lnTo>
                <a:lnTo>
                  <a:pt x="552" y="441"/>
                </a:lnTo>
                <a:lnTo>
                  <a:pt x="732" y="612"/>
                </a:lnTo>
                <a:lnTo>
                  <a:pt x="996" y="903"/>
                </a:lnTo>
                <a:lnTo>
                  <a:pt x="1230" y="1212"/>
                </a:lnTo>
                <a:lnTo>
                  <a:pt x="1400" y="1482"/>
                </a:lnTo>
                <a:lnTo>
                  <a:pt x="1548" y="1761"/>
                </a:lnTo>
                <a:lnTo>
                  <a:pt x="1665" y="2040"/>
                </a:lnTo>
                <a:lnTo>
                  <a:pt x="1751" y="2295"/>
                </a:lnTo>
                <a:lnTo>
                  <a:pt x="1809" y="2511"/>
                </a:lnTo>
                <a:lnTo>
                  <a:pt x="1863" y="2778"/>
                </a:lnTo>
                <a:lnTo>
                  <a:pt x="1890" y="3012"/>
                </a:lnTo>
                <a:lnTo>
                  <a:pt x="1905" y="3312"/>
                </a:lnTo>
              </a:path>
            </a:pathLst>
          </a:custGeom>
          <a:gradFill rotWithShape="0">
            <a:gsLst>
              <a:gs pos="0">
                <a:srgbClr val="D2CEBE"/>
              </a:gs>
              <a:gs pos="50000">
                <a:srgbClr val="EAE4E0"/>
              </a:gs>
              <a:gs pos="100000">
                <a:srgbClr val="D2CEBE"/>
              </a:gs>
            </a:gsLst>
            <a:lin ang="0" scaled="1"/>
          </a:gradFill>
          <a:ln w="9525" cap="rnd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371600" y="6400800"/>
            <a:ext cx="7239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hu-HU"/>
              <a:t>Név          Előadás címe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63000" y="6400800"/>
            <a:ext cx="304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F0E4330-C35D-447A-8480-8579154DCA5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Bodoni MT Black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Bodoni MT Black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Bodoni MT Black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Bodoni MT Black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Bodoni MT Black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Bodoni MT Black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Bodoni MT Black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Bodoni MT Black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1484313"/>
            <a:ext cx="8062912" cy="2592387"/>
          </a:xfrm>
        </p:spPr>
        <p:txBody>
          <a:bodyPr/>
          <a:lstStyle/>
          <a:p>
            <a:r>
              <a:rPr lang="hu-HU" sz="3600" dirty="0" smtClean="0"/>
              <a:t>Társadalmi innováció és szociális </a:t>
            </a:r>
            <a:r>
              <a:rPr lang="hu-HU" sz="3600" dirty="0" smtClean="0"/>
              <a:t>szövetkezetek vidéki </a:t>
            </a:r>
            <a:r>
              <a:rPr lang="hu-HU" sz="3600" dirty="0" err="1" smtClean="0"/>
              <a:t>téségekben</a:t>
            </a:r>
            <a:endParaRPr lang="hu-HU" sz="36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76375" y="4508500"/>
            <a:ext cx="6400800" cy="1558925"/>
          </a:xfrm>
        </p:spPr>
        <p:txBody>
          <a:bodyPr/>
          <a:lstStyle/>
          <a:p>
            <a:r>
              <a:rPr lang="hu-HU" sz="2400" b="1" dirty="0" smtClean="0"/>
              <a:t>Kaposvár, 2013.11.22.</a:t>
            </a:r>
            <a:endParaRPr lang="hu-HU" sz="2400" b="1" dirty="0" smtClean="0"/>
          </a:p>
          <a:p>
            <a:endParaRPr lang="hu-HU" sz="2400" b="1" dirty="0" smtClean="0"/>
          </a:p>
          <a:p>
            <a:r>
              <a:rPr lang="hu-HU" sz="2400" b="1" dirty="0" smtClean="0"/>
              <a:t>G</a:t>
            </a:r>
            <a:r>
              <a:rPr lang="hu-HU" sz="2400" b="1" dirty="0" smtClean="0"/>
              <a:t>. Fekete Éva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Szövetkezeti alapelvek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hu-HU" sz="2400" i="1" dirty="0" smtClean="0"/>
              <a:t>Önkéntes és nyitott </a:t>
            </a:r>
            <a:r>
              <a:rPr lang="hu-HU" sz="2400" i="1" dirty="0" smtClean="0"/>
              <a:t>tagság</a:t>
            </a:r>
            <a:endParaRPr lang="hu-HU" sz="2400" i="1" dirty="0" smtClean="0"/>
          </a:p>
          <a:p>
            <a:pPr marL="514350" indent="-514350">
              <a:buFont typeface="+mj-lt"/>
              <a:buAutoNum type="arabicPeriod"/>
            </a:pPr>
            <a:r>
              <a:rPr lang="hu-HU" sz="2400" i="1" dirty="0" smtClean="0"/>
              <a:t>Demokratikus tagi </a:t>
            </a:r>
            <a:r>
              <a:rPr lang="hu-HU" sz="2400" i="1" dirty="0" smtClean="0"/>
              <a:t>ellenőrzés</a:t>
            </a:r>
            <a:endParaRPr lang="hu-HU" sz="2400" i="1" dirty="0" smtClean="0"/>
          </a:p>
          <a:p>
            <a:pPr marL="514350" indent="-514350">
              <a:buFont typeface="+mj-lt"/>
              <a:buAutoNum type="arabicPeriod"/>
            </a:pPr>
            <a:r>
              <a:rPr lang="hu-HU" sz="2400" i="1" dirty="0" smtClean="0"/>
              <a:t>A tagok gazdasági </a:t>
            </a:r>
            <a:r>
              <a:rPr lang="hu-HU" sz="2400" i="1" dirty="0" smtClean="0"/>
              <a:t>részvétele</a:t>
            </a:r>
          </a:p>
          <a:p>
            <a:pPr marL="514350" indent="-514350">
              <a:buFont typeface="+mj-lt"/>
              <a:buAutoNum type="arabicPeriod"/>
            </a:pPr>
            <a:r>
              <a:rPr lang="hu-HU" sz="2400" i="1" dirty="0" smtClean="0"/>
              <a:t>Autonómia és </a:t>
            </a:r>
            <a:r>
              <a:rPr lang="hu-HU" sz="2400" i="1" dirty="0" smtClean="0"/>
              <a:t>függetlenség</a:t>
            </a:r>
          </a:p>
          <a:p>
            <a:pPr marL="514350" indent="-514350">
              <a:buFont typeface="+mj-lt"/>
              <a:buAutoNum type="arabicPeriod"/>
            </a:pPr>
            <a:r>
              <a:rPr lang="hu-HU" sz="2400" i="1" dirty="0" smtClean="0"/>
              <a:t>Oktatás, képzés és </a:t>
            </a:r>
            <a:r>
              <a:rPr lang="hu-HU" sz="2400" i="1" dirty="0" smtClean="0"/>
              <a:t>tájékoztatás</a:t>
            </a:r>
            <a:endParaRPr lang="hu-HU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hu-HU" sz="2400" i="1" dirty="0" smtClean="0"/>
              <a:t>Szövetkezetek közötti </a:t>
            </a:r>
            <a:r>
              <a:rPr lang="hu-HU" sz="2400" i="1" dirty="0" smtClean="0"/>
              <a:t>együttműködés</a:t>
            </a:r>
          </a:p>
          <a:p>
            <a:pPr marL="514350" indent="-514350">
              <a:buFont typeface="+mj-lt"/>
              <a:buAutoNum type="arabicPeriod"/>
            </a:pPr>
            <a:r>
              <a:rPr lang="hu-HU" sz="2400" i="1" dirty="0" smtClean="0"/>
              <a:t>Közösségi </a:t>
            </a:r>
            <a:r>
              <a:rPr lang="hu-HU" sz="2400" i="1" dirty="0" smtClean="0"/>
              <a:t>felelősség</a:t>
            </a:r>
          </a:p>
          <a:p>
            <a:pPr algn="ctr">
              <a:buNone/>
            </a:pPr>
            <a:r>
              <a:rPr lang="hu-HU" i="1" dirty="0" smtClean="0"/>
              <a:t>Nem minden szövetkezet társadalmi vállalkozás – és fordítva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Magyarországi szociális szövetkezetek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2006, 2013</a:t>
            </a:r>
          </a:p>
          <a:p>
            <a:r>
              <a:rPr lang="hu-HU" dirty="0" smtClean="0"/>
              <a:t>Új szereplők a tagok között:</a:t>
            </a:r>
          </a:p>
          <a:p>
            <a:r>
              <a:rPr lang="hu-HU" dirty="0" smtClean="0"/>
              <a:t>Belépés megkönnyítése:</a:t>
            </a:r>
          </a:p>
          <a:p>
            <a:r>
              <a:rPr lang="hu-HU" dirty="0" smtClean="0"/>
              <a:t>Tagi munkavégzési jogviszony létrehozása:</a:t>
            </a:r>
          </a:p>
          <a:p>
            <a:r>
              <a:rPr lang="hu-HU" dirty="0" smtClean="0"/>
              <a:t>Átmenet biztosítása a közfoglalkoztatásból: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600" dirty="0" smtClean="0"/>
              <a:t>Társadalmi innováció vidéken - a </a:t>
            </a:r>
            <a:r>
              <a:rPr lang="hu-HU" sz="3600" dirty="0" smtClean="0"/>
              <a:t>vidék sajátosságai</a:t>
            </a:r>
            <a:endParaRPr lang="en-US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87450" y="1981200"/>
            <a:ext cx="7633022" cy="4328120"/>
          </a:xfrm>
        </p:spPr>
        <p:txBody>
          <a:bodyPr/>
          <a:lstStyle/>
          <a:p>
            <a:r>
              <a:rPr lang="hu-HU" dirty="0" smtClean="0"/>
              <a:t>Alacsony koncentráció – hiányos szolgáltatások</a:t>
            </a:r>
          </a:p>
          <a:p>
            <a:r>
              <a:rPr lang="hu-HU" dirty="0" smtClean="0"/>
              <a:t>Természethez való közelség – érték és felelősség</a:t>
            </a:r>
          </a:p>
          <a:p>
            <a:r>
              <a:rPr lang="hu-HU" dirty="0" smtClean="0"/>
              <a:t>Centrumoktól való távolság – információs elzártság, magára hagyatottság</a:t>
            </a:r>
          </a:p>
          <a:p>
            <a:r>
              <a:rPr lang="hu-HU" dirty="0" smtClean="0"/>
              <a:t>Lassabb kulturális változások – megőrzött értékek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87450" y="609600"/>
            <a:ext cx="7561014" cy="1379240"/>
          </a:xfrm>
        </p:spPr>
        <p:txBody>
          <a:bodyPr/>
          <a:lstStyle/>
          <a:p>
            <a:r>
              <a:rPr lang="hu-HU" sz="3200" dirty="0" smtClean="0"/>
              <a:t>A társadalmi innováció potenciális területei (társadalmi célok) vidéki térségekben (1)</a:t>
            </a:r>
            <a:endParaRPr lang="en-US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87450" y="1981200"/>
            <a:ext cx="7561014" cy="4472136"/>
          </a:xfrm>
        </p:spPr>
        <p:txBody>
          <a:bodyPr/>
          <a:lstStyle/>
          <a:p>
            <a:r>
              <a:rPr lang="hu-HU" sz="2800" dirty="0" smtClean="0"/>
              <a:t>alacsony koncentráció, centrumtól való távolság</a:t>
            </a:r>
          </a:p>
          <a:p>
            <a:pPr lvl="1"/>
            <a:r>
              <a:rPr lang="hu-HU" sz="2400" dirty="0" smtClean="0"/>
              <a:t>alternatív (kisléptékű) szolgáltatási módok bevezetése: oktatás, művelődés, egészségügy, szociális gondoskodás, kommunális szolgáltatások</a:t>
            </a:r>
          </a:p>
          <a:p>
            <a:pPr lvl="2"/>
            <a:r>
              <a:rPr lang="hu-HU" sz="2000" dirty="0" err="1" smtClean="0"/>
              <a:t>depriváció</a:t>
            </a:r>
            <a:r>
              <a:rPr lang="hu-HU" sz="2000" dirty="0" smtClean="0"/>
              <a:t> csökkentése  / felzárkózás</a:t>
            </a:r>
          </a:p>
          <a:p>
            <a:pPr lvl="1"/>
            <a:r>
              <a:rPr lang="hu-HU" sz="2400" dirty="0" smtClean="0"/>
              <a:t>város-vidék kapcsolatok erősítése: (fizikai, információs, társadalmi) hálózatok építése,  közlekedés, reprezentáció </a:t>
            </a:r>
          </a:p>
          <a:p>
            <a:pPr lvl="2"/>
            <a:r>
              <a:rPr lang="hu-HU" sz="2000" dirty="0" smtClean="0"/>
              <a:t>integráció</a:t>
            </a:r>
          </a:p>
          <a:p>
            <a:endParaRPr lang="hu-HU" sz="2800" dirty="0" smtClean="0"/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200" dirty="0" smtClean="0"/>
              <a:t>A társadalmi innováció potenciális területei (társadalmi célok) vidéki térségekben (2)</a:t>
            </a:r>
            <a:endParaRPr lang="en-US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400" dirty="0" smtClean="0"/>
              <a:t>természetközelség</a:t>
            </a:r>
          </a:p>
          <a:p>
            <a:pPr lvl="1"/>
            <a:r>
              <a:rPr lang="hu-HU" sz="2200" dirty="0" smtClean="0"/>
              <a:t>környezeti fenntarthatóság erősítése: természetvédelem, tájfenntartás, erdősítés, alternatív energiaforrások használata, hulladékkezelés,  lakások felújítása, település-karbantartás</a:t>
            </a:r>
          </a:p>
          <a:p>
            <a:pPr lvl="2"/>
            <a:r>
              <a:rPr lang="hu-HU" sz="2000" dirty="0" smtClean="0"/>
              <a:t>egészséges lakókörnyezet biztosítása</a:t>
            </a:r>
          </a:p>
          <a:p>
            <a:pPr lvl="1"/>
            <a:r>
              <a:rPr lang="hu-HU" sz="2200" dirty="0" smtClean="0"/>
              <a:t>helyi (természeti és kulturális) erőforrások hasznosítása:  tájjellegű élelmiszertermelés,  rekreációs lehetőségek bővítése, lakóingatlanok kiajánlása</a:t>
            </a:r>
          </a:p>
          <a:p>
            <a:pPr lvl="2"/>
            <a:r>
              <a:rPr lang="hu-HU" sz="2000" dirty="0" smtClean="0"/>
              <a:t>megélhetés biztosítása, önrendelkezés erősítése, fiatalok letelepedése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200" dirty="0" smtClean="0"/>
              <a:t>A társadalmi innováció potenciális területei (társadalmi célok) vidéki térségekben (3)</a:t>
            </a:r>
            <a:endParaRPr lang="en-US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800" dirty="0" smtClean="0"/>
              <a:t>kulturális változások:</a:t>
            </a:r>
          </a:p>
          <a:p>
            <a:pPr lvl="1"/>
            <a:r>
              <a:rPr lang="hu-HU" sz="2400" dirty="0" smtClean="0"/>
              <a:t>tudáskészlet bővítése: helyi tudás, szaktudás, digitális írástudás </a:t>
            </a:r>
          </a:p>
          <a:p>
            <a:pPr lvl="2"/>
            <a:r>
              <a:rPr lang="hu-HU" sz="2000" dirty="0" smtClean="0"/>
              <a:t>tudástársadalomhoz kapcsolódás elősegítése</a:t>
            </a:r>
          </a:p>
          <a:p>
            <a:pPr lvl="1"/>
            <a:r>
              <a:rPr lang="hu-HU" sz="2400" dirty="0" smtClean="0"/>
              <a:t>kulturális örökség őrzése, hagyományápolás:   gyűjtés, bemutatás</a:t>
            </a:r>
          </a:p>
          <a:p>
            <a:pPr lvl="2"/>
            <a:r>
              <a:rPr lang="hu-HU" sz="2000" dirty="0" smtClean="0"/>
              <a:t>identitás megőrzése, erőforrás-bővítés</a:t>
            </a:r>
          </a:p>
          <a:p>
            <a:pPr lvl="1"/>
            <a:r>
              <a:rPr lang="hu-HU" sz="2400" dirty="0" smtClean="0"/>
              <a:t>jó kormányzás: közösségek erősítése</a:t>
            </a:r>
          </a:p>
          <a:p>
            <a:pPr lvl="2"/>
            <a:r>
              <a:rPr lang="hu-HU" sz="2000" dirty="0" smtClean="0"/>
              <a:t>közvetlen részvétel elérése, kapacitásbővítés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87450" y="609600"/>
            <a:ext cx="7561014" cy="1307232"/>
          </a:xfrm>
        </p:spPr>
        <p:txBody>
          <a:bodyPr/>
          <a:lstStyle/>
          <a:p>
            <a:r>
              <a:rPr lang="hu-HU" sz="3200" dirty="0" smtClean="0"/>
              <a:t>Társadalmi innovációs kezdeményezések vidéki térségekben</a:t>
            </a:r>
            <a:endParaRPr lang="en-US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99592" y="1981200"/>
            <a:ext cx="8064896" cy="4472136"/>
          </a:xfrm>
        </p:spPr>
        <p:txBody>
          <a:bodyPr/>
          <a:lstStyle/>
          <a:p>
            <a:r>
              <a:rPr lang="hu-HU" sz="2400" i="1" dirty="0" smtClean="0"/>
              <a:t>Megélhetést segítő kezdeményezések: </a:t>
            </a:r>
            <a:r>
              <a:rPr lang="hu-HU" sz="2400" dirty="0" smtClean="0"/>
              <a:t>Önellátó falu (Túristvándi, Belecska), Közösségi támogatású mezőgazdálkodás (USA-Wisconsin), Közösségi erdészet (Franciaország), Vidéki termékek városi boltja (Portugália), </a:t>
            </a:r>
            <a:r>
              <a:rPr lang="hu-HU" sz="2400" dirty="0" err="1" smtClean="0"/>
              <a:t>Bio-gazdálkodás</a:t>
            </a:r>
            <a:r>
              <a:rPr lang="hu-HU" sz="2400" dirty="0" smtClean="0"/>
              <a:t> (Hernádszentandrás).</a:t>
            </a:r>
          </a:p>
          <a:p>
            <a:r>
              <a:rPr lang="hu-HU" sz="2400" dirty="0" smtClean="0"/>
              <a:t> </a:t>
            </a:r>
            <a:r>
              <a:rPr lang="hu-HU" sz="2400" i="1" dirty="0" smtClean="0"/>
              <a:t>Szociális </a:t>
            </a:r>
            <a:r>
              <a:rPr lang="hu-HU" sz="2400" i="1" dirty="0" smtClean="0"/>
              <a:t>szolgáltatások: </a:t>
            </a:r>
            <a:r>
              <a:rPr lang="hu-HU" sz="2400" dirty="0" smtClean="0"/>
              <a:t>Szociális bolthálózat (), Faluétterem (Belgium), Szolgáltatás-jegyrendszer (Belgium), Idősgondozó hálózat (), Nyugdíjas korrepetitorok  ().</a:t>
            </a:r>
          </a:p>
          <a:p>
            <a:r>
              <a:rPr lang="hu-HU" sz="2400" dirty="0" smtClean="0"/>
              <a:t> </a:t>
            </a:r>
            <a:r>
              <a:rPr lang="hu-HU" sz="2400" i="1" dirty="0" smtClean="0"/>
              <a:t>Infrastruktúrát </a:t>
            </a:r>
            <a:r>
              <a:rPr lang="hu-HU" sz="2400" i="1" dirty="0" smtClean="0"/>
              <a:t>javító szolgáltatások: </a:t>
            </a:r>
            <a:r>
              <a:rPr lang="hu-HU" sz="2400" dirty="0" smtClean="0"/>
              <a:t>Közösségi közlekedés (Franciaország), Hulladékgyűjtés és újrahasznosítás (India), Alternatív energiaforrások hasznosítása (Németország), Tájdoktorok és útdoktorok (Antwerpen</a:t>
            </a:r>
            <a:r>
              <a:rPr lang="hu-HU" sz="2400" dirty="0" smtClean="0"/>
              <a:t>).</a:t>
            </a:r>
            <a:endParaRPr lang="hu-H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200" dirty="0" smtClean="0"/>
              <a:t>Szociális szövetkezetek és a társadalmi innováció</a:t>
            </a:r>
            <a:endParaRPr lang="en-US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400" dirty="0" err="1" smtClean="0"/>
              <a:t>Innovátorok</a:t>
            </a:r>
            <a:r>
              <a:rPr lang="hu-HU" sz="2400" dirty="0" smtClean="0"/>
              <a:t> vagy innovációk?</a:t>
            </a:r>
          </a:p>
          <a:p>
            <a:r>
              <a:rPr lang="hu-HU" sz="2400" dirty="0" smtClean="0"/>
              <a:t>Innováció: - új megközelítés, új szervezeti forma</a:t>
            </a:r>
          </a:p>
          <a:p>
            <a:r>
              <a:rPr lang="hu-HU" sz="2400" dirty="0" err="1" smtClean="0"/>
              <a:t>Innovátor</a:t>
            </a:r>
            <a:r>
              <a:rPr lang="hu-HU" sz="2400" dirty="0" smtClean="0"/>
              <a:t>:</a:t>
            </a:r>
          </a:p>
          <a:p>
            <a:pPr lvl="1"/>
            <a:r>
              <a:rPr lang="hu-HU" sz="2000" dirty="0" smtClean="0"/>
              <a:t>Új, eddig lefedetlen területekre lép be (nem csak mezőgazdaság!)</a:t>
            </a:r>
          </a:p>
          <a:p>
            <a:pPr lvl="1"/>
            <a:r>
              <a:rPr lang="hu-HU" sz="2000" dirty="0" smtClean="0"/>
              <a:t>Új, eddig nem bevont erőforrásokat hasznosít (értékesítési bevétel, önkéntesség, magántulajdonú ingatlan, adomány)</a:t>
            </a:r>
          </a:p>
          <a:p>
            <a:pPr lvl="1"/>
            <a:r>
              <a:rPr lang="hu-HU" sz="2000" dirty="0" smtClean="0"/>
              <a:t>Új, eddig nem létező kapcsolatokat, hálózatokat épít ki (termelő – fogyasztó, város-vidék)</a:t>
            </a:r>
          </a:p>
          <a:p>
            <a:pPr lvl="1"/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200" dirty="0" smtClean="0"/>
              <a:t>Dilemmák</a:t>
            </a:r>
            <a:endParaRPr lang="en-US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87450" y="1628800"/>
            <a:ext cx="7270750" cy="5040560"/>
          </a:xfrm>
        </p:spPr>
        <p:txBody>
          <a:bodyPr/>
          <a:lstStyle/>
          <a:p>
            <a:pPr marL="0" indent="0">
              <a:buNone/>
            </a:pPr>
            <a:r>
              <a:rPr lang="hu-HU" sz="2800" dirty="0" smtClean="0"/>
              <a:t>A magyar vidék társadalmi problémáinak kezelésében</a:t>
            </a:r>
          </a:p>
          <a:p>
            <a:pPr marL="914400" lvl="1" indent="-514350">
              <a:buFont typeface="+mj-lt"/>
              <a:buAutoNum type="arabicPeriod"/>
            </a:pPr>
            <a:r>
              <a:rPr lang="hu-HU" sz="2400" dirty="0" smtClean="0"/>
              <a:t>a szociális szövetkezet a legmegfelelőbb társadalmi vállalkozási forma?</a:t>
            </a:r>
          </a:p>
          <a:p>
            <a:pPr marL="1771650" lvl="3" indent="-514350">
              <a:buNone/>
            </a:pPr>
            <a:r>
              <a:rPr lang="hu-HU" dirty="0" smtClean="0"/>
              <a:t>Prométheusz – Trójai faló – Frankestein?</a:t>
            </a:r>
          </a:p>
          <a:p>
            <a:pPr marL="914400" lvl="1" indent="-514350">
              <a:buFont typeface="+mj-lt"/>
              <a:buAutoNum type="arabicPeriod"/>
            </a:pPr>
            <a:r>
              <a:rPr lang="hu-HU" sz="2400" dirty="0" smtClean="0"/>
              <a:t>reálisan milyen területeken hozhatnak innovációkat a társadalmi vállalkozások / szociális szövetkezetek?</a:t>
            </a:r>
          </a:p>
          <a:p>
            <a:pPr marL="1771650" lvl="3" indent="-514350">
              <a:buNone/>
            </a:pPr>
            <a:r>
              <a:rPr lang="hu-HU" dirty="0" smtClean="0"/>
              <a:t>Mihez kapnak állami / önkormányzati támogatást?</a:t>
            </a:r>
          </a:p>
          <a:p>
            <a:pPr marL="914400" lvl="1" indent="-514350">
              <a:buFont typeface="+mj-lt"/>
              <a:buAutoNum type="arabicPeriod"/>
            </a:pPr>
            <a:r>
              <a:rPr lang="hu-HU" sz="2400" dirty="0" smtClean="0"/>
              <a:t>milyen szerepet szán magának az állam, mekkora teret ad az önszerveződésnek?</a:t>
            </a:r>
          </a:p>
          <a:p>
            <a:pPr marL="1771650" lvl="3" indent="-514350">
              <a:buNone/>
            </a:pP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Új hangsúlyok a (vidék)fejlesztésben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87450" y="1981200"/>
            <a:ext cx="3672582" cy="4114800"/>
          </a:xfrm>
        </p:spPr>
        <p:txBody>
          <a:bodyPr/>
          <a:lstStyle/>
          <a:p>
            <a:pPr>
              <a:buNone/>
            </a:pPr>
            <a:r>
              <a:rPr lang="hu-HU" dirty="0" smtClean="0"/>
              <a:t>EU</a:t>
            </a:r>
          </a:p>
          <a:p>
            <a:r>
              <a:rPr lang="hu-HU" dirty="0" err="1" smtClean="0"/>
              <a:t>Place-based</a:t>
            </a:r>
            <a:endParaRPr lang="hu-HU" dirty="0" smtClean="0"/>
          </a:p>
          <a:p>
            <a:r>
              <a:rPr lang="hu-HU" dirty="0" smtClean="0"/>
              <a:t>CLLD</a:t>
            </a:r>
          </a:p>
          <a:p>
            <a:r>
              <a:rPr lang="hu-HU" dirty="0" smtClean="0"/>
              <a:t>Társadalmi innováció</a:t>
            </a:r>
          </a:p>
          <a:p>
            <a:r>
              <a:rPr lang="hu-HU" dirty="0" smtClean="0"/>
              <a:t>Szociális gazdaság</a:t>
            </a:r>
          </a:p>
          <a:p>
            <a:endParaRPr lang="hu-HU" dirty="0" smtClean="0"/>
          </a:p>
          <a:p>
            <a:endParaRPr lang="en-US" dirty="0"/>
          </a:p>
        </p:txBody>
      </p:sp>
      <p:sp>
        <p:nvSpPr>
          <p:cNvPr id="4" name="Tartalom helye 2"/>
          <p:cNvSpPr txBox="1">
            <a:spLocks/>
          </p:cNvSpPr>
          <p:nvPr/>
        </p:nvSpPr>
        <p:spPr bwMode="auto">
          <a:xfrm>
            <a:off x="4860032" y="1988840"/>
            <a:ext cx="3888606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hu-H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hu-H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Megye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hu-HU" sz="3200" kern="0" dirty="0" smtClean="0">
                <a:latin typeface="+mn-lt"/>
              </a:rPr>
              <a:t>Gazdaság prioritása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hu-HU" sz="3200" kern="0" dirty="0" smtClean="0">
                <a:latin typeface="+mn-lt"/>
              </a:rPr>
              <a:t>Munka alapú társadalom / önellátás</a:t>
            </a:r>
          </a:p>
          <a:p>
            <a:pPr marL="342900" lvl="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hu-HU" sz="3200" kern="0" dirty="0" smtClean="0"/>
              <a:t>Közfoglalkoztatás</a:t>
            </a:r>
          </a:p>
          <a:p>
            <a:pPr marL="342900" lvl="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hu-HU" sz="3200" kern="0" dirty="0" smtClean="0"/>
              <a:t>Koncentráció</a:t>
            </a:r>
            <a:endParaRPr lang="hu-HU" sz="3200" kern="0" dirty="0" smtClean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hu-HU" sz="3200" kern="0" dirty="0" smtClean="0">
              <a:latin typeface="+mn-l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hu-HU" sz="3200" kern="0" dirty="0" smtClean="0">
              <a:latin typeface="+mn-l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hu-HU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Innováció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43608" y="1700808"/>
            <a:ext cx="7848872" cy="4896544"/>
          </a:xfrm>
        </p:spPr>
        <p:txBody>
          <a:bodyPr/>
          <a:lstStyle/>
          <a:p>
            <a:r>
              <a:rPr lang="hu-HU" sz="2800" dirty="0" smtClean="0"/>
              <a:t>„Új elképzelés, ami működik”</a:t>
            </a:r>
          </a:p>
          <a:p>
            <a:r>
              <a:rPr lang="hu-HU" sz="2800" dirty="0" smtClean="0"/>
              <a:t>Az innováció klasszikus értelmezése a gazdaságra vonatkozik, K+F-ben realizálódik</a:t>
            </a:r>
          </a:p>
          <a:p>
            <a:r>
              <a:rPr lang="hu-HU" sz="2800" dirty="0" smtClean="0"/>
              <a:t>A gazdaság új kihívásokkal néz szembe:</a:t>
            </a:r>
          </a:p>
          <a:p>
            <a:pPr lvl="1"/>
            <a:r>
              <a:rPr lang="hu-HU" sz="2400" dirty="0" smtClean="0"/>
              <a:t>verseny: tudásnövelési kényszer </a:t>
            </a:r>
            <a:endParaRPr lang="en-US" sz="2400" dirty="0" smtClean="0"/>
          </a:p>
          <a:p>
            <a:pPr lvl="1"/>
            <a:r>
              <a:rPr lang="hu-HU" sz="2400" dirty="0" smtClean="0"/>
              <a:t>területiség / </a:t>
            </a:r>
            <a:r>
              <a:rPr lang="hu-HU" sz="2400" dirty="0" err="1" smtClean="0"/>
              <a:t>glokalizáció</a:t>
            </a:r>
            <a:endParaRPr lang="hu-HU" sz="2400" dirty="0" smtClean="0"/>
          </a:p>
          <a:p>
            <a:pPr lvl="1"/>
            <a:r>
              <a:rPr lang="hu-HU" sz="2400" dirty="0" smtClean="0"/>
              <a:t>fenntarthatóság</a:t>
            </a:r>
          </a:p>
          <a:p>
            <a:pPr lvl="1"/>
            <a:r>
              <a:rPr lang="hu-HU" sz="2400" dirty="0" smtClean="0"/>
              <a:t>társadalmi problémák (foglalkoztatás, szegénység)</a:t>
            </a:r>
          </a:p>
          <a:p>
            <a:pPr marL="1436688" lvl="1">
              <a:spcBef>
                <a:spcPts val="0"/>
              </a:spcBef>
              <a:buNone/>
            </a:pPr>
            <a:endParaRPr lang="hu-HU" sz="1600" dirty="0" smtClean="0"/>
          </a:p>
          <a:p>
            <a:pPr marL="1962150" lvl="1">
              <a:spcBef>
                <a:spcPts val="0"/>
              </a:spcBef>
              <a:buNone/>
            </a:pPr>
            <a:r>
              <a:rPr lang="hu-HU" dirty="0" smtClean="0"/>
              <a:t>értékváltás</a:t>
            </a:r>
          </a:p>
          <a:p>
            <a:pPr lvl="1" algn="r">
              <a:spcBef>
                <a:spcPts val="0"/>
              </a:spcBef>
              <a:buNone/>
            </a:pPr>
            <a:endParaRPr lang="hu-HU" sz="1600" dirty="0" smtClean="0"/>
          </a:p>
          <a:p>
            <a:pPr lvl="1" algn="r">
              <a:spcBef>
                <a:spcPts val="0"/>
              </a:spcBef>
              <a:buNone/>
            </a:pPr>
            <a:r>
              <a:rPr lang="hu-HU" dirty="0" smtClean="0"/>
              <a:t>társadalmi tényezők felértékelődése</a:t>
            </a:r>
          </a:p>
          <a:p>
            <a:pPr lvl="1" algn="r">
              <a:buNone/>
            </a:pPr>
            <a:endParaRPr lang="hu-HU" dirty="0" smtClean="0"/>
          </a:p>
        </p:txBody>
      </p:sp>
      <p:sp>
        <p:nvSpPr>
          <p:cNvPr id="4" name="Szalagnyíl jobbra 3"/>
          <p:cNvSpPr/>
          <p:nvPr/>
        </p:nvSpPr>
        <p:spPr>
          <a:xfrm>
            <a:off x="1979712" y="5445224"/>
            <a:ext cx="576064" cy="576064"/>
          </a:xfrm>
          <a:prstGeom prst="curvedRightArrow">
            <a:avLst/>
          </a:prstGeom>
          <a:solidFill>
            <a:srgbClr val="9933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Szalagnyíl jobbra 4"/>
          <p:cNvSpPr/>
          <p:nvPr/>
        </p:nvSpPr>
        <p:spPr>
          <a:xfrm>
            <a:off x="2699792" y="6093296"/>
            <a:ext cx="576064" cy="576064"/>
          </a:xfrm>
          <a:prstGeom prst="curvedRightArrow">
            <a:avLst/>
          </a:prstGeom>
          <a:solidFill>
            <a:srgbClr val="9933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Társadalmi innováció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87450" y="1628800"/>
            <a:ext cx="7270750" cy="4968552"/>
          </a:xfrm>
        </p:spPr>
        <p:txBody>
          <a:bodyPr/>
          <a:lstStyle/>
          <a:p>
            <a:pPr marL="514350" indent="-514350">
              <a:spcBef>
                <a:spcPts val="0"/>
              </a:spcBef>
              <a:buFont typeface="+mj-lt"/>
              <a:buAutoNum type="alphaUcPeriod"/>
            </a:pPr>
            <a:r>
              <a:rPr lang="hu-HU" sz="2200" dirty="0" smtClean="0"/>
              <a:t>A társadalmi szempontoknak a gazdaságiak felé helyezése (paradigma-váltás)</a:t>
            </a:r>
          </a:p>
          <a:p>
            <a:pPr marL="514350" indent="-514350">
              <a:spcBef>
                <a:spcPts val="0"/>
              </a:spcBef>
              <a:buFont typeface="+mj-lt"/>
              <a:buAutoNum type="alphaUcPeriod"/>
            </a:pPr>
            <a:r>
              <a:rPr lang="hu-HU" sz="2200" dirty="0" smtClean="0"/>
              <a:t>A társadalmi erőforrások bevonása a gazdaság működésébe és az általa gerjesztett problémák  megoldásába</a:t>
            </a:r>
          </a:p>
          <a:p>
            <a:pPr marL="1314450" lvl="2" indent="-514350">
              <a:spcBef>
                <a:spcPts val="0"/>
              </a:spcBef>
            </a:pPr>
            <a:r>
              <a:rPr lang="hu-HU" sz="1800" dirty="0" smtClean="0"/>
              <a:t>társadalmi tőke , hálózatok, társadalmi részvétel, önkéntesség, szabad felhasználású szellemi termékek, helyi tudás</a:t>
            </a:r>
          </a:p>
          <a:p>
            <a:pPr marL="514350" indent="-514350">
              <a:spcBef>
                <a:spcPts val="0"/>
              </a:spcBef>
              <a:buFont typeface="+mj-lt"/>
              <a:buAutoNum type="alphaUcPeriod"/>
            </a:pPr>
            <a:r>
              <a:rPr lang="hu-HU" sz="2200" dirty="0" smtClean="0"/>
              <a:t>A társadalmat működtető értékek és struktúrák megújítása</a:t>
            </a:r>
          </a:p>
          <a:p>
            <a:pPr marL="1314450" lvl="2" indent="-514350"/>
            <a:r>
              <a:rPr lang="hu-HU" sz="1800" dirty="0" smtClean="0"/>
              <a:t>partnerség, jó kormányzás, kommunikáció, társadalmi mozgalmak</a:t>
            </a:r>
          </a:p>
          <a:p>
            <a:pPr marL="514350" indent="-514350">
              <a:buFont typeface="+mj-lt"/>
              <a:buAutoNum type="alphaUcPeriod"/>
            </a:pPr>
            <a:r>
              <a:rPr lang="hu-HU" sz="2200" dirty="0" smtClean="0"/>
              <a:t>Új működő elképzelés a piac és a </a:t>
            </a:r>
            <a:r>
              <a:rPr lang="hu-HU" sz="2200" dirty="0" err="1" smtClean="0"/>
              <a:t>public</a:t>
            </a:r>
            <a:r>
              <a:rPr lang="hu-HU" sz="2200" dirty="0" smtClean="0"/>
              <a:t> szektor által ki nem elégített szükségletek kielégítésére</a:t>
            </a:r>
          </a:p>
          <a:p>
            <a:pPr marL="514350" indent="-514350">
              <a:buFont typeface="+mj-lt"/>
              <a:buAutoNum type="alphaUcPeriod"/>
            </a:pPr>
            <a:r>
              <a:rPr lang="hu-HU" sz="2200" i="1" dirty="0" smtClean="0">
                <a:solidFill>
                  <a:srgbClr val="FF0000"/>
                </a:solidFill>
              </a:rPr>
              <a:t>Társadalmi igények kielégítését célzó innovatív  tevékenységek, melyeket elsődlegesen társadalmi célokkal rendelkező szervezetek fejlesztenek ki és terjesztenek</a:t>
            </a:r>
          </a:p>
          <a:p>
            <a:pPr marL="514350" indent="-514350">
              <a:buFont typeface="+mj-lt"/>
              <a:buAutoNum type="alphaUcPeriod"/>
            </a:pPr>
            <a:endParaRPr lang="hu-HU" sz="2200" dirty="0" smtClean="0"/>
          </a:p>
          <a:p>
            <a:pPr marL="1314450" lvl="2" indent="-514350">
              <a:buFont typeface="+mj-lt"/>
              <a:buAutoNum type="alphaUcPeriod"/>
            </a:pPr>
            <a:endParaRPr lang="en-US" sz="2200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Társadalmi vállalkozás (1)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87450" y="1628800"/>
            <a:ext cx="7270750" cy="44672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400" dirty="0" err="1" smtClean="0"/>
              <a:t>NESsT</a:t>
            </a:r>
            <a:r>
              <a:rPr lang="en-US" sz="2400" dirty="0" smtClean="0"/>
              <a:t>: (1) </a:t>
            </a:r>
            <a:r>
              <a:rPr lang="hu-HU" sz="2400" dirty="0" smtClean="0"/>
              <a:t>innovatív megoldás a társadalmi problémákra</a:t>
            </a:r>
            <a:r>
              <a:rPr lang="en-US" sz="2400" dirty="0" smtClean="0"/>
              <a:t>, (2) </a:t>
            </a:r>
            <a:r>
              <a:rPr lang="hu-HU" sz="2400" dirty="0" smtClean="0"/>
              <a:t>kettős cél: pénzügyi fenntarthatóság javítása, és jelentős társadalmi hatás elérése,</a:t>
            </a:r>
            <a:r>
              <a:rPr lang="en-US" sz="2400" dirty="0" smtClean="0"/>
              <a:t> (3) </a:t>
            </a:r>
            <a:r>
              <a:rPr lang="hu-HU" sz="2400" dirty="0" smtClean="0"/>
              <a:t>jó minőségű termékek és szolgáltatások eladása folyamatos felelős hozzáállással </a:t>
            </a:r>
            <a:r>
              <a:rPr lang="en-US" sz="2400" dirty="0" smtClean="0"/>
              <a:t>(non-profit, </a:t>
            </a:r>
            <a:r>
              <a:rPr lang="hu-HU" sz="2400" dirty="0" smtClean="0"/>
              <a:t>köz-, és üzleti szervezetek egyaránt lehetnek, hátrányos helyzetű emberekhez kötődő társadalmi célokat preferálnak.</a:t>
            </a:r>
            <a:r>
              <a:rPr lang="en-US" sz="2400" dirty="0" smtClean="0"/>
              <a:t>  (</a:t>
            </a:r>
            <a:r>
              <a:rPr lang="en-US" sz="2400" dirty="0" err="1" smtClean="0"/>
              <a:t>Tóth</a:t>
            </a:r>
            <a:r>
              <a:rPr lang="en-US" sz="2400" dirty="0" smtClean="0"/>
              <a:t> at al, 2011)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Társadalmi vállalkozás (2)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87450" y="1628800"/>
            <a:ext cx="7270750" cy="4467200"/>
          </a:xfrm>
        </p:spPr>
        <p:txBody>
          <a:bodyPr/>
          <a:lstStyle/>
          <a:p>
            <a:pPr marL="457200" indent="-457200" eaLnBrk="1" hangingPunct="1">
              <a:buFont typeface="+mj-lt"/>
              <a:buAutoNum type="arabicPeriod" startAt="2"/>
            </a:pPr>
            <a:r>
              <a:rPr lang="hu-HU" sz="2400" dirty="0" smtClean="0"/>
              <a:t>TÁMOP Kézikönyv (EU Fehér Könyv alapján): </a:t>
            </a:r>
            <a:r>
              <a:rPr lang="en-US" sz="2400" dirty="0" smtClean="0"/>
              <a:t>(1) </a:t>
            </a:r>
            <a:r>
              <a:rPr lang="hu-HU" sz="2400" dirty="0" smtClean="0"/>
              <a:t>nem kormányzati szervek, </a:t>
            </a:r>
            <a:r>
              <a:rPr lang="en-US" sz="2400" dirty="0" smtClean="0"/>
              <a:t>(2) </a:t>
            </a:r>
            <a:r>
              <a:rPr lang="hu-HU" sz="2400" dirty="0" smtClean="0"/>
              <a:t>elsődlegesen önfoglalkoztatást célzó piaci termelés, kereskedelmi és szolgáltató tevékenységek,</a:t>
            </a:r>
            <a:r>
              <a:rPr lang="en-US" sz="2400" dirty="0" smtClean="0"/>
              <a:t> (3) </a:t>
            </a:r>
            <a:r>
              <a:rPr lang="hu-HU" sz="2400" dirty="0" smtClean="0"/>
              <a:t>alapértékek: önkéntesség, együttműködés, szolidaritás és felelősség,</a:t>
            </a:r>
            <a:r>
              <a:rPr lang="en-US" sz="2400" dirty="0" smtClean="0"/>
              <a:t> (4) </a:t>
            </a:r>
            <a:r>
              <a:rPr lang="hu-HU" sz="2400" dirty="0" smtClean="0"/>
              <a:t>profitszétosztás tilalma</a:t>
            </a:r>
            <a:r>
              <a:rPr lang="en-US" sz="2400" dirty="0" smtClean="0"/>
              <a:t>, (5) </a:t>
            </a:r>
            <a:r>
              <a:rPr lang="hu-HU" sz="2400" dirty="0" smtClean="0"/>
              <a:t>társadalmi elkötelezettség</a:t>
            </a:r>
            <a:r>
              <a:rPr lang="en-US" sz="2400" dirty="0" smtClean="0"/>
              <a:t>. (</a:t>
            </a:r>
            <a:r>
              <a:rPr lang="hu-HU" sz="2400" dirty="0" smtClean="0"/>
              <a:t>munkanélküliség csökkentése és a segélyezés csökkentése a preferált cél.) </a:t>
            </a:r>
            <a:r>
              <a:rPr lang="en-US" sz="2400" dirty="0" smtClean="0"/>
              <a:t>(</a:t>
            </a:r>
            <a:r>
              <a:rPr lang="en-US" sz="2400" dirty="0" err="1" smtClean="0"/>
              <a:t>Petheő</a:t>
            </a:r>
            <a:r>
              <a:rPr lang="en-US" sz="2400" dirty="0" smtClean="0"/>
              <a:t> at al 2010)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Társadalmi vállalkozás (3)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87450" y="1628800"/>
            <a:ext cx="7270750" cy="4467200"/>
          </a:xfrm>
        </p:spPr>
        <p:txBody>
          <a:bodyPr/>
          <a:lstStyle/>
          <a:p>
            <a:pPr marL="457200" indent="-457200">
              <a:buFont typeface="+mj-lt"/>
              <a:buAutoNum type="arabicPeriod" startAt="3"/>
            </a:pPr>
            <a:r>
              <a:rPr lang="en-US" sz="2400" dirty="0" smtClean="0"/>
              <a:t>Conscise4 </a:t>
            </a:r>
            <a:r>
              <a:rPr lang="hu-HU" sz="2400" dirty="0" smtClean="0"/>
              <a:t>kutatási </a:t>
            </a:r>
            <a:r>
              <a:rPr lang="en-US" sz="2400" dirty="0" smtClean="0"/>
              <a:t>program: (1) no</a:t>
            </a:r>
            <a:r>
              <a:rPr lang="hu-HU" sz="2400" dirty="0" err="1" smtClean="0"/>
              <a:t>n-profit</a:t>
            </a:r>
            <a:r>
              <a:rPr lang="hu-HU" sz="2400" dirty="0" smtClean="0"/>
              <a:t> szervezet</a:t>
            </a:r>
            <a:r>
              <a:rPr lang="en-US" sz="2400" dirty="0" smtClean="0"/>
              <a:t>; (2) </a:t>
            </a:r>
            <a:r>
              <a:rPr lang="hu-HU" sz="2400" dirty="0" smtClean="0"/>
              <a:t>társadalmi célokat szándékozik megvalósítani üzleti tevékenységeken keresztül</a:t>
            </a:r>
            <a:r>
              <a:rPr lang="en-US" sz="2400" dirty="0" smtClean="0"/>
              <a:t>; (3) </a:t>
            </a:r>
            <a:r>
              <a:rPr lang="hu-HU" sz="2400" dirty="0" smtClean="0"/>
              <a:t>magánszemélyek számára nem engedi a vagyon szétosztását, az a társadalmi cél szerinti célcsoport javát szolgálja, </a:t>
            </a:r>
            <a:r>
              <a:rPr lang="en-US" sz="2400" dirty="0" smtClean="0"/>
              <a:t>(4) </a:t>
            </a:r>
            <a:r>
              <a:rPr lang="hu-HU" sz="2400" dirty="0" smtClean="0"/>
              <a:t>önkéntességen alapuló intézményi struktúrában valósul meg</a:t>
            </a:r>
            <a:r>
              <a:rPr lang="en-US" sz="2400" dirty="0" smtClean="0"/>
              <a:t>; (5) </a:t>
            </a:r>
            <a:r>
              <a:rPr lang="hu-HU" sz="2400" dirty="0" smtClean="0"/>
              <a:t>támogatja a kölcsönösen előnyös együttműködést  az adott ágazatban működő más szervezetekkel. </a:t>
            </a:r>
            <a:r>
              <a:rPr lang="en-US" sz="2400" dirty="0" smtClean="0"/>
              <a:t>(</a:t>
            </a:r>
            <a:r>
              <a:rPr lang="en-US" sz="2400" dirty="0" err="1" smtClean="0"/>
              <a:t>Petheő</a:t>
            </a:r>
            <a:r>
              <a:rPr lang="en-US" sz="2400" dirty="0" smtClean="0"/>
              <a:t> 2009)</a:t>
            </a: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Társadalmi vállalkozás (4)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87450" y="1628800"/>
            <a:ext cx="7270750" cy="4467200"/>
          </a:xfrm>
        </p:spPr>
        <p:txBody>
          <a:bodyPr/>
          <a:lstStyle/>
          <a:p>
            <a:r>
              <a:rPr lang="hu-HU" dirty="0" smtClean="0"/>
              <a:t>EU </a:t>
            </a:r>
            <a:r>
              <a:rPr lang="hu-HU" dirty="0" err="1" smtClean="0"/>
              <a:t>Act</a:t>
            </a:r>
            <a:r>
              <a:rPr lang="hu-HU" dirty="0" smtClean="0"/>
              <a:t> </a:t>
            </a:r>
            <a:r>
              <a:rPr lang="hu-HU" dirty="0" err="1" smtClean="0"/>
              <a:t>on</a:t>
            </a:r>
            <a:r>
              <a:rPr lang="hu-HU" dirty="0" smtClean="0"/>
              <a:t> </a:t>
            </a:r>
            <a:r>
              <a:rPr lang="hu-HU" dirty="0" err="1" smtClean="0"/>
              <a:t>Social</a:t>
            </a:r>
            <a:r>
              <a:rPr lang="hu-HU" dirty="0" smtClean="0"/>
              <a:t> </a:t>
            </a:r>
            <a:r>
              <a:rPr lang="hu-HU" dirty="0" err="1" smtClean="0"/>
              <a:t>enterprises</a:t>
            </a:r>
            <a:r>
              <a:rPr lang="hu-HU" dirty="0" smtClean="0"/>
              <a:t>: (1) </a:t>
            </a:r>
            <a:r>
              <a:rPr lang="hu-HU" sz="2400" dirty="0" smtClean="0"/>
              <a:t>az </a:t>
            </a:r>
            <a:r>
              <a:rPr lang="hu-HU" sz="2400" dirty="0" smtClean="0"/>
              <a:t>üzleti tevékenységüket a közösség javát szolgáló szociális vagy társadalmi cél érdekében, gyakran magas szintű társadalmi innováció formájában végzik</a:t>
            </a:r>
            <a:r>
              <a:rPr lang="hu-HU" sz="2400" dirty="0" smtClean="0"/>
              <a:t>, (2) a </a:t>
            </a:r>
            <a:r>
              <a:rPr lang="hu-HU" sz="2400" dirty="0" smtClean="0"/>
              <a:t>profitot eme társadalmi cél elérése érdekében visszaforgatják </a:t>
            </a:r>
            <a:r>
              <a:rPr lang="hu-HU" sz="2400" dirty="0" smtClean="0"/>
              <a:t>, (3) a </a:t>
            </a:r>
            <a:r>
              <a:rPr lang="hu-HU" sz="2400" dirty="0" smtClean="0"/>
              <a:t>szervezeti és tulajdoni forma visszatükrözi küldetésüket</a:t>
            </a:r>
            <a:r>
              <a:rPr lang="hu-HU" sz="2400" dirty="0" smtClean="0"/>
              <a:t>, (4) demokratikus </a:t>
            </a:r>
            <a:r>
              <a:rPr lang="hu-HU" sz="2400" dirty="0" smtClean="0"/>
              <a:t>vagy részvételi alapelvekre épülnek vagy a társadalmi igazságosságra összpontosítanak.</a:t>
            </a: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Szociális szövetkezet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Egy a társadalmi vállalkozások közül:</a:t>
            </a:r>
          </a:p>
          <a:p>
            <a:pPr lvl="1"/>
            <a:r>
              <a:rPr lang="hu-HU" dirty="0" smtClean="0"/>
              <a:t>üzleti tevékenységet végez</a:t>
            </a:r>
          </a:p>
          <a:p>
            <a:pPr lvl="1"/>
            <a:r>
              <a:rPr lang="hu-HU" dirty="0" smtClean="0"/>
              <a:t>a társadalmi cél az elsődleges</a:t>
            </a:r>
          </a:p>
          <a:p>
            <a:pPr lvl="1"/>
            <a:r>
              <a:rPr lang="hu-HU" dirty="0" smtClean="0"/>
              <a:t>nincs profit-szétosztás</a:t>
            </a:r>
          </a:p>
          <a:p>
            <a:r>
              <a:rPr lang="hu-HU" dirty="0" smtClean="0"/>
              <a:t>+ Szövetkezet:</a:t>
            </a:r>
          </a:p>
          <a:p>
            <a:pPr lvl="1"/>
            <a:r>
              <a:rPr lang="hu-HU" dirty="0" smtClean="0"/>
              <a:t>a tagok jóllétét szolgálja</a:t>
            </a:r>
          </a:p>
          <a:p>
            <a:pPr lvl="1"/>
            <a:r>
              <a:rPr lang="hu-HU" dirty="0" smtClean="0"/>
              <a:t>önkéntességen alapul</a:t>
            </a:r>
          </a:p>
          <a:p>
            <a:pPr lvl="1"/>
            <a:r>
              <a:rPr lang="hu-HU" dirty="0" smtClean="0"/>
              <a:t>demokratikus döntéshozás</a:t>
            </a:r>
          </a:p>
          <a:p>
            <a:pPr lvl="1"/>
            <a:endParaRPr lang="hu-HU" dirty="0" smtClean="0"/>
          </a:p>
        </p:txBody>
      </p:sp>
      <p:sp>
        <p:nvSpPr>
          <p:cNvPr id="4" name="Ellipszis 3"/>
          <p:cNvSpPr/>
          <p:nvPr/>
        </p:nvSpPr>
        <p:spPr>
          <a:xfrm>
            <a:off x="6084168" y="3933056"/>
            <a:ext cx="1368152" cy="158417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Ellipszis 4"/>
          <p:cNvSpPr/>
          <p:nvPr/>
        </p:nvSpPr>
        <p:spPr>
          <a:xfrm>
            <a:off x="6732240" y="3933056"/>
            <a:ext cx="1368152" cy="1584176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-VTI-1">
  <a:themeElements>
    <a:clrScheme name="ME-VTI-1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E-VTI-1">
      <a:majorFont>
        <a:latin typeface="Bodoni MT Black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E-VTI-1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-VTI-1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-VTI-1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-VTI-1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-VTI-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-VTI-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-VTI-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C:\WINDOWS\Temporary Internet Files\Content.IE5\A77F0CGA\ME-VTI-1.pot</Template>
  <TotalTime>2534</TotalTime>
  <Words>927</Words>
  <Application>Microsoft Office PowerPoint</Application>
  <PresentationFormat>Diavetítés a képernyőre (4:3 oldalarány)</PresentationFormat>
  <Paragraphs>112</Paragraphs>
  <Slides>18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18</vt:i4>
      </vt:variant>
    </vt:vector>
  </HeadingPairs>
  <TitlesOfParts>
    <vt:vector size="19" baseType="lpstr">
      <vt:lpstr>ME-VTI-1</vt:lpstr>
      <vt:lpstr>Társadalmi innováció és szociális szövetkezetek vidéki téségekben</vt:lpstr>
      <vt:lpstr>Új hangsúlyok a (vidék)fejlesztésben</vt:lpstr>
      <vt:lpstr>Innováció</vt:lpstr>
      <vt:lpstr>Társadalmi innováció</vt:lpstr>
      <vt:lpstr>Társadalmi vállalkozás (1)</vt:lpstr>
      <vt:lpstr>Társadalmi vállalkozás (2)</vt:lpstr>
      <vt:lpstr>Társadalmi vállalkozás (3)</vt:lpstr>
      <vt:lpstr>Társadalmi vállalkozás (4)</vt:lpstr>
      <vt:lpstr>Szociális szövetkezet</vt:lpstr>
      <vt:lpstr>Szövetkezeti alapelvek</vt:lpstr>
      <vt:lpstr>Magyarországi szociális szövetkezetek</vt:lpstr>
      <vt:lpstr>Társadalmi innováció vidéken - a vidék sajátosságai</vt:lpstr>
      <vt:lpstr>A társadalmi innováció potenciális területei (társadalmi célok) vidéki térségekben (1)</vt:lpstr>
      <vt:lpstr>A társadalmi innováció potenciális területei (társadalmi célok) vidéki térségekben (2)</vt:lpstr>
      <vt:lpstr>A társadalmi innováció potenciális területei (társadalmi célok) vidéki térségekben (3)</vt:lpstr>
      <vt:lpstr>Társadalmi innovációs kezdeményezések vidéki térségekben</vt:lpstr>
      <vt:lpstr>Szociális szövetkezetek és a társadalmi innováció</vt:lpstr>
      <vt:lpstr>Dilemmák</vt:lpstr>
    </vt:vector>
  </TitlesOfParts>
  <Company>GTK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CÍM</dc:title>
  <dc:creator>ME</dc:creator>
  <cp:lastModifiedBy>Eva</cp:lastModifiedBy>
  <cp:revision>136</cp:revision>
  <dcterms:created xsi:type="dcterms:W3CDTF">2003-05-19T11:46:55Z</dcterms:created>
  <dcterms:modified xsi:type="dcterms:W3CDTF">2013-11-21T22:10:07Z</dcterms:modified>
</cp:coreProperties>
</file>