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9" r:id="rId3"/>
    <p:sldId id="272" r:id="rId4"/>
    <p:sldId id="273" r:id="rId5"/>
    <p:sldId id="274" r:id="rId6"/>
    <p:sldId id="270" r:id="rId7"/>
    <p:sldId id="278" r:id="rId8"/>
    <p:sldId id="279" r:id="rId9"/>
    <p:sldId id="271" r:id="rId10"/>
    <p:sldId id="275" r:id="rId11"/>
    <p:sldId id="276" r:id="rId12"/>
    <p:sldId id="281" r:id="rId13"/>
    <p:sldId id="280" r:id="rId14"/>
    <p:sldId id="265" r:id="rId15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lapértelmezett szakasz" id="{F16E93BA-98CF-47F6-B2BA-A43DB962C79C}">
          <p14:sldIdLst>
            <p14:sldId id="269"/>
            <p14:sldId id="272"/>
            <p14:sldId id="273"/>
            <p14:sldId id="274"/>
            <p14:sldId id="270"/>
            <p14:sldId id="278"/>
            <p14:sldId id="279"/>
            <p14:sldId id="271"/>
            <p14:sldId id="275"/>
            <p14:sldId id="276"/>
            <p14:sldId id="277"/>
            <p14:sldId id="281"/>
            <p14:sldId id="280"/>
          </p14:sldIdLst>
        </p14:section>
        <p14:section name="Első szakasz" id="{7764CC52-B2D4-49D7-A9DF-A26AC28AE9C0}">
          <p14:sldIdLst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9646"/>
    <a:srgbClr val="0065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5225" autoAdjust="0"/>
  </p:normalViewPr>
  <p:slideViewPr>
    <p:cSldViewPr>
      <p:cViewPr varScale="1">
        <p:scale>
          <a:sx n="42" d="100"/>
          <a:sy n="42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333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GYIK_DBShare\eloadasok\MRTT%20konferencia%2020131122\graphsandtables_tp_T&#193;MOP422A_GYIK_201310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GYIK_DBShare\eloadasok\MSZT%20konferencia%2020131025\graphsandtables_tp_T&#193;MOP422A_GYIK_201310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GYIK_DBShare\eloadasok\MRTT%20konferencia%2020131122\graphsandtables_tp_T&#193;MOP422A_GYIK_201310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GYIK_DBShare\eloadasok\MRTT%20konferencia%2020131122\graphsandtables_tp_T&#193;MOP422A_GYIK_2013100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GYIK_DBShare\eloadasok\MRTT%20konferencia%2020131122\graphsandtables_tp_T&#193;MOP422A_GYIK_2013100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ropbox\GYIK_DBShare\eloadasok\graphsandtables_tp_T&#193;MOP422A_GYIK_201310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58824243620894712"/>
          <c:y val="0.22311870307572723"/>
          <c:w val="0.38930158061241227"/>
          <c:h val="0.63248302526130351"/>
        </c:manualLayout>
      </c:layout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pieChart>
        <c:varyColors val="1"/>
        <c:ser>
          <c:idx val="0"/>
          <c:order val="0"/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0" i="0"/>
                </a:pPr>
                <a:endParaRPr lang="hu-HU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'kapcsolat Győrhöz'!$B$3:$B$7</c:f>
              <c:strCache>
                <c:ptCount val="5"/>
                <c:pt idx="0">
                  <c:v>születése óta Győrben él</c:v>
                </c:pt>
                <c:pt idx="1">
                  <c:v>18 éves koráig költözött Győrbe, azóta itt él</c:v>
                </c:pt>
                <c:pt idx="2">
                  <c:v>18 éves kora után költözött Győrbe, azóta itt él</c:v>
                </c:pt>
                <c:pt idx="3">
                  <c:v>Győrben élt, de elköltözött</c:v>
                </c:pt>
                <c:pt idx="4">
                  <c:v>Soha nem lakott Győrben</c:v>
                </c:pt>
              </c:strCache>
            </c:strRef>
          </c:cat>
          <c:val>
            <c:numRef>
              <c:f>'kapcsolat Győrhöz'!$E$3:$E$7</c:f>
              <c:numCache>
                <c:formatCode>####.0</c:formatCode>
                <c:ptCount val="5"/>
                <c:pt idx="0">
                  <c:v>28.956228956228959</c:v>
                </c:pt>
                <c:pt idx="1">
                  <c:v>12.289562289562294</c:v>
                </c:pt>
                <c:pt idx="2">
                  <c:v>34.343434343434325</c:v>
                </c:pt>
                <c:pt idx="3">
                  <c:v>10.101010101010095</c:v>
                </c:pt>
                <c:pt idx="4">
                  <c:v>14.309764309764315</c:v>
                </c:pt>
              </c:numCache>
            </c:numRef>
          </c:val>
        </c:ser>
        <c:ser>
          <c:idx val="1"/>
          <c:order val="1"/>
          <c:cat>
            <c:strRef>
              <c:f>'kapcsolat Győrhöz'!$B$3:$B$7</c:f>
              <c:strCache>
                <c:ptCount val="5"/>
                <c:pt idx="0">
                  <c:v>születése óta Győrben él</c:v>
                </c:pt>
                <c:pt idx="1">
                  <c:v>18 éves koráig költözött Győrbe, azóta itt él</c:v>
                </c:pt>
                <c:pt idx="2">
                  <c:v>18 éves kora után költözött Győrbe, azóta itt él</c:v>
                </c:pt>
                <c:pt idx="3">
                  <c:v>Győrben élt, de elköltözött</c:v>
                </c:pt>
                <c:pt idx="4">
                  <c:v>Soha nem lakott Győrben</c:v>
                </c:pt>
              </c:strCache>
            </c:strRef>
          </c:cat>
          <c:val>
            <c:numRef>
              <c:f>'kapcsolat Győrhöz'!$D$3:$D$7</c:f>
              <c:numCache>
                <c:formatCode>####.0</c:formatCode>
                <c:ptCount val="5"/>
                <c:pt idx="0">
                  <c:v>28.666666666666668</c:v>
                </c:pt>
                <c:pt idx="1">
                  <c:v>12.166666666666673</c:v>
                </c:pt>
                <c:pt idx="2">
                  <c:v>34</c:v>
                </c:pt>
                <c:pt idx="3">
                  <c:v>10</c:v>
                </c:pt>
                <c:pt idx="4">
                  <c:v>14.166666666666671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527699538343448"/>
          <c:y val="9.5731218218830363E-2"/>
          <c:w val="0.39377155975881539"/>
          <c:h val="0.82848587596652468"/>
        </c:manualLayout>
      </c:layout>
      <c:txPr>
        <a:bodyPr/>
        <a:lstStyle/>
        <a:p>
          <a:pPr>
            <a:defRPr sz="1600" b="0"/>
          </a:pPr>
          <a:endParaRPr lang="hu-H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kötődés!$B$3</c:f>
              <c:strCache>
                <c:ptCount val="1"/>
                <c:pt idx="0">
                  <c:v>Kötődés: településrész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kötődés!$A$4:$A$9</c:f>
              <c:strCache>
                <c:ptCount val="6"/>
                <c:pt idx="0">
                  <c:v>születése óta Győrben él</c:v>
                </c:pt>
                <c:pt idx="1">
                  <c:v>18 éves koráig költözött Győrbe, azóta itt él</c:v>
                </c:pt>
                <c:pt idx="2">
                  <c:v>18 éves kora után költözött Győbre, azóta itt él</c:v>
                </c:pt>
                <c:pt idx="3">
                  <c:v>Győrben élt, de elköltözött</c:v>
                </c:pt>
                <c:pt idx="4">
                  <c:v>Soha nem lakott Győrben</c:v>
                </c:pt>
                <c:pt idx="5">
                  <c:v>Összesen</c:v>
                </c:pt>
              </c:strCache>
            </c:strRef>
          </c:cat>
          <c:val>
            <c:numRef>
              <c:f>kötődés!$B$4:$B$9</c:f>
              <c:numCache>
                <c:formatCode>0.00</c:formatCode>
                <c:ptCount val="6"/>
                <c:pt idx="0">
                  <c:v>3.6298701298701279</c:v>
                </c:pt>
                <c:pt idx="1">
                  <c:v>3.6229508196721314</c:v>
                </c:pt>
                <c:pt idx="2">
                  <c:v>3.5337078651685396</c:v>
                </c:pt>
                <c:pt idx="3">
                  <c:v>3.2325581395348819</c:v>
                </c:pt>
                <c:pt idx="4">
                  <c:v>3.5142857142857138</c:v>
                </c:pt>
                <c:pt idx="5">
                  <c:v>3.5477707006369448</c:v>
                </c:pt>
              </c:numCache>
            </c:numRef>
          </c:val>
        </c:ser>
        <c:ser>
          <c:idx val="1"/>
          <c:order val="1"/>
          <c:tx>
            <c:strRef>
              <c:f>kötődés!$C$3</c:f>
              <c:strCache>
                <c:ptCount val="1"/>
                <c:pt idx="0">
                  <c:v>Kötődés: település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kötődés!$A$4:$A$9</c:f>
              <c:strCache>
                <c:ptCount val="6"/>
                <c:pt idx="0">
                  <c:v>születése óta Győrben él</c:v>
                </c:pt>
                <c:pt idx="1">
                  <c:v>18 éves koráig költözött Győrbe, azóta itt él</c:v>
                </c:pt>
                <c:pt idx="2">
                  <c:v>18 éves kora után költözött Győbre, azóta itt él</c:v>
                </c:pt>
                <c:pt idx="3">
                  <c:v>Győrben élt, de elköltözött</c:v>
                </c:pt>
                <c:pt idx="4">
                  <c:v>Soha nem lakott Győrben</c:v>
                </c:pt>
                <c:pt idx="5">
                  <c:v>Összesen</c:v>
                </c:pt>
              </c:strCache>
            </c:strRef>
          </c:cat>
          <c:val>
            <c:numRef>
              <c:f>kötődés!$C$4:$C$9</c:f>
              <c:numCache>
                <c:formatCode>0.00</c:formatCode>
                <c:ptCount val="6"/>
                <c:pt idx="0">
                  <c:v>3.7166666666666668</c:v>
                </c:pt>
                <c:pt idx="1">
                  <c:v>3.5434782608695645</c:v>
                </c:pt>
                <c:pt idx="2">
                  <c:v>3.5102040816326534</c:v>
                </c:pt>
                <c:pt idx="3">
                  <c:v>3.38</c:v>
                </c:pt>
                <c:pt idx="4">
                  <c:v>3.65</c:v>
                </c:pt>
                <c:pt idx="5">
                  <c:v>3.576832151300235</c:v>
                </c:pt>
              </c:numCache>
            </c:numRef>
          </c:val>
        </c:ser>
        <c:axId val="55526528"/>
        <c:axId val="55528064"/>
      </c:barChart>
      <c:catAx>
        <c:axId val="55526528"/>
        <c:scaling>
          <c:orientation val="minMax"/>
        </c:scaling>
        <c:axPos val="b"/>
        <c:numFmt formatCode="General" sourceLinked="0"/>
        <c:tickLblPos val="nextTo"/>
        <c:crossAx val="55528064"/>
        <c:crosses val="autoZero"/>
        <c:auto val="1"/>
        <c:lblAlgn val="ctr"/>
        <c:lblOffset val="100"/>
      </c:catAx>
      <c:valAx>
        <c:axId val="55528064"/>
        <c:scaling>
          <c:orientation val="minMax"/>
          <c:min val="3"/>
        </c:scaling>
        <c:delete val="1"/>
        <c:axPos val="l"/>
        <c:numFmt formatCode="0.00" sourceLinked="1"/>
        <c:tickLblPos val="none"/>
        <c:crossAx val="555265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kötődés!$B$14</c:f>
              <c:strCache>
                <c:ptCount val="1"/>
                <c:pt idx="0">
                  <c:v>Kötődés: településrész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kötődés!$A$15:$A$26</c:f>
              <c:strCache>
                <c:ptCount val="12"/>
                <c:pt idx="0">
                  <c:v>Győrszentiván</c:v>
                </c:pt>
                <c:pt idx="1">
                  <c:v>Ménfőcsanak</c:v>
                </c:pt>
                <c:pt idx="2">
                  <c:v>Gyirmót</c:v>
                </c:pt>
                <c:pt idx="3">
                  <c:v>Belváros</c:v>
                </c:pt>
                <c:pt idx="4">
                  <c:v>Újváros</c:v>
                </c:pt>
                <c:pt idx="5">
                  <c:v>Révfalu</c:v>
                </c:pt>
                <c:pt idx="6">
                  <c:v>Gyárváros</c:v>
                </c:pt>
                <c:pt idx="7">
                  <c:v>Szabadhegy</c:v>
                </c:pt>
                <c:pt idx="8">
                  <c:v>Bácsa</c:v>
                </c:pt>
                <c:pt idx="9">
                  <c:v>Kismegyer</c:v>
                </c:pt>
                <c:pt idx="10">
                  <c:v>Nádorváros-Adyváros</c:v>
                </c:pt>
                <c:pt idx="11">
                  <c:v>Nádorváros-Marcalváros</c:v>
                </c:pt>
              </c:strCache>
            </c:strRef>
          </c:cat>
          <c:val>
            <c:numRef>
              <c:f>kötődés!$B$15:$B$26</c:f>
              <c:numCache>
                <c:formatCode>0.0</c:formatCode>
                <c:ptCount val="12"/>
                <c:pt idx="0">
                  <c:v>3.3076923076923088</c:v>
                </c:pt>
                <c:pt idx="1">
                  <c:v>3.6399999999999997</c:v>
                </c:pt>
                <c:pt idx="2">
                  <c:v>4</c:v>
                </c:pt>
                <c:pt idx="3">
                  <c:v>3.6578947368421062</c:v>
                </c:pt>
                <c:pt idx="4">
                  <c:v>3.5714285714285707</c:v>
                </c:pt>
                <c:pt idx="5">
                  <c:v>3.5675675675675693</c:v>
                </c:pt>
                <c:pt idx="6">
                  <c:v>3.5</c:v>
                </c:pt>
                <c:pt idx="7">
                  <c:v>3.6888888888888878</c:v>
                </c:pt>
                <c:pt idx="8">
                  <c:v>3.6666666666666665</c:v>
                </c:pt>
                <c:pt idx="9">
                  <c:v>3.5714285714285707</c:v>
                </c:pt>
                <c:pt idx="10">
                  <c:v>3.6666666666666665</c:v>
                </c:pt>
                <c:pt idx="11">
                  <c:v>3.4999999999999987</c:v>
                </c:pt>
              </c:numCache>
            </c:numRef>
          </c:val>
        </c:ser>
        <c:ser>
          <c:idx val="1"/>
          <c:order val="1"/>
          <c:tx>
            <c:strRef>
              <c:f>kötődés!$C$14</c:f>
              <c:strCache>
                <c:ptCount val="1"/>
                <c:pt idx="0">
                  <c:v>Kötődés: település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kötődés!$A$15:$A$26</c:f>
              <c:strCache>
                <c:ptCount val="12"/>
                <c:pt idx="0">
                  <c:v>Győrszentiván</c:v>
                </c:pt>
                <c:pt idx="1">
                  <c:v>Ménfőcsanak</c:v>
                </c:pt>
                <c:pt idx="2">
                  <c:v>Gyirmót</c:v>
                </c:pt>
                <c:pt idx="3">
                  <c:v>Belváros</c:v>
                </c:pt>
                <c:pt idx="4">
                  <c:v>Újváros</c:v>
                </c:pt>
                <c:pt idx="5">
                  <c:v>Révfalu</c:v>
                </c:pt>
                <c:pt idx="6">
                  <c:v>Gyárváros</c:v>
                </c:pt>
                <c:pt idx="7">
                  <c:v>Szabadhegy</c:v>
                </c:pt>
                <c:pt idx="8">
                  <c:v>Bácsa</c:v>
                </c:pt>
                <c:pt idx="9">
                  <c:v>Kismegyer</c:v>
                </c:pt>
                <c:pt idx="10">
                  <c:v>Nádorváros-Adyváros</c:v>
                </c:pt>
                <c:pt idx="11">
                  <c:v>Nádorváros-Marcalváros</c:v>
                </c:pt>
              </c:strCache>
            </c:strRef>
          </c:cat>
          <c:val>
            <c:numRef>
              <c:f>kötődés!$C$15:$C$26</c:f>
              <c:numCache>
                <c:formatCode>0.0</c:formatCode>
                <c:ptCount val="12"/>
                <c:pt idx="0">
                  <c:v>3.4117647058823546</c:v>
                </c:pt>
                <c:pt idx="1">
                  <c:v>3.4736842105263173</c:v>
                </c:pt>
                <c:pt idx="2">
                  <c:v>4</c:v>
                </c:pt>
                <c:pt idx="3">
                  <c:v>3.545454545454545</c:v>
                </c:pt>
                <c:pt idx="4">
                  <c:v>3.75</c:v>
                </c:pt>
                <c:pt idx="5">
                  <c:v>3.739130434782608</c:v>
                </c:pt>
                <c:pt idx="6">
                  <c:v>3.6923076923076934</c:v>
                </c:pt>
                <c:pt idx="7">
                  <c:v>3.714285714285714</c:v>
                </c:pt>
                <c:pt idx="8">
                  <c:v>3.5384615384615392</c:v>
                </c:pt>
                <c:pt idx="9">
                  <c:v>3.8333333333333335</c:v>
                </c:pt>
                <c:pt idx="10">
                  <c:v>3.5937499999999987</c:v>
                </c:pt>
                <c:pt idx="11">
                  <c:v>3.5757575757575752</c:v>
                </c:pt>
              </c:numCache>
            </c:numRef>
          </c:val>
        </c:ser>
        <c:axId val="55579008"/>
        <c:axId val="55580544"/>
      </c:barChart>
      <c:catAx>
        <c:axId val="55579008"/>
        <c:scaling>
          <c:orientation val="minMax"/>
        </c:scaling>
        <c:axPos val="b"/>
        <c:numFmt formatCode="General" sourceLinked="0"/>
        <c:tickLblPos val="nextTo"/>
        <c:crossAx val="55580544"/>
        <c:crosses val="autoZero"/>
        <c:auto val="1"/>
        <c:lblAlgn val="ctr"/>
        <c:lblOffset val="100"/>
      </c:catAx>
      <c:valAx>
        <c:axId val="55580544"/>
        <c:scaling>
          <c:orientation val="minMax"/>
          <c:min val="3"/>
        </c:scaling>
        <c:delete val="1"/>
        <c:axPos val="l"/>
        <c:numFmt formatCode="0.0" sourceLinked="1"/>
        <c:tickLblPos val="none"/>
        <c:crossAx val="555790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hu-H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8"/>
  <c:chart>
    <c:plotArea>
      <c:layout/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'Győr a múltban jelenben'!$J$4:$J$15</c:f>
              <c:strCache>
                <c:ptCount val="12"/>
                <c:pt idx="0">
                  <c:v>Ipari város</c:v>
                </c:pt>
                <c:pt idx="1">
                  <c:v>Megyei jogú város</c:v>
                </c:pt>
                <c:pt idx="2">
                  <c:v>Barokk város </c:v>
                </c:pt>
                <c:pt idx="3">
                  <c:v>Művelődési-oktatási központ</c:v>
                </c:pt>
                <c:pt idx="4">
                  <c:v>Kulturális központ </c:v>
                </c:pt>
                <c:pt idx="5">
                  <c:v>Szellemi központ </c:v>
                </c:pt>
                <c:pt idx="6">
                  <c:v>Polgári város</c:v>
                </c:pt>
                <c:pt idx="7">
                  <c:v>Munkás város</c:v>
                </c:pt>
                <c:pt idx="8">
                  <c:v>Szabad királyi</c:v>
                </c:pt>
                <c:pt idx="9">
                  <c:v>Kereskedelmi központ</c:v>
                </c:pt>
                <c:pt idx="10">
                  <c:v>Szolgáltatási központ</c:v>
                </c:pt>
                <c:pt idx="11">
                  <c:v>Pénzügyi központ </c:v>
                </c:pt>
              </c:strCache>
            </c:strRef>
          </c:cat>
          <c:val>
            <c:numRef>
              <c:f>'Győr a múltban jelenben'!$K$4:$K$15</c:f>
              <c:numCache>
                <c:formatCode>General</c:formatCode>
                <c:ptCount val="12"/>
                <c:pt idx="0">
                  <c:v>427</c:v>
                </c:pt>
                <c:pt idx="1">
                  <c:v>333</c:v>
                </c:pt>
                <c:pt idx="2">
                  <c:v>317</c:v>
                </c:pt>
                <c:pt idx="3">
                  <c:v>217</c:v>
                </c:pt>
                <c:pt idx="4">
                  <c:v>111</c:v>
                </c:pt>
                <c:pt idx="5">
                  <c:v>99</c:v>
                </c:pt>
                <c:pt idx="6">
                  <c:v>80</c:v>
                </c:pt>
                <c:pt idx="7">
                  <c:v>76</c:v>
                </c:pt>
                <c:pt idx="8">
                  <c:v>59</c:v>
                </c:pt>
                <c:pt idx="9">
                  <c:v>51</c:v>
                </c:pt>
                <c:pt idx="10">
                  <c:v>20</c:v>
                </c:pt>
                <c:pt idx="11">
                  <c:v>9</c:v>
                </c:pt>
              </c:numCache>
            </c:numRef>
          </c:val>
        </c:ser>
        <c:axId val="55626368"/>
        <c:axId val="55443840"/>
      </c:barChart>
      <c:catAx>
        <c:axId val="55626368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hu-HU"/>
          </a:p>
        </c:txPr>
        <c:crossAx val="55443840"/>
        <c:crosses val="autoZero"/>
        <c:auto val="1"/>
        <c:lblAlgn val="ctr"/>
        <c:lblOffset val="100"/>
      </c:catAx>
      <c:valAx>
        <c:axId val="55443840"/>
        <c:scaling>
          <c:orientation val="minMax"/>
        </c:scaling>
        <c:delete val="1"/>
        <c:axPos val="t"/>
        <c:numFmt formatCode="General" sourceLinked="1"/>
        <c:tickLblPos val="none"/>
        <c:crossAx val="5562636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8"/>
  <c:chart>
    <c:plotArea>
      <c:layout>
        <c:manualLayout>
          <c:layoutTarget val="inner"/>
          <c:xMode val="edge"/>
          <c:yMode val="edge"/>
          <c:x val="0.421724409448819"/>
          <c:y val="5.0925925925925923E-2"/>
          <c:w val="0.55327559055118158"/>
          <c:h val="0.8981481481481481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7964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'Győr a múltban jelenben'!$N$4:$N$13</c:f>
              <c:strCache>
                <c:ptCount val="10"/>
                <c:pt idx="0">
                  <c:v>Pénzügyi központ</c:v>
                </c:pt>
                <c:pt idx="1">
                  <c:v>Helyi vállalkozások városa</c:v>
                </c:pt>
                <c:pt idx="2">
                  <c:v>Kereskedelmi központ</c:v>
                </c:pt>
                <c:pt idx="3">
                  <c:v>Iskolaváros</c:v>
                </c:pt>
                <c:pt idx="4">
                  <c:v>Szellemi központ</c:v>
                </c:pt>
                <c:pt idx="5">
                  <c:v>Kulturális és művészeti centrum</c:v>
                </c:pt>
                <c:pt idx="6">
                  <c:v>Turisztikai célpont</c:v>
                </c:pt>
                <c:pt idx="7">
                  <c:v>Ipari központ</c:v>
                </c:pt>
                <c:pt idx="8">
                  <c:v>Egyetemi város</c:v>
                </c:pt>
                <c:pt idx="9">
                  <c:v>Folyók városa</c:v>
                </c:pt>
              </c:strCache>
            </c:strRef>
          </c:cat>
          <c:val>
            <c:numRef>
              <c:f>'Győr a múltban jelenben'!$O$4:$O$13</c:f>
              <c:numCache>
                <c:formatCode>General</c:formatCode>
                <c:ptCount val="10"/>
                <c:pt idx="0">
                  <c:v>9</c:v>
                </c:pt>
                <c:pt idx="1">
                  <c:v>16</c:v>
                </c:pt>
                <c:pt idx="2">
                  <c:v>52</c:v>
                </c:pt>
                <c:pt idx="3">
                  <c:v>69</c:v>
                </c:pt>
                <c:pt idx="4">
                  <c:v>70</c:v>
                </c:pt>
                <c:pt idx="5">
                  <c:v>171</c:v>
                </c:pt>
                <c:pt idx="6">
                  <c:v>175</c:v>
                </c:pt>
                <c:pt idx="7">
                  <c:v>305</c:v>
                </c:pt>
                <c:pt idx="8">
                  <c:v>407</c:v>
                </c:pt>
                <c:pt idx="9">
                  <c:v>423</c:v>
                </c:pt>
              </c:numCache>
            </c:numRef>
          </c:val>
        </c:ser>
        <c:axId val="36837248"/>
        <c:axId val="36838784"/>
      </c:barChart>
      <c:catAx>
        <c:axId val="36837248"/>
        <c:scaling>
          <c:orientation val="minMax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hu-HU"/>
          </a:p>
        </c:txPr>
        <c:crossAx val="36838784"/>
        <c:crosses val="autoZero"/>
        <c:auto val="1"/>
        <c:lblAlgn val="ctr"/>
        <c:lblOffset val="100"/>
      </c:catAx>
      <c:valAx>
        <c:axId val="36838784"/>
        <c:scaling>
          <c:orientation val="minMax"/>
        </c:scaling>
        <c:delete val="1"/>
        <c:axPos val="b"/>
        <c:numFmt formatCode="General" sourceLinked="1"/>
        <c:tickLblPos val="none"/>
        <c:crossAx val="36837248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barChart>
        <c:barDir val="bar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Munka4!$A$1:$A$10</c:f>
              <c:strCache>
                <c:ptCount val="10"/>
                <c:pt idx="0">
                  <c:v>élősködő</c:v>
                </c:pt>
                <c:pt idx="1">
                  <c:v>könnyelmű</c:v>
                </c:pt>
                <c:pt idx="2">
                  <c:v>meggondolatlan</c:v>
                </c:pt>
                <c:pt idx="3">
                  <c:v>zárkózott</c:v>
                </c:pt>
                <c:pt idx="4">
                  <c:v>beképzelt</c:v>
                </c:pt>
                <c:pt idx="5">
                  <c:v>szomorú</c:v>
                </c:pt>
                <c:pt idx="6">
                  <c:v>képmutató</c:v>
                </c:pt>
                <c:pt idx="7">
                  <c:v>felelőtlen</c:v>
                </c:pt>
                <c:pt idx="8">
                  <c:v>bizonytalan</c:v>
                </c:pt>
                <c:pt idx="9">
                  <c:v>spórolós</c:v>
                </c:pt>
              </c:strCache>
            </c:strRef>
          </c:cat>
          <c:val>
            <c:numRef>
              <c:f>Munka4!$B$1:$B$10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4.8</c:v>
                </c:pt>
                <c:pt idx="2">
                  <c:v>4.8</c:v>
                </c:pt>
                <c:pt idx="3">
                  <c:v>5.2</c:v>
                </c:pt>
                <c:pt idx="4">
                  <c:v>5.5</c:v>
                </c:pt>
                <c:pt idx="5">
                  <c:v>5.5</c:v>
                </c:pt>
                <c:pt idx="6">
                  <c:v>5.7</c:v>
                </c:pt>
                <c:pt idx="7">
                  <c:v>5.8</c:v>
                </c:pt>
                <c:pt idx="8">
                  <c:v>6.2</c:v>
                </c:pt>
                <c:pt idx="9">
                  <c:v>17.2</c:v>
                </c:pt>
              </c:numCache>
            </c:numRef>
          </c:val>
        </c:ser>
        <c:axId val="55497088"/>
        <c:axId val="55498624"/>
      </c:barChart>
      <c:catAx>
        <c:axId val="55497088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55498624"/>
        <c:crosses val="autoZero"/>
        <c:auto val="1"/>
        <c:lblAlgn val="ctr"/>
        <c:lblOffset val="100"/>
      </c:catAx>
      <c:valAx>
        <c:axId val="55498624"/>
        <c:scaling>
          <c:orientation val="minMax"/>
        </c:scaling>
        <c:delete val="1"/>
        <c:axPos val="t"/>
        <c:numFmt formatCode="General" sourceLinked="1"/>
        <c:tickLblPos val="none"/>
        <c:crossAx val="55497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037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1065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600 lekérdezett, jól használható</a:t>
            </a:r>
            <a:r>
              <a:rPr lang="hu-HU" baseline="0" dirty="0" smtClean="0"/>
              <a:t> kérdőív. 76,2% nő, 22,7% férfi (1,2% nem nyilatkozott.)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7411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600 lekérdezett, jól használható</a:t>
            </a:r>
            <a:r>
              <a:rPr lang="hu-HU" baseline="0" dirty="0" smtClean="0"/>
              <a:t> kérdőív. 76,2% nő, 22,7% férfi (1,2% nem nyilatkozott.) </a:t>
            </a:r>
          </a:p>
          <a:p>
            <a:endParaRPr lang="hu-HU" baseline="0" dirty="0" smtClean="0"/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RÁBA</a:t>
            </a:r>
            <a:r>
              <a:rPr lang="hu-HU" dirty="0" smtClean="0"/>
              <a:t>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259</a:t>
            </a:r>
            <a:r>
              <a:rPr lang="hu-HU" dirty="0" smtClean="0"/>
              <a:t> 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</a:t>
            </a:r>
            <a:r>
              <a:rPr lang="hu-HU" dirty="0" smtClean="0"/>
              <a:t>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56</a:t>
            </a:r>
            <a:r>
              <a:rPr lang="hu-HU" dirty="0" smtClean="0"/>
              <a:t> 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Kekszgyár</a:t>
            </a:r>
            <a:r>
              <a:rPr lang="hu-HU" dirty="0" smtClean="0"/>
              <a:t> 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hu-HU" dirty="0" smtClean="0"/>
              <a:t> </a:t>
            </a:r>
          </a:p>
          <a:p>
            <a:r>
              <a:rPr lang="hu-HU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Graboplast</a:t>
            </a:r>
            <a:r>
              <a:rPr lang="hu-HU" smtClean="0"/>
              <a:t> </a:t>
            </a:r>
            <a:r>
              <a:rPr lang="hu-HU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</a:t>
            </a:r>
            <a:r>
              <a:rPr lang="hu-HU" smtClean="0"/>
              <a:t> </a:t>
            </a:r>
          </a:p>
          <a:p>
            <a:r>
              <a:rPr lang="hu-HU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Richards</a:t>
            </a:r>
            <a:r>
              <a:rPr lang="hu-HU" smtClean="0"/>
              <a:t> </a:t>
            </a:r>
            <a:r>
              <a:rPr lang="hu-HU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54</a:t>
            </a:r>
            <a:r>
              <a:rPr lang="hu-HU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7558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6192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1794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6877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2013.11.22.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2013.11.22.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2013.11.22.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=""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9419"/>
            <a:ext cx="2297124" cy="6480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653F78F8-BEAF-45E7-B3EC-F297756398CF}" type="datetime1">
              <a:rPr lang="hu-HU" smtClean="0"/>
              <a:pPr/>
              <a:t>2013.11.22.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600" dirty="0" smtClean="0">
                <a:solidFill>
                  <a:schemeClr val="bg1"/>
                </a:solidFill>
                <a:latin typeface="Century Gothic" pitchFamily="34" charset="0"/>
              </a:rPr>
              <a:t>Dr. Tóth Péter, egyetemi adjunktus</a:t>
            </a:r>
          </a:p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Széchenyi István Egyetem Regionális- Tudományi és Közpolitikai Tanszék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0"/>
            <a:ext cx="8103843" cy="1296143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Győr megyei jogú városhoz kapcsolódó tudattartalmak idősebb lakosok körében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204864"/>
            <a:ext cx="53675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9" name="Kép 8" descr="Szechenyi_Istvan_Egyetem_balo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2249424" cy="659892"/>
          </a:xfrm>
          <a:prstGeom prst="rect">
            <a:avLst/>
          </a:prstGeom>
        </p:spPr>
      </p:pic>
      <p:grpSp>
        <p:nvGrpSpPr>
          <p:cNvPr id="10" name="Csoportba foglalás 10"/>
          <p:cNvGrpSpPr>
            <a:grpSpLocks noChangeAspect="1"/>
          </p:cNvGrpSpPr>
          <p:nvPr/>
        </p:nvGrpSpPr>
        <p:grpSpPr bwMode="auto">
          <a:xfrm>
            <a:off x="6696652" y="5877272"/>
            <a:ext cx="2195828" cy="767879"/>
            <a:chOff x="6660232" y="1124744"/>
            <a:chExt cx="1440159" cy="504056"/>
          </a:xfrm>
        </p:grpSpPr>
        <p:pic>
          <p:nvPicPr>
            <p:cNvPr id="13" name="Picture 2" descr="D:\2_StratégiaiIgazgatóság\Egyetemfejlszesztés\ÚSzT_ÚjSzéchenyiTerv\USZT_Arculat\USZT_arculati_elemek\USZT_arculati_elemek\Magyarorszag_megujul_szlogen_logo\MM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134" y="1124744"/>
              <a:ext cx="1433257" cy="27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D:\2_StratégiaiIgazgatóság\Egyetemfejlszesztés\ÚSzT_ÚjSzéchenyiTerv\USZT_Arculat\USZT_arculati_elemek\USZT_arculati_elemek\EU_logo_kotelezo_mondat\EU_ESZA.jpg"/>
            <p:cNvPicPr>
              <a:picLocks noChangeAspect="1" noChangeArrowheads="1"/>
            </p:cNvPicPr>
            <p:nvPr/>
          </p:nvPicPr>
          <p:blipFill>
            <a:blip r:embed="rId5" cstate="print"/>
            <a:srcRect l="4044" t="13272" b="11983"/>
            <a:stretch>
              <a:fillRect/>
            </a:stretch>
          </p:blipFill>
          <p:spPr bwMode="auto">
            <a:xfrm>
              <a:off x="6660232" y="1427494"/>
              <a:ext cx="1429273" cy="20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Kép 24" descr="uszt_logo_rgb.jpg"/>
          <p:cNvPicPr>
            <a:picLocks noChangeAspect="1"/>
          </p:cNvPicPr>
          <p:nvPr/>
        </p:nvPicPr>
        <p:blipFill>
          <a:blip r:embed="rId6" cstate="print"/>
          <a:srcRect l="2751" t="2751" r="1962" b="2751"/>
          <a:stretch>
            <a:fillRect/>
          </a:stretch>
        </p:blipFill>
        <p:spPr bwMode="auto">
          <a:xfrm>
            <a:off x="6741050" y="260649"/>
            <a:ext cx="2179113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lcím 2"/>
          <p:cNvSpPr txBox="1">
            <a:spLocks/>
          </p:cNvSpPr>
          <p:nvPr/>
        </p:nvSpPr>
        <p:spPr>
          <a:xfrm>
            <a:off x="251520" y="6021288"/>
            <a:ext cx="626469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hu-HU" sz="1500" b="1" i="1" dirty="0" smtClean="0">
                <a:solidFill>
                  <a:schemeClr val="bg1"/>
                </a:solidFill>
                <a:latin typeface="Century Gothic" pitchFamily="34" charset="0"/>
              </a:rPr>
              <a:t>A Győri Járműipari Körzet, mint a térségi fejlesztés új iránya és eszköze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i="1" dirty="0" smtClean="0">
                <a:solidFill>
                  <a:schemeClr val="bg1"/>
                </a:solidFill>
                <a:latin typeface="Century Gothic" pitchFamily="34" charset="0"/>
              </a:rPr>
              <a:t>TÁMOP-4.2.2.A-11/1/KONV-2012-0010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56176" y="4440594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i="1" dirty="0">
                <a:solidFill>
                  <a:schemeClr val="bg1"/>
                </a:solidFill>
                <a:latin typeface="Century Gothic" pitchFamily="34" charset="0"/>
              </a:rPr>
              <a:t>XI. MRTT vándorgyűlés  Kaposvár</a:t>
            </a:r>
          </a:p>
          <a:p>
            <a:r>
              <a:rPr lang="hu-HU" sz="1400" b="1" i="1" dirty="0">
                <a:solidFill>
                  <a:schemeClr val="bg1"/>
                </a:solidFill>
                <a:latin typeface="Century Gothic" pitchFamily="34" charset="0"/>
              </a:rPr>
              <a:t>2013. november 21–22.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8" name="Cím 4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</p:spPr>
        <p:txBody>
          <a:bodyPr/>
          <a:lstStyle/>
          <a:p>
            <a:r>
              <a:rPr lang="hu-HU" dirty="0" smtClean="0"/>
              <a:t>Vélemények a városról</a:t>
            </a:r>
            <a:endParaRPr lang="hu-HU" dirty="0"/>
          </a:p>
        </p:txBody>
      </p:sp>
      <p:sp>
        <p:nvSpPr>
          <p:cNvPr id="9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/>
              <a:t> </a:t>
            </a:r>
            <a:r>
              <a:rPr lang="hu-HU" dirty="0" smtClean="0"/>
              <a:t>2013. 11. 22.</a:t>
            </a: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643042" y="2071678"/>
          <a:ext cx="671517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7" name="Cím 4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</p:spPr>
        <p:txBody>
          <a:bodyPr/>
          <a:lstStyle/>
          <a:p>
            <a:r>
              <a:rPr lang="hu-HU" dirty="0" smtClean="0"/>
              <a:t>Vélemények a városról</a:t>
            </a:r>
            <a:endParaRPr lang="hu-HU" dirty="0"/>
          </a:p>
        </p:txBody>
      </p:sp>
      <p:sp>
        <p:nvSpPr>
          <p:cNvPr id="8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/>
              <a:t> </a:t>
            </a:r>
            <a:r>
              <a:rPr lang="hu-HU" dirty="0" smtClean="0"/>
              <a:t>2013. 11. 22.</a:t>
            </a:r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7937776"/>
              </p:ext>
            </p:extLst>
          </p:nvPr>
        </p:nvGraphicFramePr>
        <p:xfrm>
          <a:off x="1619672" y="2116138"/>
          <a:ext cx="6192687" cy="3222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862"/>
                <a:gridCol w="1265374"/>
                <a:gridCol w="1265374"/>
                <a:gridCol w="1536077"/>
              </a:tblGrid>
              <a:tr h="592782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győriek </a:t>
                      </a:r>
                      <a:b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nem </a:t>
                      </a:r>
                      <a: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győriek (%)</a:t>
                      </a: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különbség </a:t>
                      </a:r>
                      <a: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tiszta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31,8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51,2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-19,4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határozott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71,2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88,8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-17,5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</a:tr>
              <a:tr h="246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példamutató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75,2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85,4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-10,2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precíz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53,9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64,0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-10,1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</a:tr>
              <a:tr h="246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óvatos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49,2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58,5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-9,3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felelőtlen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12,7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7,6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5,1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</a:tr>
              <a:tr h="25902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beképzelt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11,4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6,2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5,2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603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meggondolatlan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10,9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5,9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</a:tr>
              <a:tr h="26634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zárkózott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12,1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6,2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6,0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669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effectLst/>
                        </a:rPr>
                        <a:t>spórolós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37,1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30,8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6,4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55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Győriek és a gyáraik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214546" y="2071676"/>
          <a:ext cx="4000528" cy="2641794"/>
        </p:xfrm>
        <a:graphic>
          <a:graphicData uri="http://schemas.openxmlformats.org/drawingml/2006/table">
            <a:tbl>
              <a:tblPr/>
              <a:tblGrid>
                <a:gridCol w="2345138"/>
                <a:gridCol w="1655390"/>
              </a:tblGrid>
              <a:tr h="523407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RÁBA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16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Audi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237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Kekszgyár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07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Graboplast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57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Richards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/>
              <a:t> </a:t>
            </a:r>
            <a:r>
              <a:rPr lang="hu-HU" dirty="0" smtClean="0"/>
              <a:t>2013. 11. 22.</a:t>
            </a:r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728191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/>
              <a:t>Köszönöm a megtisztelő figyelmet!</a:t>
            </a:r>
            <a:endParaRPr lang="hu-HU" b="1" dirty="0"/>
          </a:p>
        </p:txBody>
      </p:sp>
      <p:pic>
        <p:nvPicPr>
          <p:cNvPr id="10" name="Kép 24" descr="uszt_logo_rgb.jpg"/>
          <p:cNvPicPr>
            <a:picLocks noChangeAspect="1"/>
          </p:cNvPicPr>
          <p:nvPr/>
        </p:nvPicPr>
        <p:blipFill>
          <a:blip r:embed="rId2" cstate="print"/>
          <a:srcRect l="2751" t="2751" r="1962" b="2751"/>
          <a:stretch>
            <a:fillRect/>
          </a:stretch>
        </p:blipFill>
        <p:spPr bwMode="auto">
          <a:xfrm>
            <a:off x="6741050" y="260649"/>
            <a:ext cx="2179113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416" y="2167718"/>
            <a:ext cx="6215106" cy="36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Csoportba foglalás 10"/>
          <p:cNvGrpSpPr>
            <a:grpSpLocks noChangeAspect="1"/>
          </p:cNvGrpSpPr>
          <p:nvPr/>
        </p:nvGrpSpPr>
        <p:grpSpPr bwMode="auto">
          <a:xfrm>
            <a:off x="6768660" y="5517232"/>
            <a:ext cx="2195828" cy="767879"/>
            <a:chOff x="6660232" y="1124744"/>
            <a:chExt cx="1440159" cy="504056"/>
          </a:xfrm>
        </p:grpSpPr>
        <p:pic>
          <p:nvPicPr>
            <p:cNvPr id="12" name="Picture 2" descr="D:\2_StratégiaiIgazgatóság\Egyetemfejlszesztés\ÚSzT_ÚjSzéchenyiTerv\USZT_Arculat\USZT_arculati_elemek\USZT_arculati_elemek\Magyarorszag_megujul_szlogen_logo\MM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134" y="1124744"/>
              <a:ext cx="1433257" cy="27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D:\2_StratégiaiIgazgatóság\Egyetemfejlszesztés\ÚSzT_ÚjSzéchenyiTerv\USZT_Arculat\USZT_arculati_elemek\USZT_arculati_elemek\EU_logo_kotelezo_mondat\EU_ESZA.jpg"/>
            <p:cNvPicPr>
              <a:picLocks noChangeAspect="1" noChangeArrowheads="1"/>
            </p:cNvPicPr>
            <p:nvPr/>
          </p:nvPicPr>
          <p:blipFill>
            <a:blip r:embed="rId5" cstate="print"/>
            <a:srcRect l="4044" t="13272" b="11983"/>
            <a:stretch>
              <a:fillRect/>
            </a:stretch>
          </p:blipFill>
          <p:spPr bwMode="auto">
            <a:xfrm>
              <a:off x="6660232" y="1427494"/>
              <a:ext cx="1429273" cy="20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/>
              <a:t> </a:t>
            </a:r>
            <a:r>
              <a:rPr lang="hu-HU" dirty="0" smtClean="0"/>
              <a:t>2013. 11. 22.</a:t>
            </a:r>
          </a:p>
        </p:txBody>
      </p:sp>
      <p:sp>
        <p:nvSpPr>
          <p:cNvPr id="17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2013. 11. 22.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kutatásról dióhéjban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4039112" cy="49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4662226" cy="291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www.bevezetem.hu/images/1203/audi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476632"/>
            <a:ext cx="3714776" cy="2065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kutatásról dióhéjban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Dr. Tamándl László egyetemi adjunktus, projektmenedzser</a:t>
            </a:r>
            <a:endParaRPr lang="hu-HU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5001064" cy="394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://gyorplusz.hu/data/images/2013.03/nyugdjas_egyetem_kzns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952684"/>
            <a:ext cx="4595598" cy="2786082"/>
          </a:xfrm>
          <a:prstGeom prst="rect">
            <a:avLst/>
          </a:prstGeom>
          <a:noFill/>
        </p:spPr>
      </p:pic>
      <p:sp>
        <p:nvSpPr>
          <p:cNvPr id="8" name="Dátum helye 2"/>
          <p:cNvSpPr txBox="1">
            <a:spLocks/>
          </p:cNvSpPr>
          <p:nvPr/>
        </p:nvSpPr>
        <p:spPr>
          <a:xfrm>
            <a:off x="720851" y="64971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smtClean="0"/>
              <a:t>Dátum:</a:t>
            </a:r>
            <a:r>
              <a:rPr lang="hu-HU" smtClean="0"/>
              <a:t> 2013. 11. 22.</a:t>
            </a:r>
            <a:endParaRPr lang="hu-H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kutatásról dióhéjban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566056112"/>
              </p:ext>
            </p:extLst>
          </p:nvPr>
        </p:nvGraphicFramePr>
        <p:xfrm>
          <a:off x="1214414" y="2057400"/>
          <a:ext cx="6786610" cy="387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214414" y="135729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kérdezettek kormegoszlása (fő) N=586</a:t>
            </a:r>
            <a:endParaRPr lang="hu-H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t="5748"/>
          <a:stretch>
            <a:fillRect/>
          </a:stretch>
        </p:blipFill>
        <p:spPr bwMode="auto">
          <a:xfrm>
            <a:off x="2000232" y="1852742"/>
            <a:ext cx="5810249" cy="46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2013. 11. 22.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kutatásról dióhéjban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14414" y="135729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kérdezettek kapcsolata Győrrel (%) N=588</a:t>
            </a:r>
            <a:endParaRPr lang="hu-HU" dirty="0"/>
          </a:p>
        </p:txBody>
      </p:sp>
      <p:sp>
        <p:nvSpPr>
          <p:cNvPr id="9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2013. 11. 22.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7091386"/>
              </p:ext>
            </p:extLst>
          </p:nvPr>
        </p:nvGraphicFramePr>
        <p:xfrm>
          <a:off x="1214414" y="2057400"/>
          <a:ext cx="695798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Kötődés a városrészekhez és a városhoz</a:t>
            </a:r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626971559"/>
              </p:ext>
            </p:extLst>
          </p:nvPr>
        </p:nvGraphicFramePr>
        <p:xfrm>
          <a:off x="571472" y="1638300"/>
          <a:ext cx="8001055" cy="429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2013. 11. 22.</a:t>
            </a:r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179887852"/>
              </p:ext>
            </p:extLst>
          </p:nvPr>
        </p:nvGraphicFramePr>
        <p:xfrm>
          <a:off x="357158" y="1642533"/>
          <a:ext cx="8429684" cy="421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2013. 11. 22.</a:t>
            </a:r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Dátum:</a:t>
            </a:r>
            <a:r>
              <a:rPr lang="hu-HU" dirty="0"/>
              <a:t> </a:t>
            </a:r>
            <a:r>
              <a:rPr lang="hu-HU" dirty="0" smtClean="0"/>
              <a:t>2013. 11. 22.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 Győrrel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14414" y="135729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kérdezettek milyennek látják Győrt  a történelemben?</a:t>
            </a:r>
            <a:endParaRPr lang="hu-HU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4164706"/>
              </p:ext>
            </p:extLst>
          </p:nvPr>
        </p:nvGraphicFramePr>
        <p:xfrm>
          <a:off x="428628" y="1726630"/>
          <a:ext cx="7455740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785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7" name="Cím 4"/>
          <p:cNvSpPr txBox="1">
            <a:spLocks/>
          </p:cNvSpPr>
          <p:nvPr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Kapcsolat Győrrel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214414" y="135729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kérdezettek milyennek látják Győrt  a jelenben?</a:t>
            </a:r>
            <a:endParaRPr lang="hu-HU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0125913"/>
              </p:ext>
            </p:extLst>
          </p:nvPr>
        </p:nvGraphicFramePr>
        <p:xfrm>
          <a:off x="714348" y="1775989"/>
          <a:ext cx="807249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átum helye 2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/>
              <a:t> </a:t>
            </a:r>
            <a:r>
              <a:rPr lang="hu-HU" dirty="0" smtClean="0"/>
              <a:t>2013. 11. 22.</a:t>
            </a:r>
          </a:p>
        </p:txBody>
      </p:sp>
      <p:sp>
        <p:nvSpPr>
          <p:cNvPr id="13" name="Élőláb helye 5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r>
              <a:rPr lang="hu-HU" dirty="0" smtClean="0"/>
              <a:t>Dr. Tóth Péter, egyetemi adjunktus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2211</TotalTime>
  <Words>431</Words>
  <Application>Microsoft Office PowerPoint</Application>
  <PresentationFormat>Diavetítés a képernyőre (4:3 oldalarány)</PresentationFormat>
  <Paragraphs>132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Főcím</vt:lpstr>
      <vt:lpstr>Egyéni tervezés</vt:lpstr>
      <vt:lpstr>1. dia</vt:lpstr>
      <vt:lpstr>A kutatásról dióhéjban</vt:lpstr>
      <vt:lpstr>A kutatásról dióhéjban</vt:lpstr>
      <vt:lpstr>A kutatásról dióhéjban</vt:lpstr>
      <vt:lpstr>A kutatásról dióhéjban</vt:lpstr>
      <vt:lpstr>Kötődés a városrészekhez és a városhoz</vt:lpstr>
      <vt:lpstr>7. dia</vt:lpstr>
      <vt:lpstr>Kapcsolat Győrrel</vt:lpstr>
      <vt:lpstr>9. dia</vt:lpstr>
      <vt:lpstr>Vélemények a városról</vt:lpstr>
      <vt:lpstr>Vélemények a városról</vt:lpstr>
      <vt:lpstr>Győriek és a gyáraik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OTO</cp:lastModifiedBy>
  <cp:revision>98</cp:revision>
  <dcterms:created xsi:type="dcterms:W3CDTF">2012-03-05T15:57:55Z</dcterms:created>
  <dcterms:modified xsi:type="dcterms:W3CDTF">2013-11-22T10:12:44Z</dcterms:modified>
</cp:coreProperties>
</file>