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69" r:id="rId3"/>
    <p:sldId id="307" r:id="rId4"/>
    <p:sldId id="291" r:id="rId5"/>
    <p:sldId id="292" r:id="rId6"/>
    <p:sldId id="308" r:id="rId7"/>
    <p:sldId id="293" r:id="rId8"/>
    <p:sldId id="294" r:id="rId9"/>
    <p:sldId id="295" r:id="rId10"/>
    <p:sldId id="296" r:id="rId11"/>
    <p:sldId id="297" r:id="rId12"/>
    <p:sldId id="299" r:id="rId13"/>
    <p:sldId id="298" r:id="rId14"/>
    <p:sldId id="300" r:id="rId15"/>
    <p:sldId id="275" r:id="rId16"/>
    <p:sldId id="277" r:id="rId17"/>
    <p:sldId id="278" r:id="rId18"/>
    <p:sldId id="281" r:id="rId19"/>
    <p:sldId id="305" r:id="rId20"/>
    <p:sldId id="301" r:id="rId21"/>
    <p:sldId id="285" r:id="rId22"/>
    <p:sldId id="286" r:id="rId23"/>
    <p:sldId id="288" r:id="rId24"/>
    <p:sldId id="289" r:id="rId25"/>
    <p:sldId id="290" r:id="rId26"/>
    <p:sldId id="265" r:id="rId2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16E93BA-98CF-47F6-B2BA-A43DB962C79C}">
          <p14:sldIdLst>
            <p14:sldId id="269"/>
          </p14:sldIdLst>
        </p14:section>
        <p14:section name="Első szakasz" id="{7764CC52-B2D4-49D7-A9DF-A26AC28AE9C0}">
          <p14:sldIdLst>
            <p14:sldId id="307"/>
            <p14:sldId id="291"/>
            <p14:sldId id="292"/>
            <p14:sldId id="308"/>
            <p14:sldId id="293"/>
            <p14:sldId id="294"/>
            <p14:sldId id="295"/>
            <p14:sldId id="296"/>
            <p14:sldId id="297"/>
            <p14:sldId id="299"/>
            <p14:sldId id="298"/>
            <p14:sldId id="300"/>
            <p14:sldId id="275"/>
            <p14:sldId id="277"/>
            <p14:sldId id="278"/>
            <p14:sldId id="281"/>
            <p14:sldId id="305"/>
            <p14:sldId id="301"/>
            <p14:sldId id="285"/>
            <p14:sldId id="286"/>
            <p14:sldId id="288"/>
            <p14:sldId id="289"/>
            <p14:sldId id="290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>
        <p:scale>
          <a:sx n="61" d="100"/>
          <a:sy n="61" d="100"/>
        </p:scale>
        <p:origin x="-36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333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Judit\Sz&#233;chenyi%20Egyetem\V&#225;roskutat&#225;s\HVG_TOP_500\top500%20diagram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2368809104935"/>
          <c:y val="5.7008766761297708E-2"/>
          <c:w val="0.77583878479398316"/>
          <c:h val="0.6114289285267912"/>
        </c:manualLayout>
      </c:layout>
      <c:lineChart>
        <c:grouping val="standard"/>
        <c:varyColors val="0"/>
        <c:ser>
          <c:idx val="0"/>
          <c:order val="0"/>
          <c:tx>
            <c:strRef>
              <c:f>Munka2!$B$2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Munka2!$A$3:$A$25</c:f>
              <c:strCache>
                <c:ptCount val="23"/>
                <c:pt idx="0">
                  <c:v>Békéscsaba</c:v>
                </c:pt>
                <c:pt idx="1">
                  <c:v>Debrecen</c:v>
                </c:pt>
                <c:pt idx="2">
                  <c:v>Dunaújváros</c:v>
                </c:pt>
                <c:pt idx="3">
                  <c:v>Eger</c:v>
                </c:pt>
                <c:pt idx="4">
                  <c:v>Érd</c:v>
                </c:pt>
                <c:pt idx="5">
                  <c:v>Győr</c:v>
                </c:pt>
                <c:pt idx="6">
                  <c:v>Hódmezővásárhely</c:v>
                </c:pt>
                <c:pt idx="7">
                  <c:v>Kaposvár</c:v>
                </c:pt>
                <c:pt idx="8">
                  <c:v>Kecskemét</c:v>
                </c:pt>
                <c:pt idx="9">
                  <c:v>Miskolc</c:v>
                </c:pt>
                <c:pt idx="10">
                  <c:v>Nagykanizsa</c:v>
                </c:pt>
                <c:pt idx="11">
                  <c:v>Nyíregyháza</c:v>
                </c:pt>
                <c:pt idx="12">
                  <c:v>Pécs</c:v>
                </c:pt>
                <c:pt idx="13">
                  <c:v>Salgótarján</c:v>
                </c:pt>
                <c:pt idx="14">
                  <c:v>Sopron</c:v>
                </c:pt>
                <c:pt idx="15">
                  <c:v>Szeged</c:v>
                </c:pt>
                <c:pt idx="16">
                  <c:v>Székesfehérvár</c:v>
                </c:pt>
                <c:pt idx="17">
                  <c:v>Szekszárd</c:v>
                </c:pt>
                <c:pt idx="18">
                  <c:v>Szolnok</c:v>
                </c:pt>
                <c:pt idx="19">
                  <c:v>Szombathely</c:v>
                </c:pt>
                <c:pt idx="20">
                  <c:v>Tatabánya</c:v>
                </c:pt>
                <c:pt idx="21">
                  <c:v>Veszprém</c:v>
                </c:pt>
                <c:pt idx="22">
                  <c:v>Zalaegerszeg</c:v>
                </c:pt>
              </c:strCache>
            </c:strRef>
          </c:cat>
          <c:val>
            <c:numRef>
              <c:f>Munka2!$B$3:$B$25</c:f>
              <c:numCache>
                <c:formatCode>_-* #,##0\ _F_t_-;\-* #,##0\ _F_t_-;_-* "-"??\ _F_t_-;_-@_-</c:formatCode>
                <c:ptCount val="23"/>
                <c:pt idx="1">
                  <c:v>283730</c:v>
                </c:pt>
                <c:pt idx="2">
                  <c:v>507303</c:v>
                </c:pt>
                <c:pt idx="3">
                  <c:v>67846</c:v>
                </c:pt>
                <c:pt idx="4">
                  <c:v>0</c:v>
                </c:pt>
                <c:pt idx="5">
                  <c:v>1641059</c:v>
                </c:pt>
                <c:pt idx="6">
                  <c:v>57879</c:v>
                </c:pt>
                <c:pt idx="7">
                  <c:v>19664</c:v>
                </c:pt>
                <c:pt idx="8">
                  <c:v>89885</c:v>
                </c:pt>
                <c:pt idx="9">
                  <c:v>257839</c:v>
                </c:pt>
                <c:pt idx="10">
                  <c:v>69970</c:v>
                </c:pt>
                <c:pt idx="11">
                  <c:v>120508</c:v>
                </c:pt>
                <c:pt idx="12">
                  <c:v>327098</c:v>
                </c:pt>
                <c:pt idx="13">
                  <c:v>32931</c:v>
                </c:pt>
                <c:pt idx="14">
                  <c:v>69446</c:v>
                </c:pt>
                <c:pt idx="15">
                  <c:v>404149</c:v>
                </c:pt>
                <c:pt idx="16">
                  <c:v>1062771</c:v>
                </c:pt>
                <c:pt idx="17">
                  <c:v>0</c:v>
                </c:pt>
                <c:pt idx="18">
                  <c:v>104746</c:v>
                </c:pt>
                <c:pt idx="19">
                  <c:v>260260</c:v>
                </c:pt>
                <c:pt idx="20">
                  <c:v>471194</c:v>
                </c:pt>
                <c:pt idx="21">
                  <c:v>123424</c:v>
                </c:pt>
                <c:pt idx="22">
                  <c:v>57029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Munka2!$C$2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Munka2!$A$3:$A$25</c:f>
              <c:strCache>
                <c:ptCount val="23"/>
                <c:pt idx="0">
                  <c:v>Békéscsaba</c:v>
                </c:pt>
                <c:pt idx="1">
                  <c:v>Debrecen</c:v>
                </c:pt>
                <c:pt idx="2">
                  <c:v>Dunaújváros</c:v>
                </c:pt>
                <c:pt idx="3">
                  <c:v>Eger</c:v>
                </c:pt>
                <c:pt idx="4">
                  <c:v>Érd</c:v>
                </c:pt>
                <c:pt idx="5">
                  <c:v>Győr</c:v>
                </c:pt>
                <c:pt idx="6">
                  <c:v>Hódmezővásárhely</c:v>
                </c:pt>
                <c:pt idx="7">
                  <c:v>Kaposvár</c:v>
                </c:pt>
                <c:pt idx="8">
                  <c:v>Kecskemét</c:v>
                </c:pt>
                <c:pt idx="9">
                  <c:v>Miskolc</c:v>
                </c:pt>
                <c:pt idx="10">
                  <c:v>Nagykanizsa</c:v>
                </c:pt>
                <c:pt idx="11">
                  <c:v>Nyíregyháza</c:v>
                </c:pt>
                <c:pt idx="12">
                  <c:v>Pécs</c:v>
                </c:pt>
                <c:pt idx="13">
                  <c:v>Salgótarján</c:v>
                </c:pt>
                <c:pt idx="14">
                  <c:v>Sopron</c:v>
                </c:pt>
                <c:pt idx="15">
                  <c:v>Szeged</c:v>
                </c:pt>
                <c:pt idx="16">
                  <c:v>Székesfehérvár</c:v>
                </c:pt>
                <c:pt idx="17">
                  <c:v>Szekszárd</c:v>
                </c:pt>
                <c:pt idx="18">
                  <c:v>Szolnok</c:v>
                </c:pt>
                <c:pt idx="19">
                  <c:v>Szombathely</c:v>
                </c:pt>
                <c:pt idx="20">
                  <c:v>Tatabánya</c:v>
                </c:pt>
                <c:pt idx="21">
                  <c:v>Veszprém</c:v>
                </c:pt>
                <c:pt idx="22">
                  <c:v>Zalaegerszeg</c:v>
                </c:pt>
              </c:strCache>
            </c:strRef>
          </c:cat>
          <c:val>
            <c:numRef>
              <c:f>Munka2!$C$3:$C$25</c:f>
              <c:numCache>
                <c:formatCode>_-* #,##0\ _F_t_-;\-* #,##0\ _F_t_-;_-* "-"??\ _F_t_-;_-@_-</c:formatCode>
                <c:ptCount val="23"/>
                <c:pt idx="0">
                  <c:v>45079</c:v>
                </c:pt>
                <c:pt idx="1">
                  <c:v>403159</c:v>
                </c:pt>
                <c:pt idx="2">
                  <c:v>402325</c:v>
                </c:pt>
                <c:pt idx="3">
                  <c:v>88536</c:v>
                </c:pt>
                <c:pt idx="4">
                  <c:v>18810</c:v>
                </c:pt>
                <c:pt idx="5">
                  <c:v>2086426</c:v>
                </c:pt>
                <c:pt idx="6">
                  <c:v>82800</c:v>
                </c:pt>
                <c:pt idx="7">
                  <c:v>35200</c:v>
                </c:pt>
                <c:pt idx="8">
                  <c:v>136596</c:v>
                </c:pt>
                <c:pt idx="9">
                  <c:v>310763</c:v>
                </c:pt>
                <c:pt idx="10">
                  <c:v>46764</c:v>
                </c:pt>
                <c:pt idx="11">
                  <c:v>177058</c:v>
                </c:pt>
                <c:pt idx="12">
                  <c:v>315020</c:v>
                </c:pt>
                <c:pt idx="13">
                  <c:v>18997</c:v>
                </c:pt>
                <c:pt idx="14">
                  <c:v>73773</c:v>
                </c:pt>
                <c:pt idx="15">
                  <c:v>388160</c:v>
                </c:pt>
                <c:pt idx="16">
                  <c:v>1241009</c:v>
                </c:pt>
                <c:pt idx="17">
                  <c:v>16719</c:v>
                </c:pt>
                <c:pt idx="18">
                  <c:v>98157</c:v>
                </c:pt>
                <c:pt idx="19">
                  <c:v>171408</c:v>
                </c:pt>
                <c:pt idx="20">
                  <c:v>452821</c:v>
                </c:pt>
                <c:pt idx="21">
                  <c:v>116172</c:v>
                </c:pt>
                <c:pt idx="22">
                  <c:v>80341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Munka2!$D$2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Munka2!$A$3:$A$25</c:f>
              <c:strCache>
                <c:ptCount val="23"/>
                <c:pt idx="0">
                  <c:v>Békéscsaba</c:v>
                </c:pt>
                <c:pt idx="1">
                  <c:v>Debrecen</c:v>
                </c:pt>
                <c:pt idx="2">
                  <c:v>Dunaújváros</c:v>
                </c:pt>
                <c:pt idx="3">
                  <c:v>Eger</c:v>
                </c:pt>
                <c:pt idx="4">
                  <c:v>Érd</c:v>
                </c:pt>
                <c:pt idx="5">
                  <c:v>Győr</c:v>
                </c:pt>
                <c:pt idx="6">
                  <c:v>Hódmezővásárhely</c:v>
                </c:pt>
                <c:pt idx="7">
                  <c:v>Kaposvár</c:v>
                </c:pt>
                <c:pt idx="8">
                  <c:v>Kecskemét</c:v>
                </c:pt>
                <c:pt idx="9">
                  <c:v>Miskolc</c:v>
                </c:pt>
                <c:pt idx="10">
                  <c:v>Nagykanizsa</c:v>
                </c:pt>
                <c:pt idx="11">
                  <c:v>Nyíregyháza</c:v>
                </c:pt>
                <c:pt idx="12">
                  <c:v>Pécs</c:v>
                </c:pt>
                <c:pt idx="13">
                  <c:v>Salgótarján</c:v>
                </c:pt>
                <c:pt idx="14">
                  <c:v>Sopron</c:v>
                </c:pt>
                <c:pt idx="15">
                  <c:v>Szeged</c:v>
                </c:pt>
                <c:pt idx="16">
                  <c:v>Székesfehérvár</c:v>
                </c:pt>
                <c:pt idx="17">
                  <c:v>Szekszárd</c:v>
                </c:pt>
                <c:pt idx="18">
                  <c:v>Szolnok</c:v>
                </c:pt>
                <c:pt idx="19">
                  <c:v>Szombathely</c:v>
                </c:pt>
                <c:pt idx="20">
                  <c:v>Tatabánya</c:v>
                </c:pt>
                <c:pt idx="21">
                  <c:v>Veszprém</c:v>
                </c:pt>
                <c:pt idx="22">
                  <c:v>Zalaegerszeg</c:v>
                </c:pt>
              </c:strCache>
            </c:strRef>
          </c:cat>
          <c:val>
            <c:numRef>
              <c:f>Munka2!$D$3:$D$25</c:f>
              <c:numCache>
                <c:formatCode>_-* #,##0\ _F_t_-;\-* #,##0\ _F_t_-;_-* "-"??\ _F_t_-;_-@_-</c:formatCode>
                <c:ptCount val="23"/>
                <c:pt idx="0">
                  <c:v>63156</c:v>
                </c:pt>
                <c:pt idx="1">
                  <c:v>346081</c:v>
                </c:pt>
                <c:pt idx="2">
                  <c:v>481624</c:v>
                </c:pt>
                <c:pt idx="3">
                  <c:v>92559</c:v>
                </c:pt>
                <c:pt idx="4">
                  <c:v>0</c:v>
                </c:pt>
                <c:pt idx="5">
                  <c:v>2133647</c:v>
                </c:pt>
                <c:pt idx="6">
                  <c:v>91985</c:v>
                </c:pt>
                <c:pt idx="7">
                  <c:v>59021</c:v>
                </c:pt>
                <c:pt idx="8">
                  <c:v>127633</c:v>
                </c:pt>
                <c:pt idx="9">
                  <c:v>360847</c:v>
                </c:pt>
                <c:pt idx="10">
                  <c:v>35268</c:v>
                </c:pt>
                <c:pt idx="11">
                  <c:v>110748</c:v>
                </c:pt>
                <c:pt idx="12">
                  <c:v>305729</c:v>
                </c:pt>
                <c:pt idx="13">
                  <c:v>19852</c:v>
                </c:pt>
                <c:pt idx="14">
                  <c:v>75002</c:v>
                </c:pt>
                <c:pt idx="15">
                  <c:v>478863</c:v>
                </c:pt>
                <c:pt idx="16">
                  <c:v>1057925</c:v>
                </c:pt>
                <c:pt idx="17">
                  <c:v>16948</c:v>
                </c:pt>
                <c:pt idx="18">
                  <c:v>74019</c:v>
                </c:pt>
                <c:pt idx="19">
                  <c:v>244996</c:v>
                </c:pt>
                <c:pt idx="20">
                  <c:v>353410</c:v>
                </c:pt>
                <c:pt idx="21">
                  <c:v>90716</c:v>
                </c:pt>
                <c:pt idx="22">
                  <c:v>20897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Munka2!$E$2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Munka2!$A$3:$A$25</c:f>
              <c:strCache>
                <c:ptCount val="23"/>
                <c:pt idx="0">
                  <c:v>Békéscsaba</c:v>
                </c:pt>
                <c:pt idx="1">
                  <c:v>Debrecen</c:v>
                </c:pt>
                <c:pt idx="2">
                  <c:v>Dunaújváros</c:v>
                </c:pt>
                <c:pt idx="3">
                  <c:v>Eger</c:v>
                </c:pt>
                <c:pt idx="4">
                  <c:v>Érd</c:v>
                </c:pt>
                <c:pt idx="5">
                  <c:v>Győr</c:v>
                </c:pt>
                <c:pt idx="6">
                  <c:v>Hódmezővásárhely</c:v>
                </c:pt>
                <c:pt idx="7">
                  <c:v>Kaposvár</c:v>
                </c:pt>
                <c:pt idx="8">
                  <c:v>Kecskemét</c:v>
                </c:pt>
                <c:pt idx="9">
                  <c:v>Miskolc</c:v>
                </c:pt>
                <c:pt idx="10">
                  <c:v>Nagykanizsa</c:v>
                </c:pt>
                <c:pt idx="11">
                  <c:v>Nyíregyháza</c:v>
                </c:pt>
                <c:pt idx="12">
                  <c:v>Pécs</c:v>
                </c:pt>
                <c:pt idx="13">
                  <c:v>Salgótarján</c:v>
                </c:pt>
                <c:pt idx="14">
                  <c:v>Sopron</c:v>
                </c:pt>
                <c:pt idx="15">
                  <c:v>Szeged</c:v>
                </c:pt>
                <c:pt idx="16">
                  <c:v>Székesfehérvár</c:v>
                </c:pt>
                <c:pt idx="17">
                  <c:v>Szekszárd</c:v>
                </c:pt>
                <c:pt idx="18">
                  <c:v>Szolnok</c:v>
                </c:pt>
                <c:pt idx="19">
                  <c:v>Szombathely</c:v>
                </c:pt>
                <c:pt idx="20">
                  <c:v>Tatabánya</c:v>
                </c:pt>
                <c:pt idx="21">
                  <c:v>Veszprém</c:v>
                </c:pt>
                <c:pt idx="22">
                  <c:v>Zalaegerszeg</c:v>
                </c:pt>
              </c:strCache>
            </c:strRef>
          </c:cat>
          <c:val>
            <c:numRef>
              <c:f>Munka2!$E$3:$E$25</c:f>
              <c:numCache>
                <c:formatCode>_-* #,##0\ _F_t_-;\-* #,##0\ _F_t_-;_-* "-"??\ _F_t_-;_-@_-</c:formatCode>
                <c:ptCount val="23"/>
                <c:pt idx="0">
                  <c:v>32192</c:v>
                </c:pt>
                <c:pt idx="1">
                  <c:v>289358</c:v>
                </c:pt>
                <c:pt idx="2">
                  <c:v>315975</c:v>
                </c:pt>
                <c:pt idx="3">
                  <c:v>62643</c:v>
                </c:pt>
                <c:pt idx="4">
                  <c:v>14591</c:v>
                </c:pt>
                <c:pt idx="5">
                  <c:v>1369781</c:v>
                </c:pt>
                <c:pt idx="6">
                  <c:v>62150</c:v>
                </c:pt>
                <c:pt idx="7">
                  <c:v>21310</c:v>
                </c:pt>
                <c:pt idx="8">
                  <c:v>179557</c:v>
                </c:pt>
                <c:pt idx="9">
                  <c:v>335376</c:v>
                </c:pt>
                <c:pt idx="10">
                  <c:v>33031</c:v>
                </c:pt>
                <c:pt idx="11">
                  <c:v>138382</c:v>
                </c:pt>
                <c:pt idx="12">
                  <c:v>282485</c:v>
                </c:pt>
                <c:pt idx="13">
                  <c:v>20785</c:v>
                </c:pt>
                <c:pt idx="14">
                  <c:v>73387</c:v>
                </c:pt>
                <c:pt idx="15">
                  <c:v>746363</c:v>
                </c:pt>
                <c:pt idx="16">
                  <c:v>913069</c:v>
                </c:pt>
                <c:pt idx="17">
                  <c:v>31427</c:v>
                </c:pt>
                <c:pt idx="18">
                  <c:v>54696</c:v>
                </c:pt>
                <c:pt idx="19">
                  <c:v>198891</c:v>
                </c:pt>
                <c:pt idx="20">
                  <c:v>140742</c:v>
                </c:pt>
                <c:pt idx="21">
                  <c:v>86572</c:v>
                </c:pt>
                <c:pt idx="22">
                  <c:v>16981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Munka2!$F$2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Munka2!$A$3:$A$25</c:f>
              <c:strCache>
                <c:ptCount val="23"/>
                <c:pt idx="0">
                  <c:v>Békéscsaba</c:v>
                </c:pt>
                <c:pt idx="1">
                  <c:v>Debrecen</c:v>
                </c:pt>
                <c:pt idx="2">
                  <c:v>Dunaújváros</c:v>
                </c:pt>
                <c:pt idx="3">
                  <c:v>Eger</c:v>
                </c:pt>
                <c:pt idx="4">
                  <c:v>Érd</c:v>
                </c:pt>
                <c:pt idx="5">
                  <c:v>Győr</c:v>
                </c:pt>
                <c:pt idx="6">
                  <c:v>Hódmezővásárhely</c:v>
                </c:pt>
                <c:pt idx="7">
                  <c:v>Kaposvár</c:v>
                </c:pt>
                <c:pt idx="8">
                  <c:v>Kecskemét</c:v>
                </c:pt>
                <c:pt idx="9">
                  <c:v>Miskolc</c:v>
                </c:pt>
                <c:pt idx="10">
                  <c:v>Nagykanizsa</c:v>
                </c:pt>
                <c:pt idx="11">
                  <c:v>Nyíregyháza</c:v>
                </c:pt>
                <c:pt idx="12">
                  <c:v>Pécs</c:v>
                </c:pt>
                <c:pt idx="13">
                  <c:v>Salgótarján</c:v>
                </c:pt>
                <c:pt idx="14">
                  <c:v>Sopron</c:v>
                </c:pt>
                <c:pt idx="15">
                  <c:v>Szeged</c:v>
                </c:pt>
                <c:pt idx="16">
                  <c:v>Székesfehérvár</c:v>
                </c:pt>
                <c:pt idx="17">
                  <c:v>Szekszárd</c:v>
                </c:pt>
                <c:pt idx="18">
                  <c:v>Szolnok</c:v>
                </c:pt>
                <c:pt idx="19">
                  <c:v>Szombathely</c:v>
                </c:pt>
                <c:pt idx="20">
                  <c:v>Tatabánya</c:v>
                </c:pt>
                <c:pt idx="21">
                  <c:v>Veszprém</c:v>
                </c:pt>
                <c:pt idx="22">
                  <c:v>Zalaegerszeg</c:v>
                </c:pt>
              </c:strCache>
            </c:strRef>
          </c:cat>
          <c:val>
            <c:numRef>
              <c:f>Munka2!$F$3:$F$25</c:f>
              <c:numCache>
                <c:formatCode>_-* #,##0\ _F_t_-;\-* #,##0\ _F_t_-;_-* "-"??\ _F_t_-;_-@_-</c:formatCode>
                <c:ptCount val="23"/>
                <c:pt idx="0">
                  <c:v>33349</c:v>
                </c:pt>
                <c:pt idx="1">
                  <c:v>364517</c:v>
                </c:pt>
                <c:pt idx="2">
                  <c:v>443625</c:v>
                </c:pt>
                <c:pt idx="3">
                  <c:v>99485</c:v>
                </c:pt>
                <c:pt idx="4">
                  <c:v>17332</c:v>
                </c:pt>
                <c:pt idx="5">
                  <c:v>1687721</c:v>
                </c:pt>
                <c:pt idx="6">
                  <c:v>66276</c:v>
                </c:pt>
                <c:pt idx="7">
                  <c:v>54026</c:v>
                </c:pt>
                <c:pt idx="8">
                  <c:v>229451</c:v>
                </c:pt>
                <c:pt idx="9">
                  <c:v>336179</c:v>
                </c:pt>
                <c:pt idx="10">
                  <c:v>18172</c:v>
                </c:pt>
                <c:pt idx="11">
                  <c:v>175601</c:v>
                </c:pt>
                <c:pt idx="12">
                  <c:v>255075</c:v>
                </c:pt>
                <c:pt idx="13">
                  <c:v>23224</c:v>
                </c:pt>
                <c:pt idx="14">
                  <c:v>70119</c:v>
                </c:pt>
                <c:pt idx="15">
                  <c:v>671799</c:v>
                </c:pt>
                <c:pt idx="16">
                  <c:v>1243503</c:v>
                </c:pt>
                <c:pt idx="17">
                  <c:v>50598</c:v>
                </c:pt>
                <c:pt idx="18">
                  <c:v>75315</c:v>
                </c:pt>
                <c:pt idx="19">
                  <c:v>296817</c:v>
                </c:pt>
                <c:pt idx="20">
                  <c:v>168973</c:v>
                </c:pt>
                <c:pt idx="21">
                  <c:v>129719</c:v>
                </c:pt>
                <c:pt idx="22">
                  <c:v>46844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Munka2!$G$2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Munka2!$A$3:$A$25</c:f>
              <c:strCache>
                <c:ptCount val="23"/>
                <c:pt idx="0">
                  <c:v>Békéscsaba</c:v>
                </c:pt>
                <c:pt idx="1">
                  <c:v>Debrecen</c:v>
                </c:pt>
                <c:pt idx="2">
                  <c:v>Dunaújváros</c:v>
                </c:pt>
                <c:pt idx="3">
                  <c:v>Eger</c:v>
                </c:pt>
                <c:pt idx="4">
                  <c:v>Érd</c:v>
                </c:pt>
                <c:pt idx="5">
                  <c:v>Győr</c:v>
                </c:pt>
                <c:pt idx="6">
                  <c:v>Hódmezővásárhely</c:v>
                </c:pt>
                <c:pt idx="7">
                  <c:v>Kaposvár</c:v>
                </c:pt>
                <c:pt idx="8">
                  <c:v>Kecskemét</c:v>
                </c:pt>
                <c:pt idx="9">
                  <c:v>Miskolc</c:v>
                </c:pt>
                <c:pt idx="10">
                  <c:v>Nagykanizsa</c:v>
                </c:pt>
                <c:pt idx="11">
                  <c:v>Nyíregyháza</c:v>
                </c:pt>
                <c:pt idx="12">
                  <c:v>Pécs</c:v>
                </c:pt>
                <c:pt idx="13">
                  <c:v>Salgótarján</c:v>
                </c:pt>
                <c:pt idx="14">
                  <c:v>Sopron</c:v>
                </c:pt>
                <c:pt idx="15">
                  <c:v>Szeged</c:v>
                </c:pt>
                <c:pt idx="16">
                  <c:v>Székesfehérvár</c:v>
                </c:pt>
                <c:pt idx="17">
                  <c:v>Szekszárd</c:v>
                </c:pt>
                <c:pt idx="18">
                  <c:v>Szolnok</c:v>
                </c:pt>
                <c:pt idx="19">
                  <c:v>Szombathely</c:v>
                </c:pt>
                <c:pt idx="20">
                  <c:v>Tatabánya</c:v>
                </c:pt>
                <c:pt idx="21">
                  <c:v>Veszprém</c:v>
                </c:pt>
                <c:pt idx="22">
                  <c:v>Zalaegerszeg</c:v>
                </c:pt>
              </c:strCache>
            </c:strRef>
          </c:cat>
          <c:val>
            <c:numRef>
              <c:f>Munka2!$G$3:$G$25</c:f>
              <c:numCache>
                <c:formatCode>_-* #,##0\ _F_t_-;\-* #,##0\ _F_t_-;_-* "-"??\ _F_t_-;_-@_-</c:formatCode>
                <c:ptCount val="23"/>
                <c:pt idx="0">
                  <c:v>40386</c:v>
                </c:pt>
                <c:pt idx="1">
                  <c:v>451752</c:v>
                </c:pt>
                <c:pt idx="2">
                  <c:v>562691</c:v>
                </c:pt>
                <c:pt idx="3">
                  <c:v>135607</c:v>
                </c:pt>
                <c:pt idx="4">
                  <c:v>0</c:v>
                </c:pt>
                <c:pt idx="5">
                  <c:v>2128168</c:v>
                </c:pt>
                <c:pt idx="6">
                  <c:v>68377</c:v>
                </c:pt>
                <c:pt idx="7">
                  <c:v>69850</c:v>
                </c:pt>
                <c:pt idx="8">
                  <c:v>232531</c:v>
                </c:pt>
                <c:pt idx="9">
                  <c:v>386984</c:v>
                </c:pt>
                <c:pt idx="10">
                  <c:v>17612</c:v>
                </c:pt>
                <c:pt idx="11">
                  <c:v>172755</c:v>
                </c:pt>
                <c:pt idx="12">
                  <c:v>243752</c:v>
                </c:pt>
                <c:pt idx="13">
                  <c:v>26816</c:v>
                </c:pt>
                <c:pt idx="14">
                  <c:v>75624</c:v>
                </c:pt>
                <c:pt idx="15">
                  <c:v>589783</c:v>
                </c:pt>
                <c:pt idx="16">
                  <c:v>1193747</c:v>
                </c:pt>
                <c:pt idx="17">
                  <c:v>21069</c:v>
                </c:pt>
                <c:pt idx="18">
                  <c:v>58058</c:v>
                </c:pt>
                <c:pt idx="19">
                  <c:v>426934</c:v>
                </c:pt>
                <c:pt idx="20">
                  <c:v>182635</c:v>
                </c:pt>
                <c:pt idx="21">
                  <c:v>90497</c:v>
                </c:pt>
                <c:pt idx="22">
                  <c:v>30312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444672"/>
        <c:axId val="94959808"/>
      </c:lineChart>
      <c:catAx>
        <c:axId val="140444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hu-HU" sz="1000" b="1" i="0" baseline="0">
                    <a:effectLst/>
                  </a:rPr>
                  <a:t>Forrás: HVG TOP500 lista a legnagyobb árbevételű cégekről, saját szerkesztés (2013) </a:t>
                </a:r>
                <a:endParaRPr lang="hu-HU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5790128728485952"/>
              <c:y val="0.93083900226757366"/>
            </c:manualLayout>
          </c:layout>
          <c:overlay val="0"/>
        </c:title>
        <c:majorTickMark val="none"/>
        <c:minorTickMark val="none"/>
        <c:tickLblPos val="nextTo"/>
        <c:crossAx val="94959808"/>
        <c:crosses val="autoZero"/>
        <c:auto val="1"/>
        <c:lblAlgn val="ctr"/>
        <c:lblOffset val="100"/>
        <c:noMultiLvlLbl val="0"/>
      </c:catAx>
      <c:valAx>
        <c:axId val="94959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Árbevétel (millió Ft)</a:t>
                </a:r>
              </a:p>
            </c:rich>
          </c:tx>
          <c:layout/>
          <c:overlay val="0"/>
        </c:title>
        <c:numFmt formatCode="_-* #,##0\ _F_t_-;\-* #,##0\ _F_t_-;_-* &quot;-&quot;??\ _F_t_-;_-@_-" sourceLinked="1"/>
        <c:majorTickMark val="none"/>
        <c:minorTickMark val="none"/>
        <c:tickLblPos val="nextTo"/>
        <c:crossAx val="140444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0.30114</cdr:x>
      <cdr:y>0.80212</cdr:y>
    </cdr:from>
    <cdr:to>
      <cdr:x>0.32273</cdr:x>
      <cdr:y>0.85159</cdr:y>
    </cdr:to>
    <cdr:cxnSp macro="">
      <cdr:nvCxnSpPr>
        <cdr:cNvPr id="5" name="Egyenes összekötő 4"/>
        <cdr:cNvCxnSpPr/>
      </cdr:nvCxnSpPr>
      <cdr:spPr>
        <a:xfrm xmlns:a="http://schemas.openxmlformats.org/drawingml/2006/main" flipV="1">
          <a:off x="2524124" y="3243264"/>
          <a:ext cx="180975" cy="2000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2013.10.20.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2013.10.20.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71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i="1" dirty="0" smtClean="0"/>
              <a:t>A közép-európai Pentagon sarokpontjai: </a:t>
            </a:r>
            <a:r>
              <a:rPr lang="hu-HU" b="0" i="0" dirty="0" smtClean="0"/>
              <a:t>Berlin, Varsó, Budapest, Bécs, Prága; (a</a:t>
            </a:r>
            <a:r>
              <a:rPr lang="hu-HU" b="0" i="0" baseline="0" dirty="0" smtClean="0"/>
              <a:t> városhierarchia csúcspontjai)</a:t>
            </a:r>
            <a:endParaRPr lang="hu-HU" b="0" i="0" dirty="0" smtClean="0"/>
          </a:p>
          <a:p>
            <a:r>
              <a:rPr lang="hu-HU" b="1" i="1" dirty="0" smtClean="0"/>
              <a:t>Keleti másodlagos városok: </a:t>
            </a:r>
            <a:r>
              <a:rPr lang="hu-HU" b="0" i="0" dirty="0" smtClean="0"/>
              <a:t>Szófia, Lódz, Krakkó, Katowice,</a:t>
            </a:r>
            <a:r>
              <a:rPr lang="hu-HU" b="0" i="0" baseline="0" dirty="0" smtClean="0"/>
              <a:t> Poznan, Szczecin, </a:t>
            </a:r>
            <a:r>
              <a:rPr lang="hu-HU" b="0" i="0" baseline="0" dirty="0" err="1" smtClean="0"/>
              <a:t>Wroclaw</a:t>
            </a:r>
            <a:r>
              <a:rPr lang="hu-HU" b="0" i="0" baseline="0" dirty="0" smtClean="0"/>
              <a:t>, </a:t>
            </a:r>
            <a:r>
              <a:rPr lang="hu-HU" b="0" i="0" baseline="0" dirty="0" err="1" smtClean="0"/>
              <a:t>Hármasváros</a:t>
            </a:r>
            <a:r>
              <a:rPr lang="hu-HU" b="0" i="0" baseline="0" dirty="0" smtClean="0"/>
              <a:t> (Gdansk, </a:t>
            </a:r>
            <a:r>
              <a:rPr lang="hu-HU" b="0" i="0" baseline="0" dirty="0" err="1" smtClean="0"/>
              <a:t>Sopot</a:t>
            </a:r>
            <a:r>
              <a:rPr lang="hu-HU" b="0" i="0" baseline="0" dirty="0" smtClean="0"/>
              <a:t>, Gdynia);</a:t>
            </a:r>
            <a:endParaRPr lang="hu-HU" b="0" i="0" dirty="0" smtClean="0"/>
          </a:p>
          <a:p>
            <a:r>
              <a:rPr lang="hu-HU" b="1" i="1" dirty="0" smtClean="0"/>
              <a:t>Keletnémet másodlagos pólusok: </a:t>
            </a:r>
            <a:r>
              <a:rPr lang="hu-HU" b="0" i="0" dirty="0" err="1" smtClean="0"/>
              <a:t>Cottbus</a:t>
            </a:r>
            <a:r>
              <a:rPr lang="hu-HU" b="0" i="0" dirty="0" smtClean="0"/>
              <a:t>, Chemnitz, </a:t>
            </a:r>
            <a:r>
              <a:rPr lang="hu-HU" b="0" i="0" dirty="0" err="1" smtClean="0"/>
              <a:t>Zwickau</a:t>
            </a:r>
            <a:r>
              <a:rPr lang="hu-HU" b="0" i="0" dirty="0" smtClean="0"/>
              <a:t>, Lipcse, Magdeburg, Erfurt, Halle, </a:t>
            </a:r>
            <a:r>
              <a:rPr lang="hu-HU" b="0" i="0" dirty="0" err="1" smtClean="0"/>
              <a:t>Weimar</a:t>
            </a:r>
            <a:r>
              <a:rPr lang="hu-HU" b="0" i="0" dirty="0" smtClean="0"/>
              <a:t>, stb.;</a:t>
            </a:r>
          </a:p>
          <a:p>
            <a:r>
              <a:rPr lang="hu-HU" b="1" i="1" dirty="0" smtClean="0"/>
              <a:t>Nyertes nagyvárosok, agglomerációk: </a:t>
            </a:r>
            <a:r>
              <a:rPr lang="hu-HU" b="0" i="0" dirty="0" smtClean="0"/>
              <a:t>Bécs</a:t>
            </a:r>
            <a:r>
              <a:rPr lang="hu-HU" b="0" i="0" baseline="0" dirty="0" smtClean="0"/>
              <a:t> agglomerációja, Linz, Potsdam, Drezda, Pozsony;</a:t>
            </a:r>
            <a:endParaRPr lang="hu-HU" b="1" i="1" dirty="0" smtClean="0"/>
          </a:p>
          <a:p>
            <a:r>
              <a:rPr lang="hu-HU" b="1" i="1" dirty="0" smtClean="0"/>
              <a:t>Innovatív zöld városok, várostérségek: </a:t>
            </a:r>
            <a:r>
              <a:rPr lang="hu-HU" b="0" i="0" dirty="0" smtClean="0"/>
              <a:t>Graz, Salzburg, Ljubljana, Jena, stb. térségei;</a:t>
            </a:r>
            <a:endParaRPr lang="hu-HU" b="1" i="1" dirty="0" smtClean="0"/>
          </a:p>
          <a:p>
            <a:r>
              <a:rPr lang="hu-HU" b="1" i="1" dirty="0" smtClean="0"/>
              <a:t>Germán </a:t>
            </a:r>
            <a:r>
              <a:rPr lang="hu-HU" b="1" i="1" dirty="0" err="1" smtClean="0"/>
              <a:t>hinterland</a:t>
            </a:r>
            <a:r>
              <a:rPr lang="hu-HU" b="1" i="1" dirty="0" smtClean="0"/>
              <a:t>: </a:t>
            </a:r>
            <a:r>
              <a:rPr lang="hu-HU" b="0" i="0" dirty="0" smtClean="0"/>
              <a:t>Bécs, Berlin és Linz tágabb vonzáskörzetei;</a:t>
            </a:r>
            <a:endParaRPr lang="hu-HU" b="1" i="1" dirty="0" smtClean="0"/>
          </a:p>
          <a:p>
            <a:r>
              <a:rPr lang="hu-HU" b="1" i="1" dirty="0" smtClean="0"/>
              <a:t>Keleti </a:t>
            </a:r>
            <a:r>
              <a:rPr lang="hu-HU" b="1" i="1" dirty="0" err="1" smtClean="0"/>
              <a:t>hinterland</a:t>
            </a:r>
            <a:r>
              <a:rPr lang="hu-HU" b="1" i="1" dirty="0" smtClean="0"/>
              <a:t>: </a:t>
            </a:r>
            <a:r>
              <a:rPr lang="hu-HU" b="0" i="0" dirty="0" smtClean="0"/>
              <a:t>a Kelet-Németországon</a:t>
            </a:r>
            <a:r>
              <a:rPr lang="hu-HU" b="0" i="0" baseline="0" dirty="0" smtClean="0"/>
              <a:t> kívüli nagyvárosok tágabb vonzáskörzetei;</a:t>
            </a:r>
            <a:endParaRPr lang="hu-HU" b="1" i="1" dirty="0" smtClean="0"/>
          </a:p>
          <a:p>
            <a:r>
              <a:rPr lang="hu-HU" b="1" i="1" dirty="0" smtClean="0"/>
              <a:t>„A nyugat alkonya” – Zsugorodó várostérségek (1): </a:t>
            </a:r>
            <a:r>
              <a:rPr lang="hu-HU" b="0" i="0" dirty="0" smtClean="0"/>
              <a:t>Frankfurt, Eisenach, Frankfurt, stb. (ez</a:t>
            </a:r>
            <a:r>
              <a:rPr lang="hu-HU" b="0" i="0" baseline="0" dirty="0" smtClean="0"/>
              <a:t> a rosszabb kategória);</a:t>
            </a:r>
            <a:endParaRPr lang="hu-HU" b="1" i="1" dirty="0" smtClean="0"/>
          </a:p>
          <a:p>
            <a:r>
              <a:rPr lang="hu-HU" b="1" i="1" dirty="0" smtClean="0"/>
              <a:t>„A nyugat alkonya”- Zsugorodó várostérségek (2): </a:t>
            </a:r>
            <a:r>
              <a:rPr lang="hu-HU" b="0" i="0" dirty="0" err="1" smtClean="0"/>
              <a:t>Schwerin</a:t>
            </a:r>
            <a:r>
              <a:rPr lang="hu-HU" b="0" i="0" dirty="0" smtClean="0"/>
              <a:t>, Rostock, </a:t>
            </a:r>
            <a:r>
              <a:rPr lang="hu-HU" b="0" i="0" dirty="0" err="1" smtClean="0"/>
              <a:t>Stuhl</a:t>
            </a:r>
            <a:r>
              <a:rPr lang="hu-HU" b="0" i="0" dirty="0" smtClean="0"/>
              <a:t>, </a:t>
            </a:r>
            <a:r>
              <a:rPr lang="hu-HU" b="0" i="0" dirty="0" err="1" smtClean="0"/>
              <a:t>Hoyersverda</a:t>
            </a:r>
            <a:r>
              <a:rPr lang="hu-HU" b="0" i="0" dirty="0" smtClean="0"/>
              <a:t>, stb.;</a:t>
            </a:r>
            <a:endParaRPr lang="hu-HU" b="1" i="1" dirty="0" smtClean="0"/>
          </a:p>
          <a:p>
            <a:r>
              <a:rPr lang="hu-HU" b="1" i="1" dirty="0" smtClean="0"/>
              <a:t>Innovatív zöld vidék: </a:t>
            </a:r>
            <a:r>
              <a:rPr lang="hu-HU" b="0" i="0" dirty="0" smtClean="0"/>
              <a:t>osztrák és szlovén vidéki térségek magas innovációval és természetes területekkel;</a:t>
            </a:r>
          </a:p>
          <a:p>
            <a:r>
              <a:rPr lang="hu-HU" b="1" i="1" dirty="0" smtClean="0"/>
              <a:t>„Vegyes” vidék: </a:t>
            </a:r>
            <a:r>
              <a:rPr lang="hu-HU" b="0" i="0" dirty="0" smtClean="0"/>
              <a:t>nincs egyértelmű területi jelleg, ipari, turisztikai és egyéb térségek;</a:t>
            </a:r>
            <a:endParaRPr lang="hu-HU" b="1" i="1" dirty="0" smtClean="0"/>
          </a:p>
          <a:p>
            <a:r>
              <a:rPr lang="hu-HU" b="1" i="1" dirty="0" smtClean="0"/>
              <a:t>Keletnémet vidék: </a:t>
            </a:r>
            <a:r>
              <a:rPr lang="hu-HU" b="0" i="0" dirty="0" smtClean="0"/>
              <a:t>a nagyvárosok és vonzáskörzetein kívüli</a:t>
            </a:r>
            <a:r>
              <a:rPr lang="hu-HU" b="0" i="0" baseline="0" dirty="0" smtClean="0"/>
              <a:t> területek, jellemzőjük a kiváló elérhetőség, de magas az elöregedés, főleg agrár térhasználattal;</a:t>
            </a:r>
            <a:endParaRPr lang="hu-HU" b="1" i="1" dirty="0" smtClean="0"/>
          </a:p>
          <a:p>
            <a:r>
              <a:rPr lang="hu-HU" b="1" i="1" dirty="0" smtClean="0"/>
              <a:t>„Hív a természet” – A jólét vidéke: </a:t>
            </a:r>
            <a:r>
              <a:rPr lang="hu-HU" b="0" i="0" dirty="0" smtClean="0"/>
              <a:t>kedvező életminőség,</a:t>
            </a:r>
            <a:r>
              <a:rPr lang="hu-HU" b="0" i="0" baseline="0" dirty="0" smtClean="0"/>
              <a:t> magas a természetes területek aránya, magas innováció, ugyanakkor a térségi lehatárolás sajátosságai miatt néhány nagyváros és tágabb környezete (Innsbruck, Klagenfurt) is ide került;</a:t>
            </a:r>
            <a:endParaRPr lang="hu-HU" b="0" i="0" dirty="0" smtClean="0"/>
          </a:p>
          <a:p>
            <a:r>
              <a:rPr lang="hu-HU" b="1" i="1" dirty="0" smtClean="0"/>
              <a:t>Leszakadó vidéki perifériák: </a:t>
            </a:r>
            <a:r>
              <a:rPr lang="hu-HU" b="0" i="0" dirty="0" smtClean="0"/>
              <a:t>bolgár és román térségek alacsony elérhetőséggel, magas elvándorlással, csekély</a:t>
            </a:r>
            <a:r>
              <a:rPr lang="hu-HU" b="0" i="0" baseline="0" dirty="0" smtClean="0"/>
              <a:t> népsűrűséggel;</a:t>
            </a:r>
            <a:endParaRPr lang="hu-HU" b="0" i="0" dirty="0" smtClean="0"/>
          </a:p>
          <a:p>
            <a:r>
              <a:rPr lang="hu-HU" b="1" i="1" dirty="0" smtClean="0"/>
              <a:t>Agrárvidék:  </a:t>
            </a:r>
            <a:r>
              <a:rPr lang="hu-HU" b="0" i="0" dirty="0" smtClean="0"/>
              <a:t>román, bolgár, magyar, szlovén térségek, a legmagasabb agrár-térhasználattal.</a:t>
            </a:r>
            <a:endParaRPr lang="hu-HU" b="1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F7-103D-4924-8699-E8A2874F880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96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E4E4F-FBEA-4AF2-8ED1-A441E322BD7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37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4FB57-327D-4D1C-9E1A-82E5E9E1773A}" type="datetimeFigureOut">
              <a:rPr lang="hu-HU"/>
              <a:pPr>
                <a:defRPr/>
              </a:pPr>
              <a:t>2013.10.20.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995ECE-781D-496D-AD5E-20C259733D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0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9419"/>
            <a:ext cx="2297124" cy="6480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653F78F8-BEAF-45E7-B3EC-F297756398CF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645024"/>
            <a:ext cx="5400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600" dirty="0" smtClean="0">
                <a:solidFill>
                  <a:schemeClr val="bg1"/>
                </a:solidFill>
                <a:latin typeface="Century Gothic" pitchFamily="34" charset="0"/>
              </a:rPr>
              <a:t>Prof. Dr. Rechnitzer János</a:t>
            </a:r>
          </a:p>
          <a:p>
            <a:pPr algn="l"/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Egyetemi tanár, kutatási igazgató</a:t>
            </a:r>
          </a:p>
          <a:p>
            <a:pPr algn="l"/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Széchenyi István Egyetem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0"/>
            <a:ext cx="6591675" cy="136815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A hazai nagyvárosok pozicionálása Kelet-Közép-Európában 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9" name="Kép 8" descr="Szechenyi_Istvan_Egyetem_balo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2249424" cy="659892"/>
          </a:xfrm>
          <a:prstGeom prst="rect">
            <a:avLst/>
          </a:prstGeom>
        </p:spPr>
      </p:pic>
      <p:grpSp>
        <p:nvGrpSpPr>
          <p:cNvPr id="10" name="Csoportba foglalás 10"/>
          <p:cNvGrpSpPr>
            <a:grpSpLocks noChangeAspect="1"/>
          </p:cNvGrpSpPr>
          <p:nvPr/>
        </p:nvGrpSpPr>
        <p:grpSpPr bwMode="auto">
          <a:xfrm>
            <a:off x="6696652" y="5877272"/>
            <a:ext cx="2195828" cy="767879"/>
            <a:chOff x="6660232" y="1124744"/>
            <a:chExt cx="1440159" cy="504056"/>
          </a:xfrm>
        </p:grpSpPr>
        <p:pic>
          <p:nvPicPr>
            <p:cNvPr id="13" name="Picture 2" descr="D:\2_StratégiaiIgazgatóság\Egyetemfejlszesztés\ÚSzT_ÚjSzéchenyiTerv\USZT_Arculat\USZT_arculati_elemek\USZT_arculati_elemek\Magyarorszag_megujul_szlogen_logo\MM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7134" y="1124744"/>
              <a:ext cx="1433257" cy="27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D:\2_StratégiaiIgazgatóság\Egyetemfejlszesztés\ÚSzT_ÚjSzéchenyiTerv\USZT_Arculat\USZT_arculati_elemek\USZT_arculati_elemek\EU_logo_kotelezo_mondat\EU_ESZA.jpg"/>
            <p:cNvPicPr>
              <a:picLocks noChangeAspect="1" noChangeArrowheads="1"/>
            </p:cNvPicPr>
            <p:nvPr/>
          </p:nvPicPr>
          <p:blipFill>
            <a:blip r:embed="rId5" cstate="print"/>
            <a:srcRect l="4044" t="13272" b="11983"/>
            <a:stretch>
              <a:fillRect/>
            </a:stretch>
          </p:blipFill>
          <p:spPr bwMode="auto">
            <a:xfrm>
              <a:off x="6660232" y="1427494"/>
              <a:ext cx="1429273" cy="20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Kép 24" descr="uszt_logo_rgb.jpg"/>
          <p:cNvPicPr>
            <a:picLocks noChangeAspect="1"/>
          </p:cNvPicPr>
          <p:nvPr/>
        </p:nvPicPr>
        <p:blipFill>
          <a:blip r:embed="rId6" cstate="print"/>
          <a:srcRect l="2751" t="2751" r="1962" b="2751"/>
          <a:stretch>
            <a:fillRect/>
          </a:stretch>
        </p:blipFill>
        <p:spPr bwMode="auto">
          <a:xfrm>
            <a:off x="6741050" y="260649"/>
            <a:ext cx="2179113" cy="6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lcím 2"/>
          <p:cNvSpPr txBox="1">
            <a:spLocks/>
          </p:cNvSpPr>
          <p:nvPr/>
        </p:nvSpPr>
        <p:spPr>
          <a:xfrm>
            <a:off x="251520" y="6021288"/>
            <a:ext cx="626469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hu-HU" sz="1500" b="1" i="1" dirty="0" smtClean="0">
                <a:solidFill>
                  <a:schemeClr val="bg1"/>
                </a:solidFill>
                <a:latin typeface="Century Gothic" pitchFamily="34" charset="0"/>
              </a:rPr>
              <a:t>A Győri Járműipari Körzet, mint a térségi fejlesztés új iránya és eszköze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i="1" dirty="0" smtClean="0">
                <a:solidFill>
                  <a:schemeClr val="bg1"/>
                </a:solidFill>
                <a:latin typeface="Century Gothic" pitchFamily="34" charset="0"/>
              </a:rPr>
              <a:t>TÁMOP-4.2.2.A-11/1/KONV-2012-0010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6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" name="Kép 16" descr="GYIK log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72008"/>
            <a:ext cx="204980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Fejlesztési irányok az új területi szerveződésekre</a:t>
            </a:r>
          </a:p>
          <a:p>
            <a:r>
              <a:rPr lang="hu-HU" dirty="0" smtClean="0"/>
              <a:t>Sikeres fejlesztési modell leírása</a:t>
            </a:r>
          </a:p>
          <a:p>
            <a:r>
              <a:rPr lang="hu-HU" dirty="0" smtClean="0"/>
              <a:t>2014-2020 fejlesztési időszak felkészülés</a:t>
            </a:r>
          </a:p>
          <a:p>
            <a:r>
              <a:rPr lang="hu-HU" dirty="0" smtClean="0"/>
              <a:t>Térségi funkciók összehangolt fejlesztési hatásainak kidolgozása</a:t>
            </a:r>
          </a:p>
          <a:p>
            <a:r>
              <a:rPr lang="hu-HU" dirty="0" smtClean="0"/>
              <a:t>Tudományos műhely szervezése, publikációk</a:t>
            </a:r>
          </a:p>
          <a:p>
            <a:r>
              <a:rPr lang="hu-HU" dirty="0" smtClean="0"/>
              <a:t>Oktatási anyagok elkészítése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eredmények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16000" y="116632"/>
            <a:ext cx="5760640" cy="963368"/>
          </a:xfrm>
        </p:spPr>
        <p:txBody>
          <a:bodyPr/>
          <a:lstStyle/>
          <a:p>
            <a:r>
              <a:rPr lang="hu-HU" altLang="hu-HU" sz="1800" dirty="0">
                <a:latin typeface="Verdana" pitchFamily="34" charset="0"/>
                <a:cs typeface="Arial" charset="0"/>
              </a:rPr>
              <a:t>A foglalkoztatás és munkatermelékenység kapcsolata a Kelet-Közép-Európa országok régióban</a:t>
            </a:r>
            <a:r>
              <a:rPr lang="hu-HU" altLang="hu-HU" sz="1600" dirty="0">
                <a:latin typeface="Verdana" pitchFamily="34" charset="0"/>
                <a:cs typeface="Arial" charset="0"/>
              </a:rPr>
              <a:t> </a:t>
            </a:r>
            <a:br>
              <a:rPr lang="hu-HU" altLang="hu-HU" sz="1600" dirty="0">
                <a:latin typeface="Verdana" pitchFamily="34" charset="0"/>
                <a:cs typeface="Arial" charset="0"/>
              </a:rPr>
            </a:br>
            <a:endParaRPr lang="hu-HU" sz="16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/>
              <a:t>Prof. Dr. Rechnitzer János</a:t>
            </a:r>
          </a:p>
        </p:txBody>
      </p:sp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163500" cy="477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760640" cy="864000"/>
          </a:xfrm>
        </p:spPr>
        <p:txBody>
          <a:bodyPr/>
          <a:lstStyle/>
          <a:p>
            <a:r>
              <a:rPr lang="hu-HU" altLang="hu-HU" sz="1800" dirty="0">
                <a:latin typeface="Verdana" pitchFamily="34" charset="0"/>
                <a:cs typeface="Arial" charset="0"/>
              </a:rPr>
              <a:t>A versenyképességi főkomponens és a gazdasági fejlettség a Kelet-Közép-Európa országokban (GDP/lakos</a:t>
            </a:r>
            <a:r>
              <a:rPr lang="hu-HU" altLang="hu-HU" sz="1600" dirty="0">
                <a:latin typeface="Verdana" pitchFamily="34" charset="0"/>
                <a:cs typeface="Arial" charset="0"/>
              </a:rPr>
              <a:t>)</a:t>
            </a:r>
            <a:endParaRPr lang="hu-HU" sz="16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Prof. Dr. Rechnitzer János</a:t>
            </a:r>
          </a:p>
        </p:txBody>
      </p:sp>
      <p:pic>
        <p:nvPicPr>
          <p:cNvPr id="6" name="Ké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87" y="1374686"/>
            <a:ext cx="7155713" cy="4935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268760"/>
          </a:xfrm>
        </p:spPr>
        <p:txBody>
          <a:bodyPr>
            <a:normAutofit/>
          </a:bodyPr>
          <a:lstStyle/>
          <a:p>
            <a:r>
              <a:rPr lang="hu-HU" b="1" dirty="0" smtClean="0"/>
              <a:t>Várostípusok Kelet-Közép-Európában </a:t>
            </a:r>
            <a:br>
              <a:rPr lang="hu-HU" b="1" dirty="0" smtClean="0"/>
            </a:br>
            <a:r>
              <a:rPr lang="hu-HU" b="1" dirty="0" smtClean="0"/>
              <a:t>(NUTS3)</a:t>
            </a:r>
            <a:endParaRPr lang="hu-HU" b="1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sz="1000" dirty="0" smtClean="0"/>
              <a:t>Forrás:  Egri Zoltán  kutatásai </a:t>
            </a:r>
            <a:r>
              <a:rPr lang="hu-HU" sz="1000" dirty="0" err="1" smtClean="0"/>
              <a:t>GYXIK</a:t>
            </a:r>
            <a:r>
              <a:rPr lang="hu-HU" sz="1000" dirty="0" smtClean="0"/>
              <a:t> program </a:t>
            </a:r>
          </a:p>
        </p:txBody>
      </p:sp>
    </p:spTree>
    <p:extLst>
      <p:ext uri="{BB962C8B-B14F-4D97-AF65-F5344CB8AC3E}">
        <p14:creationId xmlns:p14="http://schemas.microsoft.com/office/powerpoint/2010/main" val="617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Hazai nagyvárosok és funkcióik az elmúlt 25 évben  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artalom helye 1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 smtClean="0"/>
              <a:t>Budapest egyedüli MEGA város; erős versenytérben! </a:t>
            </a:r>
          </a:p>
          <a:p>
            <a:r>
              <a:rPr lang="hu-HU" sz="2200" dirty="0" smtClean="0"/>
              <a:t>Megyei jogú városok: önkormányzati törvény: 50 ezer főnél nagyobb népesség, majd megyeszékhelyek is  (1994</a:t>
            </a:r>
            <a:r>
              <a:rPr lang="hu-HU" sz="2200" dirty="0"/>
              <a:t>) 23 db, </a:t>
            </a:r>
            <a:endParaRPr lang="hu-HU" sz="2200" dirty="0" smtClean="0"/>
          </a:p>
          <a:p>
            <a:r>
              <a:rPr lang="hu-HU" sz="2200" dirty="0" smtClean="0"/>
              <a:t>Nagyvárosok: 100 ezer fölött nyolc város, népesség 11,7 % (európai dimenzióban)</a:t>
            </a:r>
          </a:p>
          <a:p>
            <a:pPr marL="400050"/>
            <a:r>
              <a:rPr lang="hu-HU" sz="2200" dirty="0" smtClean="0"/>
              <a:t>Funkciók változása (1990-2013)</a:t>
            </a:r>
          </a:p>
          <a:p>
            <a:pPr marL="800100" lvl="1"/>
            <a:r>
              <a:rPr lang="hu-HU" sz="1600" dirty="0" smtClean="0"/>
              <a:t>1990-1994: Köztársasági megbízott központja (hat központ) </a:t>
            </a:r>
          </a:p>
          <a:p>
            <a:pPr marL="800100" lvl="1"/>
            <a:r>
              <a:rPr lang="hu-HU" sz="1600" dirty="0" smtClean="0"/>
              <a:t>1998-2010: Tervezési-statisztikai régió központja; </a:t>
            </a:r>
            <a:r>
              <a:rPr lang="hu-HU" sz="1600" dirty="0" err="1" smtClean="0"/>
              <a:t>RFT</a:t>
            </a:r>
            <a:r>
              <a:rPr lang="hu-HU" sz="1600" dirty="0" smtClean="0"/>
              <a:t> központ, </a:t>
            </a:r>
            <a:r>
              <a:rPr lang="hu-HU" sz="1600" dirty="0" err="1" smtClean="0"/>
              <a:t>RFÜ</a:t>
            </a:r>
            <a:r>
              <a:rPr lang="hu-HU" sz="1600" dirty="0" smtClean="0"/>
              <a:t> </a:t>
            </a:r>
            <a:r>
              <a:rPr lang="hu-HU" sz="1600" dirty="0" err="1" smtClean="0"/>
              <a:t>központ</a:t>
            </a:r>
            <a:r>
              <a:rPr lang="hu-HU" sz="1600" dirty="0" smtClean="0"/>
              <a:t> </a:t>
            </a:r>
          </a:p>
          <a:p>
            <a:pPr marL="800100" lvl="1"/>
            <a:r>
              <a:rPr lang="hu-HU" sz="1600" dirty="0" smtClean="0"/>
              <a:t>2004-2006: Növekedési pólusok: 5+2 (kísérlet)</a:t>
            </a:r>
          </a:p>
          <a:p>
            <a:pPr marL="800100" lvl="1"/>
            <a:r>
              <a:rPr lang="hu-HU" sz="1600" dirty="0" smtClean="0"/>
              <a:t>2007-2013: Integrált Városfejlesztési Stratégia (</a:t>
            </a:r>
            <a:r>
              <a:rPr lang="hu-HU" sz="1600" dirty="0" err="1" smtClean="0"/>
              <a:t>IVS</a:t>
            </a:r>
            <a:r>
              <a:rPr lang="hu-HU" sz="1600" dirty="0" smtClean="0"/>
              <a:t>) források nélkül! </a:t>
            </a:r>
          </a:p>
          <a:p>
            <a:pPr marL="800100" lvl="1"/>
            <a:r>
              <a:rPr lang="hu-HU" sz="1600" dirty="0" smtClean="0"/>
              <a:t>2005-2009: Regionális központok (kísérleti  </a:t>
            </a:r>
            <a:r>
              <a:rPr lang="hu-HU" sz="1600" dirty="0" err="1" smtClean="0"/>
              <a:t>regionalizáció</a:t>
            </a:r>
            <a:r>
              <a:rPr lang="hu-HU" sz="1600" dirty="0" smtClean="0"/>
              <a:t>) </a:t>
            </a:r>
          </a:p>
          <a:p>
            <a:pPr marL="800100" lvl="1"/>
            <a:r>
              <a:rPr lang="hu-HU" sz="1600" dirty="0" smtClean="0"/>
              <a:t>2008: Funkcionális városi körzet (</a:t>
            </a:r>
            <a:r>
              <a:rPr lang="hu-HU" sz="1600" dirty="0" err="1" smtClean="0"/>
              <a:t>FVT</a:t>
            </a:r>
            <a:r>
              <a:rPr lang="hu-HU" sz="1600" dirty="0" smtClean="0"/>
              <a:t>) településhálózat fejlesztési (koncepció tervezet)</a:t>
            </a:r>
          </a:p>
          <a:p>
            <a:pPr marL="800100" lvl="1"/>
            <a:r>
              <a:rPr lang="hu-HU" sz="1600" dirty="0" smtClean="0"/>
              <a:t>2010-től: gazdasági és politikai funkciók felerősödése, gazdasági szerepek átrendeződése, megye-nagyváros új kapcsolat, intézményi koncentráció, illetve funkciók államosítása (növekedési központok?)</a:t>
            </a:r>
            <a:endParaRPr lang="hu-HU" sz="1600" dirty="0"/>
          </a:p>
          <a:p>
            <a:pPr marL="800100" lvl="1"/>
            <a:r>
              <a:rPr lang="hu-HU" sz="1600" dirty="0" smtClean="0"/>
              <a:t>2014-2020 Megyei jogú Városok, Integrált területfejlesztési Stratégia (forrás), kapcsolat a megyével, TOP) 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>
          <a:xfrm>
            <a:off x="2411760" y="216000"/>
            <a:ext cx="6264880" cy="864000"/>
          </a:xfrm>
        </p:spPr>
        <p:txBody>
          <a:bodyPr/>
          <a:lstStyle/>
          <a:p>
            <a:r>
              <a:rPr lang="hu-HU" sz="2000" dirty="0" smtClean="0"/>
              <a:t>Magyar városhálózat az infokommunikációs szektor teljesítménye alapján (2001)</a:t>
            </a:r>
            <a:endParaRPr lang="hu-HU" sz="2000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476284" y="1563077"/>
            <a:ext cx="7092404" cy="4536504"/>
            <a:chOff x="-285" y="532"/>
            <a:chExt cx="5624" cy="360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" y="532"/>
              <a:ext cx="5624" cy="3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13" y="3748"/>
              <a:ext cx="115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hu-HU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Megújulási képesség a hazai városhálózatban (2001) 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2" descr="ujterk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7629" r="12482" b="21815"/>
          <a:stretch>
            <a:fillRect/>
          </a:stretch>
        </p:blipFill>
        <p:spPr bwMode="auto">
          <a:xfrm>
            <a:off x="323404" y="1313015"/>
            <a:ext cx="8137028" cy="47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átum helye 3"/>
          <p:cNvSpPr txBox="1">
            <a:spLocks/>
          </p:cNvSpPr>
          <p:nvPr/>
        </p:nvSpPr>
        <p:spPr>
          <a:xfrm>
            <a:off x="5076056" y="5877272"/>
            <a:ext cx="3852713" cy="4032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Forrás: Csizmadia, Grosz, Rechnitzer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magyar városhálózat tagozódását alakító tényezők (Rechnitzer 2008)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9" name="Group 3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44759264"/>
              </p:ext>
            </p:extLst>
          </p:nvPr>
        </p:nvGraphicFramePr>
        <p:xfrm>
          <a:off x="0" y="1268759"/>
          <a:ext cx="2987824" cy="4968553"/>
        </p:xfrm>
        <a:graphic>
          <a:graphicData uri="http://schemas.openxmlformats.org/drawingml/2006/table">
            <a:tbl>
              <a:tblPr/>
              <a:tblGrid>
                <a:gridCol w="2987824"/>
              </a:tblGrid>
              <a:tr h="503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Centrum funkciók (45%)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Közintézmény ellátottság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Lakásállomány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Szellemi erőforrások (30%)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Iskolai végzettség és képzettség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Gazdasági potenciál (15%)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Gazdasági szervezetek száma, vállalkozói aktivitás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Szervezet és tevékenység innovációk (10%)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Távközlés és gépkocsiállomány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3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20129319"/>
              </p:ext>
            </p:extLst>
          </p:nvPr>
        </p:nvGraphicFramePr>
        <p:xfrm>
          <a:off x="3059832" y="1268760"/>
          <a:ext cx="2879725" cy="4968552"/>
        </p:xfrm>
        <a:graphic>
          <a:graphicData uri="http://schemas.openxmlformats.org/drawingml/2006/table">
            <a:tbl>
              <a:tblPr/>
              <a:tblGrid>
                <a:gridCol w="2879725"/>
              </a:tblGrid>
              <a:tr h="515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Szervezet és tevékenység innovációk (40%)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Kommunikációs rendszerek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Fogyasztás új terei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Gazdasági potenciál (30%)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Centrum funkciók (15%)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Közintézmények és közszolgáltatások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Szellemi erőforrások (15%)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3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10473631"/>
              </p:ext>
            </p:extLst>
          </p:nvPr>
        </p:nvGraphicFramePr>
        <p:xfrm>
          <a:off x="6046788" y="1268412"/>
          <a:ext cx="3096641" cy="4968899"/>
        </p:xfrm>
        <a:graphic>
          <a:graphicData uri="http://schemas.openxmlformats.org/drawingml/2006/table">
            <a:tbl>
              <a:tblPr/>
              <a:tblGrid>
                <a:gridCol w="3096641"/>
              </a:tblGrid>
              <a:tr h="51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Szervezet és tevékenység innováció (30%)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Szellemi erőforrások (30%)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Gazdasági potenciál (25%)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Centrum funkció, társadalmi aktivitás (15%)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Kép 2" descr="llsek.bmp"/>
          <p:cNvSpPr>
            <a:spLocks noChangeAspect="1"/>
          </p:cNvSpPr>
          <p:nvPr/>
        </p:nvSpPr>
        <p:spPr bwMode="auto">
          <a:xfrm>
            <a:off x="0" y="404813"/>
            <a:ext cx="924877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29699" name="Kép 2" descr="llsek.bmp"/>
          <p:cNvSpPr>
            <a:spLocks noChangeAspect="1"/>
          </p:cNvSpPr>
          <p:nvPr/>
        </p:nvSpPr>
        <p:spPr bwMode="auto">
          <a:xfrm>
            <a:off x="0" y="188913"/>
            <a:ext cx="91440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29700" name="Kép 4" descr="gazdasagi_potencial_116_fvt_120424_modositott_nt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201" cy="64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3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760640" cy="864000"/>
          </a:xfrm>
        </p:spPr>
        <p:txBody>
          <a:bodyPr/>
          <a:lstStyle/>
          <a:p>
            <a:r>
              <a:rPr lang="hu-HU" sz="1800" dirty="0" smtClean="0"/>
              <a:t>A megyei jogú városokban működő cégek árbevételének alakulása (2006-2011)</a:t>
            </a:r>
            <a:br>
              <a:rPr lang="hu-HU" sz="1800" dirty="0" smtClean="0"/>
            </a:br>
            <a:r>
              <a:rPr lang="hu-HU" sz="1800" dirty="0" smtClean="0"/>
              <a:t>(HVG 500-as lista alapján)  </a:t>
            </a:r>
            <a:endParaRPr lang="hu-HU" sz="1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hu-HU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905172"/>
              </p:ext>
            </p:extLst>
          </p:nvPr>
        </p:nvGraphicFramePr>
        <p:xfrm>
          <a:off x="179512" y="1314450"/>
          <a:ext cx="878205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36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 l="2055" r="2425"/>
          <a:stretch>
            <a:fillRect/>
          </a:stretch>
        </p:blipFill>
        <p:spPr bwMode="auto">
          <a:xfrm>
            <a:off x="0" y="-603448"/>
            <a:ext cx="9144000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9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Országhatár menti nagyvárosi (potenciális) együttműködések (2010) </a:t>
            </a:r>
            <a:endParaRPr lang="hu-HU" sz="2000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2" descr="Határrégió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4" y="1252280"/>
            <a:ext cx="7488832" cy="51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Magyar és a határ menti nagyvárosok népességének változása (1910, 2010)</a:t>
            </a:r>
            <a:endParaRPr lang="hu-HU" sz="2000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9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316106"/>
              </p:ext>
            </p:extLst>
          </p:nvPr>
        </p:nvGraphicFramePr>
        <p:xfrm>
          <a:off x="1763687" y="1321107"/>
          <a:ext cx="5832649" cy="4617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143"/>
                <a:gridCol w="1949041"/>
                <a:gridCol w="1042062"/>
                <a:gridCol w="1664403"/>
              </a:tblGrid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u="none" strike="noStrike" dirty="0">
                          <a:effectLst/>
                        </a:rPr>
                        <a:t>1910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u="none" strike="noStrike" dirty="0">
                          <a:effectLst/>
                        </a:rPr>
                        <a:t>Település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u="none" strike="noStrike" dirty="0">
                          <a:effectLst/>
                        </a:rPr>
                        <a:t>2010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1" u="none" strike="noStrike" dirty="0">
                          <a:effectLst/>
                        </a:rPr>
                        <a:t>Növekedés (%)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880 371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Budapest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1 712 210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194,5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118 328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>
                          <a:effectLst/>
                        </a:rPr>
                        <a:t>Szeged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169 030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142,8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94 610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Szabadka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147 758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156,2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92 729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>
                          <a:effectLst/>
                        </a:rPr>
                        <a:t>Debrecen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206 225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222,4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78 233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>
                          <a:effectLst/>
                        </a:rPr>
                        <a:t>Pozsony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426 061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544,6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72 555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Temesvár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312 400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430,6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66 834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Kecskemét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111 428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166,7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64 169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Nagyvárad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205 077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319,6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63 166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Arad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167 238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264,8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62 445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Hódmezővásárhely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47 258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75,7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51 459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Miskolc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170 234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>
                          <a:effectLst/>
                        </a:rPr>
                        <a:t>330,8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49 822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Pécs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156 974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315,1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44 300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Győr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130 476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294,5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44 211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Kassa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233 659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528,5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42 599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Békéscsaba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64 784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>
                          <a:effectLst/>
                        </a:rPr>
                        <a:t>152,1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38 198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Nyíregyháza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117 597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307,9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36 625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Székesfehérvár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102 035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278,6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34 892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Szatmárnémeti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111 872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>
                          <a:effectLst/>
                        </a:rPr>
                        <a:t>320,6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33 932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Sopron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59 036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174,0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33 590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Újvidék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191 405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>
                          <a:effectLst/>
                        </a:rPr>
                        <a:t>569,8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9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30 947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>
                          <a:effectLst/>
                        </a:rPr>
                        <a:t>Szombathely</a:t>
                      </a:r>
                      <a:endParaRPr lang="hu-H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 smtClean="0">
                          <a:effectLst/>
                        </a:rPr>
                        <a:t>79 513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u="none" strike="noStrike" dirty="0">
                          <a:effectLst/>
                        </a:rPr>
                        <a:t>256,9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Dátum helye 2"/>
          <p:cNvSpPr txBox="1">
            <a:spLocks/>
          </p:cNvSpPr>
          <p:nvPr/>
        </p:nvSpPr>
        <p:spPr>
          <a:xfrm>
            <a:off x="1763688" y="5949280"/>
            <a:ext cx="2993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Forrás: Népszámlások, 2011</a:t>
            </a:r>
            <a:endParaRPr kumimoji="0" lang="hu-H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Stratégiai térszerkezet 2014-2020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Kép 5" descr="Magyarország_térszerkez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776"/>
            <a:ext cx="6913563" cy="43210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városhálózat 2014-2020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Kép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12776"/>
            <a:ext cx="7488832" cy="49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Szerkezeti változások a tízes években</a:t>
            </a:r>
          </a:p>
          <a:p>
            <a:pPr lvl="1"/>
            <a:r>
              <a:rPr lang="hu-HU" dirty="0" smtClean="0"/>
              <a:t>Városhálózat általános jellemzői (népesség, felszereltség, elérhetőség), s tagozódása</a:t>
            </a:r>
          </a:p>
          <a:p>
            <a:pPr lvl="1"/>
            <a:r>
              <a:rPr lang="hu-HU" dirty="0" smtClean="0"/>
              <a:t>Nagyvárosi hálózat (innovációs potenciál, humántőke, gazdasági faktorok)tagozódása</a:t>
            </a:r>
          </a:p>
          <a:p>
            <a:r>
              <a:rPr lang="hu-HU" dirty="0" smtClean="0"/>
              <a:t>Szerkezeti változások trendjei</a:t>
            </a:r>
          </a:p>
          <a:p>
            <a:pPr lvl="1"/>
            <a:r>
              <a:rPr lang="hu-HU" dirty="0" smtClean="0"/>
              <a:t>90-es, ezredforduló és 10-es évek hálózatalakító tényezőinek összehasonlítása</a:t>
            </a:r>
          </a:p>
          <a:p>
            <a:pPr lvl="1"/>
            <a:r>
              <a:rPr lang="hu-HU" dirty="0" smtClean="0"/>
              <a:t>Nagyvárosi funkciók változása, azok jellemzése</a:t>
            </a:r>
          </a:p>
          <a:p>
            <a:pPr lvl="1"/>
            <a:r>
              <a:rPr lang="hu-HU" dirty="0" smtClean="0"/>
              <a:t>Alkalmazkodás a nagyvárosi stratégiákban és a területfejlesztési koncepciókban </a:t>
            </a:r>
          </a:p>
          <a:p>
            <a:r>
              <a:rPr lang="hu-HU" dirty="0" smtClean="0"/>
              <a:t>2014-2020 fejlesztési irányok (</a:t>
            </a:r>
            <a:r>
              <a:rPr lang="hu-HU" dirty="0" err="1" smtClean="0"/>
              <a:t>ITS</a:t>
            </a:r>
            <a:r>
              <a:rPr lang="hu-HU" dirty="0" smtClean="0"/>
              <a:t>), integrációk a megyei tervekkel, térségi kapcsolatok megteremtése</a:t>
            </a: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városhálózatra vonatkozó további vizsgálat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Prof. Dr. Rechnitzer János </a:t>
            </a:r>
          </a:p>
        </p:txBody>
      </p:sp>
    </p:spTree>
    <p:extLst>
      <p:ext uri="{BB962C8B-B14F-4D97-AF65-F5344CB8AC3E}">
        <p14:creationId xmlns:p14="http://schemas.microsoft.com/office/powerpoint/2010/main" val="12944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728191"/>
          </a:xfrm>
        </p:spPr>
        <p:txBody>
          <a:bodyPr/>
          <a:lstStyle/>
          <a:p>
            <a:pPr algn="ctr">
              <a:buNone/>
            </a:pPr>
            <a:r>
              <a:rPr lang="hu-HU" b="1" dirty="0" smtClean="0"/>
              <a:t>Köszönöm a megtisztelő figyelmet!</a:t>
            </a:r>
            <a:endParaRPr lang="hu-HU" b="1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Kép 24" descr="uszt_logo_rgb.jpg"/>
          <p:cNvPicPr>
            <a:picLocks noChangeAspect="1"/>
          </p:cNvPicPr>
          <p:nvPr/>
        </p:nvPicPr>
        <p:blipFill>
          <a:blip r:embed="rId2" cstate="print"/>
          <a:srcRect l="2751" t="2751" r="1962" b="2751"/>
          <a:stretch>
            <a:fillRect/>
          </a:stretch>
        </p:blipFill>
        <p:spPr bwMode="auto">
          <a:xfrm>
            <a:off x="6741050" y="260649"/>
            <a:ext cx="2179113" cy="6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Csoportba foglalás 10"/>
          <p:cNvGrpSpPr>
            <a:grpSpLocks noChangeAspect="1"/>
          </p:cNvGrpSpPr>
          <p:nvPr/>
        </p:nvGrpSpPr>
        <p:grpSpPr bwMode="auto">
          <a:xfrm>
            <a:off x="6768660" y="5517232"/>
            <a:ext cx="2195828" cy="767879"/>
            <a:chOff x="6660232" y="1124744"/>
            <a:chExt cx="1440159" cy="504056"/>
          </a:xfrm>
        </p:grpSpPr>
        <p:pic>
          <p:nvPicPr>
            <p:cNvPr id="12" name="Picture 2" descr="D:\2_StratégiaiIgazgatóság\Egyetemfejlszesztés\ÚSzT_ÚjSzéchenyiTerv\USZT_Arculat\USZT_arculati_elemek\USZT_arculati_elemek\Magyarorszag_megujul_szlogen_logo\MM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7134" y="1124744"/>
              <a:ext cx="1433257" cy="27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D:\2_StratégiaiIgazgatóság\Egyetemfejlszesztés\ÚSzT_ÚjSzéchenyiTerv\USZT_Arculat\USZT_arculati_elemek\USZT_arculati_elemek\EU_logo_kotelezo_mondat\EU_ESZA.jpg"/>
            <p:cNvPicPr>
              <a:picLocks noChangeAspect="1" noChangeArrowheads="1"/>
            </p:cNvPicPr>
            <p:nvPr/>
          </p:nvPicPr>
          <p:blipFill>
            <a:blip r:embed="rId4" cstate="print"/>
            <a:srcRect l="4044" t="13272" b="11983"/>
            <a:stretch>
              <a:fillRect/>
            </a:stretch>
          </p:blipFill>
          <p:spPr bwMode="auto">
            <a:xfrm>
              <a:off x="6660232" y="1427494"/>
              <a:ext cx="1429273" cy="20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Kép 14" descr="GYIK log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72008"/>
            <a:ext cx="2049807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Kelet-Közép-Európa térszerkezete 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"/>
          <a:stretch>
            <a:fillRect/>
          </a:stretch>
        </p:blipFill>
        <p:spPr bwMode="auto">
          <a:xfrm>
            <a:off x="971600" y="1196752"/>
            <a:ext cx="7272808" cy="51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Győr fejlődési modellje és szerkezetváltásai  (1. változat)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Prof. Dr. Rechnitzer János </a:t>
            </a:r>
          </a:p>
        </p:txBody>
      </p:sp>
      <p:pic>
        <p:nvPicPr>
          <p:cNvPr id="1026" name="Picture 2" descr="C:\Users\Adrienn\Pictures\GYIK grafikon_1 (3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3" y="1340768"/>
            <a:ext cx="705613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2013.10.20.</a:t>
            </a:fld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Közép-európai járműipari térség győri nézőponttal 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Prof. Dr. Rechnitzer János </a:t>
            </a:r>
          </a:p>
        </p:txBody>
      </p:sp>
      <p:pic>
        <p:nvPicPr>
          <p:cNvPr id="6" name="Picture 1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331913"/>
            <a:ext cx="881469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72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Városfejlődés – és hálózat szerepe</a:t>
            </a:r>
          </a:p>
          <a:p>
            <a:r>
              <a:rPr lang="hu-HU" dirty="0" smtClean="0"/>
              <a:t>Nemzetközi és hazai kutatások a városhálózatra</a:t>
            </a:r>
          </a:p>
          <a:p>
            <a:r>
              <a:rPr lang="hu-HU" dirty="0" err="1" smtClean="0"/>
              <a:t>KKE</a:t>
            </a:r>
            <a:r>
              <a:rPr lang="hu-HU" dirty="0" smtClean="0"/>
              <a:t> térségben ipari központok, körzetek kialakulása</a:t>
            </a:r>
          </a:p>
          <a:p>
            <a:r>
              <a:rPr lang="hu-HU" dirty="0" smtClean="0"/>
              <a:t>Járműipar felértékelődése</a:t>
            </a:r>
          </a:p>
          <a:p>
            <a:r>
              <a:rPr lang="hu-HU" dirty="0" smtClean="0"/>
              <a:t>Győr fejlődése,  a „győri modell”</a:t>
            </a:r>
          </a:p>
          <a:p>
            <a:r>
              <a:rPr lang="hu-HU" dirty="0" smtClean="0"/>
              <a:t>Társadalomtudományi kutatóbázis kiépítése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Szakmai indokoltság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 Prof. Dr. Rechnitzer János </a:t>
            </a:r>
          </a:p>
        </p:txBody>
      </p:sp>
    </p:spTree>
    <p:extLst>
      <p:ext uri="{BB962C8B-B14F-4D97-AF65-F5344CB8AC3E}">
        <p14:creationId xmlns:p14="http://schemas.microsoft.com/office/powerpoint/2010/main" val="20337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Elméleti szint:</a:t>
            </a:r>
          </a:p>
          <a:p>
            <a:pPr lvl="1"/>
            <a:r>
              <a:rPr lang="hu-HU" dirty="0" smtClean="0"/>
              <a:t>Növekedési pólusok vizsgálata(járműipar alapján), </a:t>
            </a:r>
            <a:r>
              <a:rPr lang="hu-HU" dirty="0" err="1" smtClean="0"/>
              <a:t>IK</a:t>
            </a:r>
            <a:r>
              <a:rPr lang="hu-HU" dirty="0" smtClean="0"/>
              <a:t> modellek</a:t>
            </a:r>
          </a:p>
          <a:p>
            <a:pPr lvl="1"/>
            <a:r>
              <a:rPr lang="hu-HU" dirty="0" smtClean="0"/>
              <a:t>Hazai nagyvárosi fejlődési modell (</a:t>
            </a:r>
            <a:r>
              <a:rPr lang="hu-HU" dirty="0" err="1" smtClean="0"/>
              <a:t>ek</a:t>
            </a:r>
            <a:r>
              <a:rPr lang="hu-HU" dirty="0" smtClean="0"/>
              <a:t>) és </a:t>
            </a:r>
            <a:r>
              <a:rPr lang="hu-HU" dirty="0" err="1" smtClean="0"/>
              <a:t>KKE</a:t>
            </a:r>
            <a:r>
              <a:rPr lang="hu-HU" dirty="0" smtClean="0"/>
              <a:t> kapcsolat</a:t>
            </a:r>
          </a:p>
          <a:p>
            <a:pPr lvl="1"/>
            <a:r>
              <a:rPr lang="hu-HU" dirty="0" smtClean="0"/>
              <a:t>Tervezési időszak (2014-2020) megalapozása</a:t>
            </a:r>
          </a:p>
          <a:p>
            <a:pPr lvl="1"/>
            <a:r>
              <a:rPr lang="hu-HU" dirty="0" smtClean="0"/>
              <a:t>Területfejlesztés új irányai; nagyvárosi körzet!!!!!</a:t>
            </a:r>
          </a:p>
          <a:p>
            <a:r>
              <a:rPr lang="hu-HU" dirty="0" smtClean="0"/>
              <a:t>Empirikus elemzések</a:t>
            </a:r>
          </a:p>
          <a:p>
            <a:pPr lvl="1"/>
            <a:r>
              <a:rPr lang="hu-HU" dirty="0" smtClean="0"/>
              <a:t>Módszertani alapok kidolgozása a </a:t>
            </a:r>
            <a:r>
              <a:rPr lang="hu-HU" dirty="0" err="1" smtClean="0"/>
              <a:t>IK</a:t>
            </a:r>
            <a:r>
              <a:rPr lang="hu-HU" dirty="0" smtClean="0"/>
              <a:t> kutatáshoz</a:t>
            </a:r>
          </a:p>
          <a:p>
            <a:pPr lvl="1"/>
            <a:r>
              <a:rPr lang="hu-HU" dirty="0" smtClean="0"/>
              <a:t>Győr gazdasági, társadalmi, térségszervező funkcióinak feltárása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célok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/>
              <a:t>Prof. Dr. Rechnitzer János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746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János, egyetemi tanár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>
          <a:xfrm>
            <a:off x="107504" y="1340768"/>
            <a:ext cx="2160240" cy="864096"/>
          </a:xfrm>
        </p:spPr>
        <p:txBody>
          <a:bodyPr/>
          <a:lstStyle/>
          <a:p>
            <a:pPr algn="l"/>
            <a:r>
              <a:rPr lang="hu-HU" dirty="0" smtClean="0"/>
              <a:t>Alapkutatási szint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299" y="299976"/>
            <a:ext cx="6930213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0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9D292049-8C50-4C08-90CA-6959FB80FE53}" type="datetime1">
              <a:rPr lang="hu-HU" smtClean="0"/>
              <a:pPr/>
              <a:t>2013.10.20.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Prof. Dr. Rechnitzer János,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Alkalmazott kutatási szint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16" y="869392"/>
            <a:ext cx="8253128" cy="54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5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1082</TotalTime>
  <Words>1470</Words>
  <Application>Microsoft Office PowerPoint</Application>
  <PresentationFormat>Diavetítés a képernyőre (4:3 oldalarány)</PresentationFormat>
  <Paragraphs>304</Paragraphs>
  <Slides>25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Calibri</vt:lpstr>
      <vt:lpstr>Times New Roman</vt:lpstr>
      <vt:lpstr>Verdana</vt:lpstr>
      <vt:lpstr>Főcím</vt:lpstr>
      <vt:lpstr>Egyéni tervezés</vt:lpstr>
      <vt:lpstr>PowerPoint bemutató</vt:lpstr>
      <vt:lpstr>PowerPoint bemutató</vt:lpstr>
      <vt:lpstr>Kelet-Közép-Európa térszerkezete </vt:lpstr>
      <vt:lpstr>Győr fejlődési modellje és szerkezetváltásai  (1. változat)</vt:lpstr>
      <vt:lpstr>Közép-európai járműipari térség győri nézőponttal </vt:lpstr>
      <vt:lpstr>Szakmai indokoltság</vt:lpstr>
      <vt:lpstr>Kutatási célok</vt:lpstr>
      <vt:lpstr>Alapkutatási szint</vt:lpstr>
      <vt:lpstr>Alkalmazott kutatási szint</vt:lpstr>
      <vt:lpstr>Kutatási eredmények</vt:lpstr>
      <vt:lpstr>A foglalkoztatás és munkatermelékenység kapcsolata a Kelet-Közép-Európa országok régióban  </vt:lpstr>
      <vt:lpstr>A versenyképességi főkomponens és a gazdasági fejlettség a Kelet-Közép-Európa országokban (GDP/lakos)</vt:lpstr>
      <vt:lpstr>Várostípusok Kelet-Közép-Európában  (NUTS3)</vt:lpstr>
      <vt:lpstr>Hazai nagyvárosok és funkcióik az elmúlt 25 évben  </vt:lpstr>
      <vt:lpstr>Magyar városhálózat az infokommunikációs szektor teljesítménye alapján (2001)</vt:lpstr>
      <vt:lpstr>Megújulási képesség a hazai városhálózatban (2001) </vt:lpstr>
      <vt:lpstr>A magyar városhálózat tagozódását alakító tényezők (Rechnitzer 2008)</vt:lpstr>
      <vt:lpstr>PowerPoint bemutató</vt:lpstr>
      <vt:lpstr>A megyei jogú városokban működő cégek árbevételének alakulása (2006-2011) (HVG 500-as lista alapján)  </vt:lpstr>
      <vt:lpstr>Országhatár menti nagyvárosi (potenciális) együttműködések (2010) </vt:lpstr>
      <vt:lpstr>Magyar és a határ menti nagyvárosok népességének változása (1910, 2010)</vt:lpstr>
      <vt:lpstr>Stratégiai térszerkezet 2014-2020</vt:lpstr>
      <vt:lpstr>Magyar városhálózat 2014-2020</vt:lpstr>
      <vt:lpstr>Magyar városhálózatra vonatkozó további vizsgálat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Rechnitzer</cp:lastModifiedBy>
  <cp:revision>76</cp:revision>
  <dcterms:created xsi:type="dcterms:W3CDTF">2012-03-05T15:57:55Z</dcterms:created>
  <dcterms:modified xsi:type="dcterms:W3CDTF">2013-10-20T16:22:25Z</dcterms:modified>
</cp:coreProperties>
</file>