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78" r:id="rId2"/>
    <p:sldId id="258" r:id="rId3"/>
    <p:sldId id="273" r:id="rId4"/>
    <p:sldId id="262" r:id="rId5"/>
    <p:sldId id="261" r:id="rId6"/>
    <p:sldId id="274" r:id="rId7"/>
    <p:sldId id="259" r:id="rId8"/>
    <p:sldId id="277" r:id="rId9"/>
    <p:sldId id="271" r:id="rId10"/>
    <p:sldId id="257" r:id="rId11"/>
    <p:sldId id="276" r:id="rId12"/>
    <p:sldId id="260" r:id="rId13"/>
    <p:sldId id="275" r:id="rId14"/>
  </p:sldIdLst>
  <p:sldSz cx="9144000" cy="6858000" type="screen4x3"/>
  <p:notesSz cx="6881813" cy="100028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03032"/>
    <a:srgbClr val="5FA69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éma alapján készült stílus 2 – 5. jelölőszín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24" autoAdjust="0"/>
  </p:normalViewPr>
  <p:slideViewPr>
    <p:cSldViewPr>
      <p:cViewPr varScale="1">
        <p:scale>
          <a:sx n="68" d="100"/>
          <a:sy n="68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45A5-8FC8-4853-8670-BD7F8B067EF4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0CF9E-4F2B-4739-B936-B92260E7CA1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3594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3340-82E3-45A6-8099-7EAC8A5A882E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A1A-D276-4EF3-B743-2E8F4BD7BCC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5686105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3340-82E3-45A6-8099-7EAC8A5A882E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A1A-D276-4EF3-B743-2E8F4BD7BCC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3116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3340-82E3-45A6-8099-7EAC8A5A882E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A1A-D276-4EF3-B743-2E8F4BD7BCC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5701180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3340-82E3-45A6-8099-7EAC8A5A882E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A1A-D276-4EF3-B743-2E8F4BD7BCC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4313094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3340-82E3-45A6-8099-7EAC8A5A882E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A1A-D276-4EF3-B743-2E8F4BD7BCC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014346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3340-82E3-45A6-8099-7EAC8A5A882E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A1A-D276-4EF3-B743-2E8F4BD7BCC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1830478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3340-82E3-45A6-8099-7EAC8A5A882E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A1A-D276-4EF3-B743-2E8F4BD7BCC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25118212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3340-82E3-45A6-8099-7EAC8A5A882E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A1A-D276-4EF3-B743-2E8F4BD7BCC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5286084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3340-82E3-45A6-8099-7EAC8A5A882E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A1A-D276-4EF3-B743-2E8F4BD7BCC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370803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3340-82E3-45A6-8099-7EAC8A5A882E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A1A-D276-4EF3-B743-2E8F4BD7BCC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1450068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3340-82E3-45A6-8099-7EAC8A5A882E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EA1A-D276-4EF3-B743-2E8F4BD7BCC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3824133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53340-82E3-45A6-8099-7EAC8A5A882E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BEA1A-D276-4EF3-B743-2E8F4BD7BCC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4740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dmin\Google Drive\RTDI\01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82"/>
          <a:stretch>
            <a:fillRect/>
          </a:stretch>
        </p:blipFill>
        <p:spPr bwMode="auto">
          <a:xfrm>
            <a:off x="5364163" y="1628800"/>
            <a:ext cx="37798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323850" y="1484784"/>
            <a:ext cx="576263" cy="215900"/>
          </a:xfrm>
          <a:prstGeom prst="rect">
            <a:avLst/>
          </a:prstGeom>
          <a:solidFill>
            <a:srgbClr val="6030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971550" y="1484784"/>
            <a:ext cx="8172450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-107950" y="1484784"/>
            <a:ext cx="358775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8" name="Picture 2" descr="C:\Users\admin\Google Drive\asdfghj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15888"/>
            <a:ext cx="1600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933574" cy="1556792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 smtClean="0"/>
              <a:t>A MAGYAR REGIONÁLIS TUDOMÁNYI TÁRSASÁG XI. VÁNDORGYŰLÉSE</a:t>
            </a:r>
            <a:endParaRPr lang="hu-HU" dirty="0"/>
          </a:p>
          <a:p>
            <a:r>
              <a:rPr lang="hu-HU" b="1" dirty="0"/>
              <a:t> </a:t>
            </a:r>
            <a:endParaRPr lang="hu-HU" dirty="0"/>
          </a:p>
          <a:p>
            <a:r>
              <a:rPr lang="hu-HU" b="1" dirty="0" smtClean="0"/>
              <a:t>Az új európai kohéziós politika</a:t>
            </a:r>
            <a:endParaRPr lang="hu-HU" dirty="0" smtClean="0"/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251520" y="6281737"/>
            <a:ext cx="6553423" cy="57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 smtClean="0"/>
              <a:t>2013. November 22. Kaposvár</a:t>
            </a:r>
            <a:endParaRPr lang="hu-HU" sz="2000" dirty="0"/>
          </a:p>
        </p:txBody>
      </p:sp>
      <p:pic>
        <p:nvPicPr>
          <p:cNvPr id="1026" name="Picture 2" descr="C:\Users\admin\Google Drive\CIKK\Cikkek, előadások\2013 Kaposvár, MRTT\logo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432048"/>
            <a:ext cx="929221" cy="900000"/>
          </a:xfrm>
          <a:prstGeom prst="rect">
            <a:avLst/>
          </a:prstGeom>
          <a:noFill/>
        </p:spPr>
      </p:pic>
      <p:pic>
        <p:nvPicPr>
          <p:cNvPr id="1027" name="Picture 3" descr="C:\Users\admin\Google Drive\CIKK\Cikkek, előadások\2013 Kaposvár, MRTT\logo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19" y="432048"/>
            <a:ext cx="893479" cy="900000"/>
          </a:xfrm>
          <a:prstGeom prst="rect">
            <a:avLst/>
          </a:prstGeom>
          <a:noFill/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337721" y="1844824"/>
            <a:ext cx="6595854" cy="1656184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3800" b="1" cap="small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Közép-Európa NUTS 2-es régióinak helyzetképe a GDP alapján</a:t>
            </a:r>
            <a:endParaRPr lang="hu-HU" sz="3800" b="1" cap="small" dirty="0">
              <a:ln w="12700">
                <a:solidFill>
                  <a:schemeClr val="accent2"/>
                </a:solidFill>
                <a:prstDash val="solid"/>
              </a:ln>
              <a:solidFill>
                <a:srgbClr val="6030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490121" y="3212976"/>
            <a:ext cx="6314127" cy="1080120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000" b="1" cap="small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Kis Máté</a:t>
            </a:r>
            <a:endParaRPr lang="hu-HU" sz="2000" b="1" cap="small" dirty="0">
              <a:ln w="12700">
                <a:solidFill>
                  <a:schemeClr val="accent2"/>
                </a:solidFill>
                <a:prstDash val="solid"/>
              </a:ln>
              <a:solidFill>
                <a:srgbClr val="6030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31745" y="3861048"/>
            <a:ext cx="560294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500" b="1" dirty="0" smtClean="0">
                <a:solidFill>
                  <a:srgbClr val="603032"/>
                </a:solidFill>
                <a:latin typeface="Arial" pitchFamily="34" charset="0"/>
                <a:cs typeface="Arial" pitchFamily="34" charset="0"/>
              </a:rPr>
              <a:t>PhD hallgató</a:t>
            </a:r>
          </a:p>
          <a:p>
            <a:pPr algn="ctr"/>
            <a:r>
              <a:rPr lang="hu-HU" sz="1500" b="1" dirty="0" smtClean="0">
                <a:solidFill>
                  <a:srgbClr val="603032"/>
                </a:solidFill>
                <a:latin typeface="Arial" pitchFamily="34" charset="0"/>
                <a:cs typeface="Arial" pitchFamily="34" charset="0"/>
              </a:rPr>
              <a:t>SZIE Enyedi György Regionális Tudományok Doktori Iskola</a:t>
            </a:r>
          </a:p>
          <a:p>
            <a:pPr algn="ctr"/>
            <a:r>
              <a:rPr lang="hu-HU" sz="1500" b="1" dirty="0" smtClean="0">
                <a:solidFill>
                  <a:srgbClr val="603032"/>
                </a:solidFill>
                <a:latin typeface="Arial" pitchFamily="34" charset="0"/>
                <a:cs typeface="Arial" pitchFamily="34" charset="0"/>
              </a:rPr>
              <a:t>Témavezető: Dr. Káposzta József</a:t>
            </a:r>
            <a:endParaRPr lang="hu-HU" sz="1500" b="1" dirty="0">
              <a:solidFill>
                <a:srgbClr val="60303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785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Users\admin\Google Drive\RTDI\01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188"/>
          <a:stretch>
            <a:fillRect/>
          </a:stretch>
        </p:blipFill>
        <p:spPr bwMode="auto">
          <a:xfrm>
            <a:off x="6967538" y="923702"/>
            <a:ext cx="2176462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artalom helye 17" descr="otdk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708920"/>
            <a:ext cx="4022725" cy="3619090"/>
          </a:xfrm>
          <a:ln w="38100" cap="sq">
            <a:solidFill>
              <a:srgbClr val="5FA698"/>
            </a:solidFill>
            <a:round/>
            <a:headEnd/>
            <a:tailEnd/>
          </a:ln>
        </p:spPr>
      </p:pic>
      <p:sp>
        <p:nvSpPr>
          <p:cNvPr id="11" name="Téglalap 10"/>
          <p:cNvSpPr/>
          <p:nvPr/>
        </p:nvSpPr>
        <p:spPr>
          <a:xfrm>
            <a:off x="323850" y="692150"/>
            <a:ext cx="576263" cy="215900"/>
          </a:xfrm>
          <a:prstGeom prst="rect">
            <a:avLst/>
          </a:prstGeom>
          <a:solidFill>
            <a:srgbClr val="6030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971550" y="692150"/>
            <a:ext cx="8172450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-107950" y="692150"/>
            <a:ext cx="358775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9224" name="Picture 2" descr="C:\Users\admin\Google Drive\asdfghjk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15888"/>
            <a:ext cx="1600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96944" cy="108012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3800" b="1" cap="small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Egy lakosra jutó GDP</a:t>
            </a:r>
            <a:endParaRPr lang="hu-HU" sz="3800" b="1" cap="small" dirty="0">
              <a:ln w="12700">
                <a:solidFill>
                  <a:schemeClr val="accent2"/>
                </a:solidFill>
                <a:prstDash val="solid"/>
              </a:ln>
              <a:solidFill>
                <a:srgbClr val="6030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zövegdoboz 14"/>
          <p:cNvSpPr txBox="1">
            <a:spLocks noChangeArrowheads="1"/>
          </p:cNvSpPr>
          <p:nvPr/>
        </p:nvSpPr>
        <p:spPr bwMode="auto">
          <a:xfrm>
            <a:off x="4644008" y="6381328"/>
            <a:ext cx="41044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200" dirty="0" smtClean="0">
                <a:cs typeface="Arial" charset="0"/>
              </a:rPr>
              <a:t>Forrás: EUROSTAT alapján saját szerkesztés (2013)</a:t>
            </a:r>
            <a:endParaRPr lang="hu-HU" sz="1200" dirty="0">
              <a:cs typeface="Arial" charset="0"/>
            </a:endParaRPr>
          </a:p>
        </p:txBody>
      </p:sp>
      <p:sp>
        <p:nvSpPr>
          <p:cNvPr id="9227" name="Szövegdoboz 14"/>
          <p:cNvSpPr txBox="1">
            <a:spLocks noChangeArrowheads="1"/>
          </p:cNvSpPr>
          <p:nvPr/>
        </p:nvSpPr>
        <p:spPr bwMode="auto">
          <a:xfrm>
            <a:off x="395858" y="6381328"/>
            <a:ext cx="4032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200" dirty="0" smtClean="0">
                <a:cs typeface="Arial" charset="0"/>
              </a:rPr>
              <a:t>Forrás: EUROSTAT alapján saját szerkesztés (2013)</a:t>
            </a:r>
            <a:endParaRPr lang="hu-HU" sz="1200" dirty="0">
              <a:cs typeface="Arial" charset="0"/>
            </a:endParaRPr>
          </a:p>
        </p:txBody>
      </p:sp>
      <p:pic>
        <p:nvPicPr>
          <p:cNvPr id="15" name="Tartalom helye 16" descr="otdk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008" y="2708920"/>
            <a:ext cx="4022725" cy="3619090"/>
          </a:xfrm>
          <a:prstGeom prst="rect">
            <a:avLst/>
          </a:prstGeom>
          <a:ln w="38100" cap="sq">
            <a:solidFill>
              <a:srgbClr val="5FA698"/>
            </a:solidFill>
            <a:round/>
            <a:headEnd/>
            <a:tailEnd/>
          </a:ln>
        </p:spPr>
      </p:pic>
      <p:sp>
        <p:nvSpPr>
          <p:cNvPr id="17" name="Cím 1"/>
          <p:cNvSpPr txBox="1">
            <a:spLocks/>
          </p:cNvSpPr>
          <p:nvPr/>
        </p:nvSpPr>
        <p:spPr>
          <a:xfrm>
            <a:off x="323528" y="692696"/>
            <a:ext cx="8496944" cy="1080120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800" b="1" i="0" u="none" strike="noStrike" kern="1200" cap="small" spc="0" normalizeH="0" baseline="0" noProof="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Euró per lakos</a:t>
            </a:r>
            <a:endParaRPr kumimoji="0" lang="hu-HU" sz="3800" b="1" i="0" u="none" strike="noStrike" kern="1200" cap="small" spc="0" normalizeH="0" baseline="0" noProof="0" dirty="0">
              <a:ln w="12700">
                <a:solidFill>
                  <a:schemeClr val="accent2"/>
                </a:solidFill>
                <a:prstDash val="solid"/>
              </a:ln>
              <a:solidFill>
                <a:srgbClr val="6030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Cím 1"/>
          <p:cNvSpPr txBox="1">
            <a:spLocks/>
          </p:cNvSpPr>
          <p:nvPr/>
        </p:nvSpPr>
        <p:spPr>
          <a:xfrm>
            <a:off x="323528" y="1988840"/>
            <a:ext cx="8496944" cy="648072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small" spc="0" normalizeH="0" baseline="0" noProof="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2004					2010</a:t>
            </a:r>
            <a:endParaRPr kumimoji="0" lang="hu-HU" sz="2600" b="1" i="0" u="none" strike="noStrike" kern="1200" cap="small" spc="0" normalizeH="0" baseline="0" noProof="0" dirty="0">
              <a:ln w="12700">
                <a:solidFill>
                  <a:schemeClr val="accent2"/>
                </a:solidFill>
                <a:prstDash val="solid"/>
              </a:ln>
              <a:solidFill>
                <a:srgbClr val="6030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496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C:\Users\admin\Google Drive\RTDI\01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188"/>
          <a:stretch>
            <a:fillRect/>
          </a:stretch>
        </p:blipFill>
        <p:spPr bwMode="auto">
          <a:xfrm>
            <a:off x="6967538" y="923702"/>
            <a:ext cx="2176462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artalom helye 17" descr="otdk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708920"/>
            <a:ext cx="4022724" cy="3619090"/>
          </a:xfrm>
          <a:ln w="38100" cap="sq">
            <a:solidFill>
              <a:srgbClr val="5FA698"/>
            </a:solidFill>
            <a:round/>
            <a:headEnd/>
            <a:tailEnd/>
          </a:ln>
        </p:spPr>
      </p:pic>
      <p:sp>
        <p:nvSpPr>
          <p:cNvPr id="11" name="Téglalap 10"/>
          <p:cNvSpPr/>
          <p:nvPr/>
        </p:nvSpPr>
        <p:spPr>
          <a:xfrm>
            <a:off x="323850" y="692150"/>
            <a:ext cx="576263" cy="215900"/>
          </a:xfrm>
          <a:prstGeom prst="rect">
            <a:avLst/>
          </a:prstGeom>
          <a:solidFill>
            <a:srgbClr val="6030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971550" y="692150"/>
            <a:ext cx="8172450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-107950" y="692150"/>
            <a:ext cx="358775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9224" name="Picture 2" descr="C:\Users\admin\Google Drive\asdfghjk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15888"/>
            <a:ext cx="1600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96944" cy="108012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3800" b="1" cap="small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Bruttó hazai termék</a:t>
            </a:r>
            <a:endParaRPr lang="hu-HU" sz="3800" b="1" cap="small" dirty="0">
              <a:ln w="12700">
                <a:solidFill>
                  <a:schemeClr val="accent2"/>
                </a:solidFill>
                <a:prstDash val="solid"/>
              </a:ln>
              <a:solidFill>
                <a:srgbClr val="6030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zövegdoboz 14"/>
          <p:cNvSpPr txBox="1">
            <a:spLocks noChangeArrowheads="1"/>
          </p:cNvSpPr>
          <p:nvPr/>
        </p:nvSpPr>
        <p:spPr bwMode="auto">
          <a:xfrm>
            <a:off x="4628902" y="6381874"/>
            <a:ext cx="39610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200" dirty="0">
                <a:cs typeface="Arial" charset="0"/>
              </a:rPr>
              <a:t>Forrás: </a:t>
            </a:r>
            <a:r>
              <a:rPr lang="hu-HU" sz="1200" dirty="0" smtClean="0">
                <a:cs typeface="Arial" charset="0"/>
              </a:rPr>
              <a:t>EUROSTAT alapján saját szerkesztés (2013)</a:t>
            </a:r>
            <a:endParaRPr lang="hu-HU" sz="1200" dirty="0">
              <a:cs typeface="Arial" charset="0"/>
            </a:endParaRPr>
          </a:p>
        </p:txBody>
      </p:sp>
      <p:sp>
        <p:nvSpPr>
          <p:cNvPr id="9227" name="Szövegdoboz 14"/>
          <p:cNvSpPr txBox="1">
            <a:spLocks noChangeArrowheads="1"/>
          </p:cNvSpPr>
          <p:nvPr/>
        </p:nvSpPr>
        <p:spPr bwMode="auto">
          <a:xfrm>
            <a:off x="380752" y="6381874"/>
            <a:ext cx="4032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200" dirty="0">
                <a:cs typeface="Arial" charset="0"/>
              </a:rPr>
              <a:t>Forrás: </a:t>
            </a:r>
            <a:r>
              <a:rPr lang="hu-HU" sz="1200" dirty="0" smtClean="0">
                <a:cs typeface="Arial" charset="0"/>
              </a:rPr>
              <a:t>EUROSTAT alapján saját </a:t>
            </a:r>
            <a:r>
              <a:rPr lang="hu-HU" sz="1200" dirty="0">
                <a:cs typeface="Arial" charset="0"/>
              </a:rPr>
              <a:t>szerkesztés (2013)</a:t>
            </a:r>
          </a:p>
        </p:txBody>
      </p:sp>
      <p:pic>
        <p:nvPicPr>
          <p:cNvPr id="15" name="Tartalom helye 16" descr="otdk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008" y="2708920"/>
            <a:ext cx="4022724" cy="3619090"/>
          </a:xfrm>
          <a:prstGeom prst="rect">
            <a:avLst/>
          </a:prstGeom>
          <a:ln w="38100" cap="sq">
            <a:solidFill>
              <a:srgbClr val="5FA698"/>
            </a:solidFill>
            <a:round/>
            <a:headEnd/>
            <a:tailEnd/>
          </a:ln>
        </p:spPr>
      </p:pic>
      <p:sp>
        <p:nvSpPr>
          <p:cNvPr id="19" name="Cím 1"/>
          <p:cNvSpPr txBox="1">
            <a:spLocks/>
          </p:cNvSpPr>
          <p:nvPr/>
        </p:nvSpPr>
        <p:spPr>
          <a:xfrm>
            <a:off x="323528" y="692696"/>
            <a:ext cx="8496944" cy="1080120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800" b="1" i="0" u="none" strike="noStrike" kern="1200" cap="small" spc="0" normalizeH="0" baseline="0" noProof="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Millió euró</a:t>
            </a:r>
            <a:endParaRPr kumimoji="0" lang="hu-HU" sz="3800" b="1" i="0" u="none" strike="noStrike" kern="1200" cap="small" spc="0" normalizeH="0" baseline="0" noProof="0" dirty="0">
              <a:ln w="12700">
                <a:solidFill>
                  <a:schemeClr val="accent2"/>
                </a:solidFill>
                <a:prstDash val="solid"/>
              </a:ln>
              <a:solidFill>
                <a:srgbClr val="6030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Cím 1"/>
          <p:cNvSpPr txBox="1">
            <a:spLocks/>
          </p:cNvSpPr>
          <p:nvPr/>
        </p:nvSpPr>
        <p:spPr>
          <a:xfrm>
            <a:off x="323528" y="1988840"/>
            <a:ext cx="8496944" cy="648072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small" spc="0" normalizeH="0" baseline="0" noProof="0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2004					2010</a:t>
            </a:r>
            <a:endParaRPr kumimoji="0" lang="hu-HU" sz="2600" b="1" i="0" u="none" strike="noStrike" kern="1200" cap="small" spc="0" normalizeH="0" baseline="0" noProof="0" dirty="0">
              <a:ln w="12700">
                <a:solidFill>
                  <a:schemeClr val="accent2"/>
                </a:solidFill>
                <a:prstDash val="solid"/>
              </a:ln>
              <a:solidFill>
                <a:srgbClr val="6030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496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Google Drive\RTDI\01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82"/>
          <a:stretch>
            <a:fillRect/>
          </a:stretch>
        </p:blipFill>
        <p:spPr bwMode="auto">
          <a:xfrm>
            <a:off x="5364163" y="908050"/>
            <a:ext cx="37798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179512" y="1772816"/>
            <a:ext cx="6697662" cy="5616575"/>
          </a:xfrm>
        </p:spPr>
        <p:txBody>
          <a:bodyPr>
            <a:normAutofit/>
          </a:bodyPr>
          <a:lstStyle/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1900" dirty="0" smtClean="0">
                <a:latin typeface="Arial" charset="0"/>
                <a:cs typeface="Arial" charset="0"/>
              </a:rPr>
              <a:t>Nyugati fal és keleti fal</a:t>
            </a:r>
          </a:p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1900" dirty="0" smtClean="0">
                <a:latin typeface="Arial" charset="0"/>
                <a:cs typeface="Arial" charset="0"/>
              </a:rPr>
              <a:t>Ausztria </a:t>
            </a:r>
            <a:r>
              <a:rPr lang="hu-HU" sz="1900" dirty="0" smtClean="0">
                <a:latin typeface="Arial" charset="0"/>
                <a:cs typeface="Arial" charset="0"/>
              </a:rPr>
              <a:t>és Németország regionális GDP adatait tekintve merőben eltér a visegrádi országoktól</a:t>
            </a:r>
          </a:p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1900" dirty="0" smtClean="0">
                <a:latin typeface="Arial" charset="0"/>
                <a:cs typeface="Arial" charset="0"/>
              </a:rPr>
              <a:t>Visegrádi országok tekintetében egyedül a fővárosi, illetve az azt körülvevő régiók tekinthetők gazdaságilag fejlettnek</a:t>
            </a:r>
          </a:p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1900" dirty="0" smtClean="0">
                <a:latin typeface="Arial" charset="0"/>
                <a:cs typeface="Arial" charset="0"/>
              </a:rPr>
              <a:t>Ausztria és Németország valamint a visegrádi országok </a:t>
            </a:r>
            <a:r>
              <a:rPr lang="hu-HU" sz="1900" dirty="0" smtClean="0">
                <a:latin typeface="Arial" charset="0"/>
                <a:cs typeface="Arial" charset="0"/>
              </a:rPr>
              <a:t>további együttes </a:t>
            </a:r>
            <a:r>
              <a:rPr lang="hu-HU" sz="1900" dirty="0" smtClean="0">
                <a:latin typeface="Arial" charset="0"/>
                <a:cs typeface="Arial" charset="0"/>
              </a:rPr>
              <a:t>vizsgálata </a:t>
            </a:r>
            <a:r>
              <a:rPr lang="hu-HU" sz="1900" dirty="0" smtClean="0">
                <a:latin typeface="Arial" charset="0"/>
                <a:cs typeface="Arial" charset="0"/>
              </a:rPr>
              <a:t>indokolt</a:t>
            </a:r>
            <a:endParaRPr lang="hu-HU" sz="1900" dirty="0" smtClean="0">
              <a:latin typeface="Arial" charset="0"/>
              <a:cs typeface="Arial" charset="0"/>
            </a:endParaRPr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96944" cy="108012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hu-HU" sz="3800" b="1" cap="small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Következtetések</a:t>
            </a:r>
            <a:endParaRPr lang="hu-HU" sz="3800" b="1" cap="small" dirty="0">
              <a:ln w="12700">
                <a:solidFill>
                  <a:schemeClr val="accent2"/>
                </a:solidFill>
                <a:prstDash val="solid"/>
              </a:ln>
              <a:solidFill>
                <a:srgbClr val="6030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23850" y="692150"/>
            <a:ext cx="576263" cy="215900"/>
          </a:xfrm>
          <a:prstGeom prst="rect">
            <a:avLst/>
          </a:prstGeom>
          <a:solidFill>
            <a:srgbClr val="6030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971550" y="692150"/>
            <a:ext cx="8172450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-107950" y="692150"/>
            <a:ext cx="358775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0248" name="Picture 2" descr="C:\Users\admin\Google Drive\asdfghj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15888"/>
            <a:ext cx="1600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776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dmin\Google Drive\RTDI\01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82"/>
          <a:stretch>
            <a:fillRect/>
          </a:stretch>
        </p:blipFill>
        <p:spPr bwMode="auto">
          <a:xfrm>
            <a:off x="5364163" y="1628800"/>
            <a:ext cx="37798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323850" y="1484784"/>
            <a:ext cx="576263" cy="215900"/>
          </a:xfrm>
          <a:prstGeom prst="rect">
            <a:avLst/>
          </a:prstGeom>
          <a:solidFill>
            <a:srgbClr val="6030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971550" y="1484784"/>
            <a:ext cx="8172450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-107950" y="1484784"/>
            <a:ext cx="358775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8" name="Picture 2" descr="C:\Users\admin\Google Drive\asdfghj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15888"/>
            <a:ext cx="1600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311434" y="2019351"/>
            <a:ext cx="6595854" cy="1656184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3800" b="1" cap="small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Köszönöm a megtisztelő figyelmüket!</a:t>
            </a:r>
            <a:endParaRPr lang="hu-HU" sz="3800" b="1" cap="small" dirty="0">
              <a:ln w="12700">
                <a:solidFill>
                  <a:schemeClr val="accent2"/>
                </a:solidFill>
                <a:prstDash val="solid"/>
              </a:ln>
              <a:solidFill>
                <a:srgbClr val="6030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933574" cy="1556792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 smtClean="0"/>
              <a:t>A MAGYAR REGIONÁLIS TUDOMÁNYI TÁRSASÁG XI. VÁNDORGYŰLÉSE</a:t>
            </a:r>
            <a:endParaRPr lang="hu-HU" dirty="0"/>
          </a:p>
          <a:p>
            <a:r>
              <a:rPr lang="hu-HU" b="1" dirty="0"/>
              <a:t> </a:t>
            </a:r>
            <a:endParaRPr lang="hu-HU" dirty="0"/>
          </a:p>
          <a:p>
            <a:r>
              <a:rPr lang="hu-HU" b="1" dirty="0" smtClean="0"/>
              <a:t>Az új európai kohéziós politika</a:t>
            </a:r>
            <a:endParaRPr lang="hu-HU" dirty="0" smtClean="0"/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251520" y="6281737"/>
            <a:ext cx="6553423" cy="57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 smtClean="0"/>
              <a:t>2013. November 22. Kaposvár</a:t>
            </a:r>
            <a:endParaRPr lang="hu-HU" sz="2000" dirty="0"/>
          </a:p>
        </p:txBody>
      </p:sp>
      <p:pic>
        <p:nvPicPr>
          <p:cNvPr id="1026" name="Picture 2" descr="C:\Users\admin\Google Drive\CIKK\Cikkek, előadások\2013 Kaposvár, MRTT\logo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432048"/>
            <a:ext cx="929221" cy="900000"/>
          </a:xfrm>
          <a:prstGeom prst="rect">
            <a:avLst/>
          </a:prstGeom>
          <a:noFill/>
        </p:spPr>
      </p:pic>
      <p:pic>
        <p:nvPicPr>
          <p:cNvPr id="1027" name="Picture 3" descr="C:\Users\admin\Google Drive\CIKK\Cikkek, előadások\2013 Kaposvár, MRTT\logo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19" y="432048"/>
            <a:ext cx="893479" cy="900000"/>
          </a:xfrm>
          <a:prstGeom prst="rect">
            <a:avLst/>
          </a:prstGeom>
          <a:noFill/>
        </p:spPr>
      </p:pic>
      <p:sp>
        <p:nvSpPr>
          <p:cNvPr id="2" name="Szövegdoboz 1"/>
          <p:cNvSpPr txBox="1"/>
          <p:nvPr/>
        </p:nvSpPr>
        <p:spPr>
          <a:xfrm>
            <a:off x="323528" y="3645024"/>
            <a:ext cx="6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03032"/>
              </a:buClr>
            </a:pPr>
            <a:r>
              <a:rPr lang="hu-HU" b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kis.mate</a:t>
            </a:r>
            <a:r>
              <a:rPr lang="hu-HU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@</a:t>
            </a:r>
            <a:r>
              <a:rPr lang="hu-HU" b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gtk.szie.hu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118785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Google Drive\RTDI\01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82"/>
          <a:stretch>
            <a:fillRect/>
          </a:stretch>
        </p:blipFill>
        <p:spPr bwMode="auto">
          <a:xfrm>
            <a:off x="5364163" y="908050"/>
            <a:ext cx="37798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179388" y="1052513"/>
            <a:ext cx="6697662" cy="5616575"/>
          </a:xfrm>
        </p:spPr>
        <p:txBody>
          <a:bodyPr>
            <a:normAutofit/>
          </a:bodyPr>
          <a:lstStyle/>
          <a:p>
            <a:pPr>
              <a:buClr>
                <a:srgbClr val="5FA698"/>
              </a:buClr>
              <a:buFont typeface="Wingdings" pitchFamily="2" charset="2"/>
              <a:buChar char="§"/>
              <a:defRPr/>
            </a:pPr>
            <a:endParaRPr lang="hu-H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5FA698"/>
              </a:buClr>
              <a:buFont typeface="Wingdings" pitchFamily="2" charset="2"/>
              <a:buChar char="§"/>
              <a:defRPr/>
            </a:pPr>
            <a:endParaRPr lang="hu-HU" sz="28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5FA698"/>
              </a:buClr>
              <a:buFont typeface="Wingdings" pitchFamily="2" charset="2"/>
              <a:buChar char="§"/>
              <a:defRPr/>
            </a:pPr>
            <a:r>
              <a:rPr lang="hu-HU" sz="3600" b="1" dirty="0" smtClean="0">
                <a:latin typeface="Arial" pitchFamily="34" charset="0"/>
                <a:cs typeface="Arial" pitchFamily="34" charset="0"/>
              </a:rPr>
              <a:t>Előzmények</a:t>
            </a:r>
          </a:p>
          <a:p>
            <a:pPr>
              <a:buClr>
                <a:srgbClr val="5FA698"/>
              </a:buClr>
              <a:buFont typeface="Wingdings" pitchFamily="2" charset="2"/>
              <a:buChar char="§"/>
              <a:defRPr/>
            </a:pPr>
            <a:endParaRPr lang="hu-HU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5FA698"/>
              </a:buClr>
              <a:buFont typeface="Wingdings" pitchFamily="2" charset="2"/>
              <a:buChar char="§"/>
              <a:defRPr/>
            </a:pPr>
            <a:r>
              <a:rPr lang="hu-HU" sz="3600" b="1" dirty="0" smtClean="0">
                <a:latin typeface="Arial" pitchFamily="34" charset="0"/>
                <a:cs typeface="Arial" pitchFamily="34" charset="0"/>
              </a:rPr>
              <a:t>Módszertan</a:t>
            </a:r>
          </a:p>
          <a:p>
            <a:pPr>
              <a:buClr>
                <a:srgbClr val="5FA698"/>
              </a:buClr>
              <a:buFont typeface="Wingdings" pitchFamily="2" charset="2"/>
              <a:buChar char="§"/>
              <a:defRPr/>
            </a:pPr>
            <a:endParaRPr lang="hu-HU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5FA698"/>
              </a:buClr>
              <a:buFont typeface="Wingdings" pitchFamily="2" charset="2"/>
              <a:buChar char="§"/>
              <a:defRPr/>
            </a:pPr>
            <a:r>
              <a:rPr lang="hu-HU" sz="3600" b="1" dirty="0" smtClean="0">
                <a:latin typeface="Arial" pitchFamily="34" charset="0"/>
                <a:cs typeface="Arial" pitchFamily="34" charset="0"/>
              </a:rPr>
              <a:t>Eredmények</a:t>
            </a:r>
          </a:p>
          <a:p>
            <a:pPr>
              <a:buClr>
                <a:srgbClr val="5FA698"/>
              </a:buClr>
              <a:buFont typeface="Wingdings" pitchFamily="2" charset="2"/>
              <a:buChar char="§"/>
              <a:defRPr/>
            </a:pPr>
            <a:endParaRPr lang="hu-HU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96944" cy="108012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3800" b="1" cap="small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Előadás témái</a:t>
            </a:r>
            <a:endParaRPr lang="hu-HU" sz="3800" b="1" cap="small" dirty="0">
              <a:ln w="12700">
                <a:solidFill>
                  <a:schemeClr val="accent2"/>
                </a:solidFill>
                <a:prstDash val="solid"/>
              </a:ln>
              <a:solidFill>
                <a:srgbClr val="6030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23850" y="692150"/>
            <a:ext cx="576263" cy="215900"/>
          </a:xfrm>
          <a:prstGeom prst="rect">
            <a:avLst/>
          </a:prstGeom>
          <a:solidFill>
            <a:srgbClr val="6030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971550" y="692150"/>
            <a:ext cx="8172450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-107950" y="692150"/>
            <a:ext cx="358775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0248" name="Picture 2" descr="C:\Users\admin\Google Drive\asdfghj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15888"/>
            <a:ext cx="1600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83170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Google Drive\RTDI\01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82"/>
          <a:stretch>
            <a:fillRect/>
          </a:stretch>
        </p:blipFill>
        <p:spPr bwMode="auto">
          <a:xfrm>
            <a:off x="5364163" y="908050"/>
            <a:ext cx="37798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1691680" y="2996952"/>
            <a:ext cx="8496944" cy="108012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hu-HU" sz="3800" b="1" cap="small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Előzmények</a:t>
            </a:r>
          </a:p>
        </p:txBody>
      </p:sp>
      <p:sp>
        <p:nvSpPr>
          <p:cNvPr id="11" name="Téglalap 10"/>
          <p:cNvSpPr/>
          <p:nvPr/>
        </p:nvSpPr>
        <p:spPr>
          <a:xfrm>
            <a:off x="323850" y="692150"/>
            <a:ext cx="576263" cy="215900"/>
          </a:xfrm>
          <a:prstGeom prst="rect">
            <a:avLst/>
          </a:prstGeom>
          <a:solidFill>
            <a:srgbClr val="6030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971550" y="692150"/>
            <a:ext cx="8172450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-107950" y="692150"/>
            <a:ext cx="358775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0248" name="Picture 2" descr="C:\Users\admin\Google Drive\asdfghj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15888"/>
            <a:ext cx="1600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91029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Google Drive\RTDI\01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82"/>
          <a:stretch>
            <a:fillRect/>
          </a:stretch>
        </p:blipFill>
        <p:spPr bwMode="auto">
          <a:xfrm>
            <a:off x="5364163" y="908050"/>
            <a:ext cx="37798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179388" y="1052513"/>
            <a:ext cx="6697662" cy="56165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Regional policy in the Central-Eastern-European countries (How do the member states prepare for the future with meeting the EUROPE 2020 targets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) 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  <a:defRPr/>
            </a:pP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Goda P. - Kollár K. - Nagy H. (</a:t>
            </a:r>
            <a:r>
              <a:rPr lang="hu-HU" sz="1600" b="1" i="1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CORE AND PERIPHERAL ANALYSIS IN THE NUTS2 REGIONS OF THE EU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EU NUTS 2-es régióinak fejlettségének feltérképezése a GDP alapján. </a:t>
            </a:r>
          </a:p>
          <a:p>
            <a:pPr marL="457200" lvl="1" indent="0" algn="just">
              <a:buNone/>
              <a:defRPr/>
            </a:pP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Káposzta J. – Nagy H. (</a:t>
            </a:r>
            <a:r>
              <a:rPr lang="hu-HU" sz="1600" b="1" i="1" dirty="0">
                <a:latin typeface="Arial" pitchFamily="34" charset="0"/>
                <a:cs typeface="Arial" pitchFamily="34" charset="0"/>
              </a:rPr>
              <a:t>2013</a:t>
            </a:r>
            <a:r>
              <a:rPr lang="hu-HU" sz="1600" i="1" dirty="0">
                <a:latin typeface="Arial" pitchFamily="34" charset="0"/>
                <a:cs typeface="Arial" pitchFamily="34" charset="0"/>
              </a:rPr>
              <a:t>):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n: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Natália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Turceková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Visegrad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Studies,: In Macroeconomics Issues.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 </a:t>
            </a:r>
            <a:endParaRPr lang="hu-HU" sz="1600" i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V4-es országok NUTS 2-es régióinak összevetése egy módosított HDI alapján. </a:t>
            </a:r>
          </a:p>
          <a:p>
            <a:pPr marL="457200" lvl="1" indent="0" algn="just">
              <a:buNone/>
              <a:defRPr/>
            </a:pPr>
            <a:r>
              <a:rPr lang="hu-HU" sz="1600" i="1" dirty="0">
                <a:latin typeface="Arial" pitchFamily="34" charset="0"/>
                <a:cs typeface="Arial" pitchFamily="34" charset="0"/>
              </a:rPr>
              <a:t>Lampertné </a:t>
            </a:r>
            <a:r>
              <a:rPr lang="hu-HU" sz="1600" i="1" dirty="0" err="1">
                <a:latin typeface="Arial" pitchFamily="34" charset="0"/>
                <a:cs typeface="Arial" pitchFamily="34" charset="0"/>
              </a:rPr>
              <a:t>Akócsi</a:t>
            </a:r>
            <a:r>
              <a:rPr lang="hu-HU" sz="1600" i="1" dirty="0">
                <a:latin typeface="Arial" pitchFamily="34" charset="0"/>
                <a:cs typeface="Arial" pitchFamily="34" charset="0"/>
              </a:rPr>
              <a:t> I. - Goda P. – Tóth T. (</a:t>
            </a:r>
            <a:r>
              <a:rPr lang="hu-HU" sz="1600" b="1" i="1" dirty="0">
                <a:latin typeface="Arial" pitchFamily="34" charset="0"/>
                <a:cs typeface="Arial" pitchFamily="34" charset="0"/>
              </a:rPr>
              <a:t>2013</a:t>
            </a:r>
            <a:r>
              <a:rPr lang="hu-HU" sz="1600" i="1" dirty="0">
                <a:latin typeface="Arial" pitchFamily="34" charset="0"/>
                <a:cs typeface="Arial" pitchFamily="34" charset="0"/>
              </a:rPr>
              <a:t>):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HUMAN DEVELOPMENT AT REGIONAL LEVEL IN V4 COUNTRIES</a:t>
            </a:r>
            <a:endParaRPr lang="hu-HU" sz="1600" i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 közép-kelet-európai egészségparadoxon regionális gazdasági összefüggései </a:t>
            </a:r>
          </a:p>
          <a:p>
            <a:pPr marL="457200" lvl="1" indent="0" algn="just">
              <a:buNone/>
              <a:defRPr/>
            </a:pP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Egri 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Z. 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z="1600" b="1" i="1" dirty="0" smtClean="0">
                <a:latin typeface="Arial" pitchFamily="34" charset="0"/>
                <a:cs typeface="Arial" pitchFamily="34" charset="0"/>
              </a:rPr>
              <a:t>2011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): Doktori Értekezés.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 társadalmi és gazdasági fejlettség térbeli folyamatvizsgálata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magyarországon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  <a:defRPr/>
            </a:pP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Tánczos 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z="1600" b="1" i="1" dirty="0" smtClean="0">
                <a:latin typeface="Arial" pitchFamily="34" charset="0"/>
                <a:cs typeface="Arial" pitchFamily="34" charset="0"/>
              </a:rPr>
              <a:t>2011</a:t>
            </a:r>
            <a:r>
              <a:rPr lang="hu-HU" sz="1600" i="1" dirty="0" smtClean="0">
                <a:latin typeface="Arial" pitchFamily="34" charset="0"/>
                <a:cs typeface="Arial" pitchFamily="34" charset="0"/>
              </a:rPr>
              <a:t>): Doktori Értekezés.</a:t>
            </a:r>
          </a:p>
          <a:p>
            <a:pPr marL="514350" indent="-514350" algn="just">
              <a:buNone/>
              <a:defRPr/>
            </a:pPr>
            <a:endParaRPr lang="hu-H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96944" cy="108012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hu-HU" sz="3800" b="1" cap="small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Korábbi kutatások</a:t>
            </a:r>
            <a:endParaRPr lang="hu-HU" sz="3800" b="1" cap="small" dirty="0">
              <a:ln w="12700">
                <a:solidFill>
                  <a:schemeClr val="accent2"/>
                </a:solidFill>
                <a:prstDash val="solid"/>
              </a:ln>
              <a:solidFill>
                <a:srgbClr val="6030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23850" y="692150"/>
            <a:ext cx="576263" cy="215900"/>
          </a:xfrm>
          <a:prstGeom prst="rect">
            <a:avLst/>
          </a:prstGeom>
          <a:solidFill>
            <a:srgbClr val="6030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971550" y="692150"/>
            <a:ext cx="8172450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-107950" y="692150"/>
            <a:ext cx="358775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0248" name="Picture 2" descr="C:\Users\admin\Google Drive\asdfghj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15888"/>
            <a:ext cx="1600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45220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Google Drive\RTDI\01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82"/>
          <a:stretch>
            <a:fillRect/>
          </a:stretch>
        </p:blipFill>
        <p:spPr bwMode="auto">
          <a:xfrm>
            <a:off x="5364163" y="908050"/>
            <a:ext cx="37798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96944" cy="108012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3800" b="1" cap="small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GDP</a:t>
            </a:r>
            <a:endParaRPr lang="hu-HU" sz="3800" b="1" cap="small" dirty="0">
              <a:ln w="12700">
                <a:solidFill>
                  <a:schemeClr val="accent2"/>
                </a:solidFill>
                <a:prstDash val="solid"/>
              </a:ln>
              <a:solidFill>
                <a:srgbClr val="6030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23850" y="692150"/>
            <a:ext cx="576263" cy="215900"/>
          </a:xfrm>
          <a:prstGeom prst="rect">
            <a:avLst/>
          </a:prstGeom>
          <a:solidFill>
            <a:srgbClr val="6030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971550" y="692150"/>
            <a:ext cx="8172450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-107950" y="692150"/>
            <a:ext cx="358775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0248" name="Picture 2" descr="C:\Users\admin\Google Drive\asdfghj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15888"/>
            <a:ext cx="1600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artalom helye 2"/>
          <p:cNvSpPr>
            <a:spLocks noGrp="1"/>
          </p:cNvSpPr>
          <p:nvPr>
            <p:ph idx="1"/>
          </p:nvPr>
        </p:nvSpPr>
        <p:spPr>
          <a:xfrm>
            <a:off x="179388" y="1052513"/>
            <a:ext cx="6697662" cy="5616575"/>
          </a:xfrm>
        </p:spPr>
        <p:txBody>
          <a:bodyPr>
            <a:normAutofit/>
          </a:bodyPr>
          <a:lstStyle/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1900" dirty="0" smtClean="0">
                <a:latin typeface="Arial" charset="0"/>
                <a:cs typeface="Arial" charset="0"/>
              </a:rPr>
              <a:t>Egy </a:t>
            </a:r>
            <a:r>
              <a:rPr lang="hu-HU" sz="1900" dirty="0">
                <a:latin typeface="Arial" charset="0"/>
                <a:cs typeface="Arial" charset="0"/>
              </a:rPr>
              <a:t>ország által 1 év alatt megtermelt és létrehozott termékek és szolgáltatások piaci áron számolt </a:t>
            </a:r>
            <a:r>
              <a:rPr lang="hu-HU" sz="1900" dirty="0" smtClean="0">
                <a:latin typeface="Arial" charset="0"/>
                <a:cs typeface="Arial" charset="0"/>
              </a:rPr>
              <a:t>összértéke.</a:t>
            </a:r>
          </a:p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1900" dirty="0">
                <a:latin typeface="Arial" charset="0"/>
                <a:cs typeface="Arial" charset="0"/>
              </a:rPr>
              <a:t>A bruttó hazai termék egy bizonyos terület adott idő alatti </a:t>
            </a:r>
            <a:r>
              <a:rPr lang="hu-HU" sz="1900" b="1" dirty="0">
                <a:latin typeface="Arial" charset="0"/>
                <a:cs typeface="Arial" charset="0"/>
              </a:rPr>
              <a:t>gazdasági termelésének </a:t>
            </a:r>
            <a:r>
              <a:rPr lang="hu-HU" sz="1900" dirty="0">
                <a:latin typeface="Arial" charset="0"/>
                <a:cs typeface="Arial" charset="0"/>
              </a:rPr>
              <a:t>a mérőszáma.</a:t>
            </a:r>
          </a:p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1900" dirty="0" smtClean="0">
                <a:latin typeface="Arial" charset="0"/>
                <a:cs typeface="Arial" charset="0"/>
              </a:rPr>
              <a:t>Gyakran </a:t>
            </a:r>
            <a:r>
              <a:rPr lang="hu-HU" sz="1900" dirty="0">
                <a:latin typeface="Arial" charset="0"/>
                <a:cs typeface="Arial" charset="0"/>
              </a:rPr>
              <a:t>használják az országban élők átlagos </a:t>
            </a:r>
            <a:r>
              <a:rPr lang="hu-HU" sz="1900" b="1" dirty="0">
                <a:latin typeface="Arial" charset="0"/>
                <a:cs typeface="Arial" charset="0"/>
              </a:rPr>
              <a:t>életszínvonalának</a:t>
            </a:r>
            <a:r>
              <a:rPr lang="hu-HU" sz="1900" dirty="0">
                <a:latin typeface="Arial" charset="0"/>
                <a:cs typeface="Arial" charset="0"/>
              </a:rPr>
              <a:t> mutatójaként az egy főre jutó GDP-t,</a:t>
            </a:r>
          </a:p>
          <a:p>
            <a:pPr marL="0" indent="0" algn="just">
              <a:buClr>
                <a:srgbClr val="603032"/>
              </a:buClr>
              <a:buNone/>
            </a:pPr>
            <a:endParaRPr lang="hu-HU" sz="1900" dirty="0" smtClean="0">
              <a:latin typeface="Arial" charset="0"/>
              <a:cs typeface="Arial" charset="0"/>
            </a:endParaRPr>
          </a:p>
          <a:p>
            <a:pPr marL="0" indent="0" algn="just">
              <a:buClr>
                <a:srgbClr val="603032"/>
              </a:buClr>
              <a:buNone/>
            </a:pPr>
            <a:r>
              <a:rPr lang="hu-HU" sz="1900" dirty="0" smtClean="0">
                <a:latin typeface="Arial" charset="0"/>
                <a:cs typeface="Arial" charset="0"/>
              </a:rPr>
              <a:t>Viszont</a:t>
            </a:r>
          </a:p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1900" dirty="0" smtClean="0">
                <a:latin typeface="Arial" charset="0"/>
                <a:cs typeface="Arial" charset="0"/>
              </a:rPr>
              <a:t>Nem számol a háztartáson belüli munkavégzés értékteremtésével.</a:t>
            </a:r>
          </a:p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1900" dirty="0" smtClean="0">
                <a:latin typeface="Arial" charset="0"/>
                <a:cs typeface="Arial" charset="0"/>
              </a:rPr>
              <a:t>Nem mutatja a háztartások közötti munka- és termékcseréket.</a:t>
            </a:r>
          </a:p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1900" dirty="0" smtClean="0">
                <a:latin typeface="Arial" charset="0"/>
                <a:cs typeface="Arial" charset="0"/>
              </a:rPr>
              <a:t>Nem mutatja a negatív </a:t>
            </a:r>
            <a:r>
              <a:rPr lang="hu-HU" sz="1900" dirty="0" err="1" smtClean="0">
                <a:latin typeface="Arial" charset="0"/>
                <a:cs typeface="Arial" charset="0"/>
              </a:rPr>
              <a:t>externáliákat</a:t>
            </a:r>
            <a:r>
              <a:rPr lang="hu-HU" sz="1900" dirty="0" smtClean="0">
                <a:latin typeface="Arial" charset="0"/>
                <a:cs typeface="Arial" charset="0"/>
              </a:rPr>
              <a:t>.</a:t>
            </a:r>
          </a:p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1900" dirty="0" smtClean="0">
                <a:latin typeface="Arial" charset="0"/>
                <a:cs typeface="Arial" charset="0"/>
              </a:rPr>
              <a:t>Nem számolja a természet által nyújtott szolgáltatásokat.</a:t>
            </a:r>
          </a:p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1900" dirty="0" smtClean="0">
                <a:latin typeface="Arial" charset="0"/>
                <a:cs typeface="Arial" charset="0"/>
              </a:rPr>
              <a:t>Nem méri a rendelkezésre álló szabadidő értékét.</a:t>
            </a:r>
          </a:p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endParaRPr lang="hu-HU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30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Google Drive\RTDI\01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82"/>
          <a:stretch>
            <a:fillRect/>
          </a:stretch>
        </p:blipFill>
        <p:spPr bwMode="auto">
          <a:xfrm>
            <a:off x="5364163" y="908050"/>
            <a:ext cx="37798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1691680" y="2996952"/>
            <a:ext cx="8496944" cy="108012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hu-HU" sz="3800" b="1" cap="small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Módszertan</a:t>
            </a:r>
            <a:endParaRPr lang="hu-HU" sz="3800" b="1" cap="small" dirty="0">
              <a:ln w="12700">
                <a:solidFill>
                  <a:schemeClr val="accent2"/>
                </a:solidFill>
                <a:prstDash val="solid"/>
              </a:ln>
              <a:solidFill>
                <a:srgbClr val="6030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23850" y="692150"/>
            <a:ext cx="576263" cy="215900"/>
          </a:xfrm>
          <a:prstGeom prst="rect">
            <a:avLst/>
          </a:prstGeom>
          <a:solidFill>
            <a:srgbClr val="6030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971550" y="692150"/>
            <a:ext cx="8172450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-107950" y="692150"/>
            <a:ext cx="358775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0248" name="Picture 2" descr="C:\Users\admin\Google Drive\asdfghj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15888"/>
            <a:ext cx="1600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72261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Google Drive\RTDI\01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82"/>
          <a:stretch>
            <a:fillRect/>
          </a:stretch>
        </p:blipFill>
        <p:spPr bwMode="auto">
          <a:xfrm>
            <a:off x="5364163" y="908050"/>
            <a:ext cx="37798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179388" y="1052513"/>
            <a:ext cx="4321175" cy="5616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dirty="0" smtClean="0">
                <a:latin typeface="Arial" charset="0"/>
                <a:cs typeface="Arial" charset="0"/>
              </a:rPr>
              <a:t>Területi szint</a:t>
            </a:r>
          </a:p>
          <a:p>
            <a:pPr marL="0" indent="0">
              <a:buNone/>
            </a:pPr>
            <a:r>
              <a:rPr lang="hu-HU" sz="2400" dirty="0" smtClean="0">
                <a:latin typeface="Arial" charset="0"/>
                <a:cs typeface="Arial" charset="0"/>
              </a:rPr>
              <a:t>NUTS 2</a:t>
            </a:r>
          </a:p>
          <a:p>
            <a:pPr>
              <a:buNone/>
            </a:pPr>
            <a:r>
              <a:rPr lang="hu-HU" sz="2400" b="1" dirty="0" smtClean="0">
                <a:latin typeface="Arial" charset="0"/>
                <a:cs typeface="Arial" charset="0"/>
              </a:rPr>
              <a:t>Vizsgált országok</a:t>
            </a:r>
          </a:p>
          <a:p>
            <a:pPr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Cseh Köztársaság (8 db)</a:t>
            </a:r>
          </a:p>
          <a:p>
            <a:pPr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Magyarország (7 db)</a:t>
            </a:r>
          </a:p>
          <a:p>
            <a:pPr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Lengyelország (16 db)</a:t>
            </a:r>
          </a:p>
          <a:p>
            <a:pPr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Szlovákia (4 db)</a:t>
            </a:r>
          </a:p>
          <a:p>
            <a:pPr marL="0" indent="0">
              <a:buClr>
                <a:srgbClr val="603032"/>
              </a:buClr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	+</a:t>
            </a:r>
          </a:p>
          <a:p>
            <a:pPr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Ausztria (9 db)</a:t>
            </a:r>
          </a:p>
          <a:p>
            <a:pPr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Németország (39 db)</a:t>
            </a:r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96944" cy="108012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3800" b="1" cap="small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Területi lehatárolás</a:t>
            </a:r>
            <a:endParaRPr lang="hu-HU" sz="3800" b="1" cap="small" dirty="0">
              <a:ln w="12700">
                <a:solidFill>
                  <a:schemeClr val="accent2"/>
                </a:solidFill>
                <a:prstDash val="solid"/>
              </a:ln>
              <a:solidFill>
                <a:srgbClr val="6030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23850" y="692150"/>
            <a:ext cx="576263" cy="215900"/>
          </a:xfrm>
          <a:prstGeom prst="rect">
            <a:avLst/>
          </a:prstGeom>
          <a:solidFill>
            <a:srgbClr val="6030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971550" y="692150"/>
            <a:ext cx="8172450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-107950" y="692150"/>
            <a:ext cx="358775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0248" name="Picture 2" descr="C:\Users\admin\Google Drive\asdfghj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15888"/>
            <a:ext cx="1600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E:\DIPLOMAMUNKA\blankMAP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00563" y="1710103"/>
            <a:ext cx="4500562" cy="4048981"/>
          </a:xfrm>
          <a:prstGeom prst="rect">
            <a:avLst/>
          </a:prstGeom>
          <a:ln w="38100" cap="sq">
            <a:solidFill>
              <a:srgbClr val="5FA6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zövegdoboz 13"/>
          <p:cNvSpPr txBox="1">
            <a:spLocks noChangeArrowheads="1"/>
          </p:cNvSpPr>
          <p:nvPr/>
        </p:nvSpPr>
        <p:spPr bwMode="auto">
          <a:xfrm>
            <a:off x="4427984" y="5877272"/>
            <a:ext cx="277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400" dirty="0">
                <a:cs typeface="Arial" charset="0"/>
              </a:rPr>
              <a:t>Forrás: Saját szerkesztés (2013)</a:t>
            </a:r>
          </a:p>
        </p:txBody>
      </p:sp>
    </p:spTree>
    <p:extLst>
      <p:ext uri="{BB962C8B-B14F-4D97-AF65-F5344CB8AC3E}">
        <p14:creationId xmlns="" xmlns:p14="http://schemas.microsoft.com/office/powerpoint/2010/main" val="3969864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Google Drive\RTDI\01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82"/>
          <a:stretch>
            <a:fillRect/>
          </a:stretch>
        </p:blipFill>
        <p:spPr bwMode="auto">
          <a:xfrm>
            <a:off x="5364163" y="908050"/>
            <a:ext cx="37798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179388" y="1052513"/>
            <a:ext cx="6697662" cy="5616575"/>
          </a:xfrm>
        </p:spPr>
        <p:txBody>
          <a:bodyPr>
            <a:normAutofit/>
          </a:bodyPr>
          <a:lstStyle/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1900" dirty="0" smtClean="0">
                <a:latin typeface="Arial" charset="0"/>
                <a:cs typeface="Arial" charset="0"/>
              </a:rPr>
              <a:t>A vizsgálat területi lehatárolása: Hat ország  NUTS 2-es területei (83 db régió)</a:t>
            </a:r>
          </a:p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1900" dirty="0" smtClean="0">
                <a:latin typeface="Arial" charset="0"/>
                <a:cs typeface="Arial" charset="0"/>
              </a:rPr>
              <a:t>Időbeni lehatárolás: 2004, 2010</a:t>
            </a:r>
          </a:p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1900" dirty="0" smtClean="0">
                <a:latin typeface="Arial" charset="0"/>
                <a:cs typeface="Arial" charset="0"/>
              </a:rPr>
              <a:t>A vizsgálat forrása: </a:t>
            </a:r>
            <a:r>
              <a:rPr lang="hu-HU" sz="1900" dirty="0" err="1" smtClean="0">
                <a:latin typeface="Arial" charset="0"/>
                <a:cs typeface="Arial" charset="0"/>
              </a:rPr>
              <a:t>Eurostat</a:t>
            </a:r>
            <a:endParaRPr lang="hu-HU" sz="1900" dirty="0" smtClean="0">
              <a:latin typeface="Arial" charset="0"/>
              <a:cs typeface="Arial" charset="0"/>
            </a:endParaRPr>
          </a:p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endParaRPr lang="hu-HU" sz="2000" dirty="0" smtClean="0">
              <a:latin typeface="Arial" charset="0"/>
              <a:cs typeface="Arial" charset="0"/>
            </a:endParaRPr>
          </a:p>
          <a:p>
            <a:pPr marL="0" indent="0" algn="just">
              <a:buClr>
                <a:srgbClr val="603032"/>
              </a:buClr>
              <a:buNone/>
            </a:pPr>
            <a:r>
              <a:rPr lang="hu-HU" sz="2000" b="1" dirty="0" smtClean="0">
                <a:latin typeface="Arial" charset="0"/>
                <a:cs typeface="Arial" charset="0"/>
              </a:rPr>
              <a:t>Módszer:</a:t>
            </a:r>
          </a:p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Visegrádi országok régiói között területi összefonódások vizsgálata</a:t>
            </a:r>
          </a:p>
          <a:p>
            <a:pPr algn="just">
              <a:buClr>
                <a:srgbClr val="603032"/>
              </a:buClr>
              <a:buFont typeface="Wingdings" pitchFamily="2" charset="2"/>
              <a:buChar char="§"/>
            </a:pPr>
            <a:endParaRPr lang="hu-HU" sz="2000" dirty="0" smtClean="0">
              <a:latin typeface="Arial" charset="0"/>
              <a:cs typeface="Arial" charset="0"/>
            </a:endParaRPr>
          </a:p>
          <a:p>
            <a:pPr lvl="1"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Arial" charset="0"/>
                <a:cs typeface="Arial" charset="0"/>
              </a:rPr>
              <a:t>Bruttó hazai termék (GDP) az aktuális piacárakon NUTS 2-es régiókra (millió euró)</a:t>
            </a:r>
          </a:p>
          <a:p>
            <a:pPr lvl="1" algn="just">
              <a:buClr>
                <a:srgbClr val="603032"/>
              </a:buClr>
              <a:buFont typeface="Wingdings" pitchFamily="2" charset="2"/>
              <a:buChar char="§"/>
            </a:pPr>
            <a:endParaRPr lang="hu-HU" sz="1600" dirty="0" smtClean="0">
              <a:latin typeface="Arial" charset="0"/>
              <a:cs typeface="Arial" charset="0"/>
            </a:endParaRPr>
          </a:p>
          <a:p>
            <a:pPr lvl="1" algn="just">
              <a:buClr>
                <a:srgbClr val="603032"/>
              </a:buClr>
              <a:buFont typeface="Wingdings" pitchFamily="2" charset="2"/>
              <a:buChar char="§"/>
            </a:pPr>
            <a:r>
              <a:rPr lang="hu-HU" sz="1600" dirty="0" smtClean="0">
                <a:latin typeface="Arial" charset="0"/>
                <a:cs typeface="Arial" charset="0"/>
              </a:rPr>
              <a:t>Egy lakosra jutó bruttó hazai termék (GDP) az aktuális piacárakon NUTS 2-es régiókra (euró/lakos)</a:t>
            </a:r>
          </a:p>
          <a:p>
            <a:pPr marL="0" indent="0" algn="just">
              <a:buClr>
                <a:srgbClr val="603032"/>
              </a:buClr>
              <a:buNone/>
            </a:pPr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96944" cy="108012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hu-HU" sz="3800" b="1" cap="small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Kutatás</a:t>
            </a:r>
            <a:endParaRPr lang="hu-HU" sz="3800" b="1" cap="small" dirty="0">
              <a:ln w="12700">
                <a:solidFill>
                  <a:schemeClr val="accent2"/>
                </a:solidFill>
                <a:prstDash val="solid"/>
              </a:ln>
              <a:solidFill>
                <a:srgbClr val="6030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23850" y="692150"/>
            <a:ext cx="576263" cy="215900"/>
          </a:xfrm>
          <a:prstGeom prst="rect">
            <a:avLst/>
          </a:prstGeom>
          <a:solidFill>
            <a:srgbClr val="6030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971550" y="692150"/>
            <a:ext cx="8172450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-107950" y="692150"/>
            <a:ext cx="358775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0248" name="Picture 2" descr="C:\Users\admin\Google Drive\asdfghj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15888"/>
            <a:ext cx="1600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776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Google Drive\RTDI\01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82"/>
          <a:stretch>
            <a:fillRect/>
          </a:stretch>
        </p:blipFill>
        <p:spPr bwMode="auto">
          <a:xfrm>
            <a:off x="5364163" y="908050"/>
            <a:ext cx="37798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1691680" y="2996952"/>
            <a:ext cx="8496944" cy="108012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3800" b="1" cap="small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6030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Eredmények</a:t>
            </a:r>
            <a:endParaRPr lang="hu-HU" sz="3800" b="1" cap="small" dirty="0">
              <a:ln w="12700">
                <a:solidFill>
                  <a:schemeClr val="accent2"/>
                </a:solidFill>
                <a:prstDash val="solid"/>
              </a:ln>
              <a:solidFill>
                <a:srgbClr val="6030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23850" y="692150"/>
            <a:ext cx="576263" cy="215900"/>
          </a:xfrm>
          <a:prstGeom prst="rect">
            <a:avLst/>
          </a:prstGeom>
          <a:solidFill>
            <a:srgbClr val="6030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971550" y="692150"/>
            <a:ext cx="8172450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-107950" y="692150"/>
            <a:ext cx="358775" cy="215900"/>
          </a:xfrm>
          <a:prstGeom prst="rect">
            <a:avLst/>
          </a:prstGeom>
          <a:solidFill>
            <a:srgbClr val="5FA6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0248" name="Picture 2" descr="C:\Users\admin\Google Drive\asdfghjk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15888"/>
            <a:ext cx="1600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4727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506</Words>
  <Application>Microsoft Office PowerPoint</Application>
  <PresentationFormat>Diavetítés a képernyőre (4:3 oldalarány)</PresentationFormat>
  <Paragraphs>86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1. dia</vt:lpstr>
      <vt:lpstr>Előadás témái</vt:lpstr>
      <vt:lpstr>Előzmények</vt:lpstr>
      <vt:lpstr>Korábbi kutatások</vt:lpstr>
      <vt:lpstr>GDP</vt:lpstr>
      <vt:lpstr>Módszertan</vt:lpstr>
      <vt:lpstr>Területi lehatárolás</vt:lpstr>
      <vt:lpstr>Kutatás</vt:lpstr>
      <vt:lpstr>Eredmények</vt:lpstr>
      <vt:lpstr>Egy lakosra jutó GDP</vt:lpstr>
      <vt:lpstr>Bruttó hazai termék</vt:lpstr>
      <vt:lpstr>Következtetések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admin</dc:creator>
  <cp:lastModifiedBy>Kis Máté</cp:lastModifiedBy>
  <cp:revision>55</cp:revision>
  <dcterms:created xsi:type="dcterms:W3CDTF">2013-06-06T11:19:41Z</dcterms:created>
  <dcterms:modified xsi:type="dcterms:W3CDTF">2013-11-21T16:30:37Z</dcterms:modified>
</cp:coreProperties>
</file>