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4"/>
  </p:notesMasterIdLst>
  <p:sldIdLst>
    <p:sldId id="256" r:id="rId2"/>
    <p:sldId id="312" r:id="rId3"/>
    <p:sldId id="310" r:id="rId4"/>
    <p:sldId id="289" r:id="rId5"/>
    <p:sldId id="290" r:id="rId6"/>
    <p:sldId id="339" r:id="rId7"/>
    <p:sldId id="340" r:id="rId8"/>
    <p:sldId id="292" r:id="rId9"/>
    <p:sldId id="315" r:id="rId10"/>
    <p:sldId id="341" r:id="rId11"/>
    <p:sldId id="342" r:id="rId12"/>
    <p:sldId id="338" r:id="rId13"/>
  </p:sldIdLst>
  <p:sldSz cx="9144000" cy="6858000" type="screen4x3"/>
  <p:notesSz cx="6858000" cy="9144000"/>
  <p:defaultTextStyle>
    <a:defPPr>
      <a:defRPr lang="hu-H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/>
        <a:cs typeface="Geneva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/>
        <a:cs typeface="Geneva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/>
        <a:cs typeface="Geneva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/>
        <a:cs typeface="Geneva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/>
        <a:cs typeface="Geneva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/>
        <a:cs typeface="Geneva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/>
        <a:cs typeface="Geneva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/>
        <a:cs typeface="Geneva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/>
        <a:cs typeface="Genev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422E"/>
    <a:srgbClr val="727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1" autoAdjust="0"/>
    <p:restoredTop sz="94679" autoAdjust="0"/>
  </p:normalViewPr>
  <p:slideViewPr>
    <p:cSldViewPr snapToObjects="1">
      <p:cViewPr>
        <p:scale>
          <a:sx n="75" d="100"/>
          <a:sy n="75" d="100"/>
        </p:scale>
        <p:origin x="-918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Geneva" pitchFamily="-105" charset="-128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Geneva" pitchFamily="-105" charset="-128"/>
                <a:cs typeface="+mn-cs"/>
              </a:defRPr>
            </a:lvl1pPr>
          </a:lstStyle>
          <a:p>
            <a:pPr>
              <a:defRPr/>
            </a:pPr>
            <a:fld id="{C8CCBB38-3626-4E71-BE81-67E179D5E67A}" type="datetime1">
              <a:rPr lang="hu-HU"/>
              <a:pPr>
                <a:defRPr/>
              </a:pPr>
              <a:t>2013.11.22.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hu-H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t-EE" noProof="0" smtClean="0"/>
              <a:t>Click to edit Master text styles</a:t>
            </a:r>
          </a:p>
          <a:p>
            <a:pPr lvl="1"/>
            <a:r>
              <a:rPr lang="et-EE" noProof="0" smtClean="0"/>
              <a:t>Second level</a:t>
            </a:r>
          </a:p>
          <a:p>
            <a:pPr lvl="2"/>
            <a:r>
              <a:rPr lang="et-EE" noProof="0" smtClean="0"/>
              <a:t>Third level</a:t>
            </a:r>
          </a:p>
          <a:p>
            <a:pPr lvl="3"/>
            <a:r>
              <a:rPr lang="et-EE" noProof="0" smtClean="0"/>
              <a:t>Fourth level</a:t>
            </a:r>
          </a:p>
          <a:p>
            <a:pPr lvl="4"/>
            <a:r>
              <a:rPr lang="et-EE" noProof="0" smtClean="0"/>
              <a:t>Fifth level</a:t>
            </a:r>
            <a:endParaRPr lang="hu-H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Geneva" pitchFamily="-105" charset="-128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Geneva" pitchFamily="-105" charset="-128"/>
                <a:cs typeface="+mn-cs"/>
              </a:defRPr>
            </a:lvl1pPr>
          </a:lstStyle>
          <a:p>
            <a:pPr>
              <a:defRPr/>
            </a:pPr>
            <a:fld id="{F733D6A8-AFB4-4BAC-9B6B-4474AAC4056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3417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105" charset="-128"/>
        <a:cs typeface="Geneva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105" charset="-128"/>
        <a:cs typeface="Geneva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105" charset="-128"/>
        <a:cs typeface="Geneva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105" charset="-128"/>
        <a:cs typeface="Geneva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105" charset="-128"/>
        <a:cs typeface="Geneva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4670B-B553-4D3C-8631-F46B0726203D}" type="datetime1">
              <a:rPr lang="hu-HU"/>
              <a:pPr>
                <a:defRPr/>
              </a:pPr>
              <a:t>2013.11.22.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D4300-44FC-4A56-A187-AEDA09FAE53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C896A-0AB0-4F9C-9E40-6255A92DD1D0}" type="datetime1">
              <a:rPr lang="hu-HU"/>
              <a:pPr>
                <a:defRPr/>
              </a:pPr>
              <a:t>2013.11.22.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AFFC7-DD39-428D-9710-A3FF2E9D5F7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75B61-3E2B-431F-A1B4-14E3E08C4483}" type="datetime1">
              <a:rPr lang="hu-HU"/>
              <a:pPr>
                <a:defRPr/>
              </a:pPr>
              <a:t>2013.11.22.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D48C7-F1D7-41B1-95AA-866326D37F2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A6FBF-4FA8-4B70-B065-4BD32981045F}" type="datetime1">
              <a:rPr lang="hu-HU"/>
              <a:pPr>
                <a:defRPr/>
              </a:pPr>
              <a:t>2013.11.22.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DBFB4-D406-436C-89AE-1F7512D98D1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D71B1-F26F-4AAD-8A35-8E1590D7CB4D}" type="datetime1">
              <a:rPr lang="hu-HU"/>
              <a:pPr>
                <a:defRPr/>
              </a:pPr>
              <a:t>2013.11.22.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341C9-DC67-4F5B-B062-9048993FBA0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D4832-6BD7-475D-8A3B-C3740BD100F2}" type="datetime1">
              <a:rPr lang="hu-HU"/>
              <a:pPr>
                <a:defRPr/>
              </a:pPr>
              <a:t>2013.11.22.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9B9FB-CF14-486D-B756-118E6BD0C8F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BCAEB-8636-4E23-B603-09765C0D65C9}" type="datetime1">
              <a:rPr lang="hu-HU"/>
              <a:pPr>
                <a:defRPr/>
              </a:pPr>
              <a:t>2013.11.22.</a:t>
            </a:fld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0CD73-B363-4209-96F0-D94807BD718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DC971-F67F-4CBE-8FE9-65EA0F7560AA}" type="datetime1">
              <a:rPr lang="hu-HU"/>
              <a:pPr>
                <a:defRPr/>
              </a:pPr>
              <a:t>2013.11.22.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6417C-98B4-4AA2-A1C3-DFEC76EA802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4EDFE-6EE7-4C99-A93A-12D03A965A29}" type="datetime1">
              <a:rPr lang="hu-HU"/>
              <a:pPr>
                <a:defRPr/>
              </a:pPr>
              <a:t>2013.11.22.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2A758-4EFB-472E-9B38-417AA13AA1C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8487E-9218-4E14-8CBD-FC97BDFDAE62}" type="datetime1">
              <a:rPr lang="hu-HU"/>
              <a:pPr>
                <a:defRPr/>
              </a:pPr>
              <a:t>2013.11.22.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3D7D0-C890-4CF1-83BB-694452EF557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3468-B09C-4BBE-B1E2-AF5449A5827E}" type="datetime1">
              <a:rPr lang="hu-HU"/>
              <a:pPr>
                <a:defRPr/>
              </a:pPr>
              <a:t>2013.11.22.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B3AD9-4759-47B7-8772-72779698258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Geneva" pitchFamily="-105" charset="-128"/>
                <a:cs typeface="+mn-cs"/>
              </a:defRPr>
            </a:lvl1pPr>
          </a:lstStyle>
          <a:p>
            <a:pPr>
              <a:defRPr/>
            </a:pPr>
            <a:fld id="{3743FC9D-EC2E-4435-B644-80AE88DC60FF}" type="datetime1">
              <a:rPr lang="hu-HU"/>
              <a:pPr>
                <a:defRPr/>
              </a:pPr>
              <a:t>2013.11.22.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Geneva" pitchFamily="-105" charset="-128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Geneva" pitchFamily="-105" charset="-128"/>
                <a:cs typeface="+mn-cs"/>
              </a:defRPr>
            </a:lvl1pPr>
          </a:lstStyle>
          <a:p>
            <a:pPr>
              <a:defRPr/>
            </a:pPr>
            <a:fld id="{C44542BE-6BA6-4480-9D85-48C030358EC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-105" charset="-128"/>
          <a:cs typeface="Genev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105" charset="-128"/>
          <a:cs typeface="Geneva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105" charset="-128"/>
          <a:cs typeface="Geneva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105" charset="-128"/>
          <a:cs typeface="Geneva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105" charset="-128"/>
          <a:cs typeface="Geneva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10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10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10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10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-105" charset="-128"/>
          <a:cs typeface="Genev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-105" charset="-128"/>
          <a:cs typeface="Genev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pitchFamily="-105" charset="-128"/>
          <a:cs typeface="Genev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pitchFamily="-105" charset="-128"/>
          <a:cs typeface="Genev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pitchFamily="-105" charset="-128"/>
          <a:cs typeface="Genev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cid:1F9ACEB7-7C82-4CB4-ACD9-AF19A049D6B5" TargetMode="External"/><Relationship Id="rId3" Type="http://schemas.openxmlformats.org/officeDocument/2006/relationships/tags" Target="../tags/tag3.xml"/><Relationship Id="rId7" Type="http://schemas.openxmlformats.org/officeDocument/2006/relationships/image" Target="../media/image6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tags" Target="../tags/tag29.xml"/><Relationship Id="rId39" Type="http://schemas.openxmlformats.org/officeDocument/2006/relationships/tags" Target="../tags/tag42.xml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34" Type="http://schemas.openxmlformats.org/officeDocument/2006/relationships/tags" Target="../tags/tag37.xml"/><Relationship Id="rId42" Type="http://schemas.openxmlformats.org/officeDocument/2006/relationships/slideLayout" Target="../slideLayouts/slideLayout1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tags" Target="../tags/tag36.xml"/><Relationship Id="rId38" Type="http://schemas.openxmlformats.org/officeDocument/2006/relationships/tags" Target="../tags/tag41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tags" Target="../tags/tag32.xml"/><Relationship Id="rId41" Type="http://schemas.openxmlformats.org/officeDocument/2006/relationships/tags" Target="../tags/tag44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tags" Target="../tags/tag35.xml"/><Relationship Id="rId37" Type="http://schemas.openxmlformats.org/officeDocument/2006/relationships/tags" Target="../tags/tag40.xml"/><Relationship Id="rId40" Type="http://schemas.openxmlformats.org/officeDocument/2006/relationships/tags" Target="../tags/tag43.xml"/><Relationship Id="rId45" Type="http://schemas.openxmlformats.org/officeDocument/2006/relationships/image" Target="../media/image10.jpe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tags" Target="../tags/tag31.xml"/><Relationship Id="rId36" Type="http://schemas.openxmlformats.org/officeDocument/2006/relationships/tags" Target="../tags/tag39.xml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tags" Target="../tags/tag34.xml"/><Relationship Id="rId44" Type="http://schemas.openxmlformats.org/officeDocument/2006/relationships/image" Target="../media/image9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tags" Target="../tags/tag30.xml"/><Relationship Id="rId30" Type="http://schemas.openxmlformats.org/officeDocument/2006/relationships/tags" Target="../tags/tag33.xml"/><Relationship Id="rId35" Type="http://schemas.openxmlformats.org/officeDocument/2006/relationships/tags" Target="../tags/tag38.xml"/><Relationship Id="rId4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47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2.jpeg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jpeg"/><Relationship Id="rId4" Type="http://schemas.openxmlformats.org/officeDocument/2006/relationships/tags" Target="../tags/tag48.xml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SZIE_PPT_borit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zövegdoboz 1"/>
          <p:cNvSpPr txBox="1"/>
          <p:nvPr/>
        </p:nvSpPr>
        <p:spPr>
          <a:xfrm>
            <a:off x="1175228" y="3705979"/>
            <a:ext cx="792088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latin typeface="+mj-lt"/>
                <a:cs typeface="Arial" panose="020B0604020202020204" pitchFamily="34" charset="0"/>
              </a:rPr>
              <a:t>A városi versenyképesség és a helyi gazdasági szereplők térségi integrációjának kapcsolata</a:t>
            </a:r>
          </a:p>
          <a:p>
            <a:pPr algn="r"/>
            <a:endParaRPr lang="hu-HU" sz="2400" dirty="0">
              <a:latin typeface="+mj-lt"/>
              <a:cs typeface="Arial" panose="020B0604020202020204" pitchFamily="34" charset="0"/>
            </a:endParaRPr>
          </a:p>
          <a:p>
            <a:pPr algn="r"/>
            <a:endParaRPr lang="hu-HU" sz="2400" dirty="0">
              <a:latin typeface="+mj-lt"/>
              <a:cs typeface="Arial" panose="020B0604020202020204" pitchFamily="34" charset="0"/>
            </a:endParaRPr>
          </a:p>
          <a:p>
            <a:pPr algn="r"/>
            <a:endParaRPr lang="hu-HU" sz="2000" dirty="0" smtClean="0">
              <a:latin typeface="+mj-lt"/>
              <a:cs typeface="Arial" panose="020B0604020202020204" pitchFamily="34" charset="0"/>
            </a:endParaRPr>
          </a:p>
          <a:p>
            <a:pPr algn="r"/>
            <a:r>
              <a:rPr lang="hu-HU" sz="2000" dirty="0" smtClean="0">
                <a:latin typeface="+mj-lt"/>
                <a:cs typeface="Arial" panose="020B0604020202020204" pitchFamily="34" charset="0"/>
              </a:rPr>
              <a:t>Józsa Viktória</a:t>
            </a:r>
          </a:p>
          <a:p>
            <a:pPr algn="r"/>
            <a:r>
              <a:rPr lang="hu-HU" dirty="0" smtClean="0">
                <a:latin typeface="+mj-lt"/>
              </a:rPr>
              <a:t>PhD hallgató</a:t>
            </a:r>
          </a:p>
          <a:p>
            <a:pPr algn="r"/>
            <a:r>
              <a:rPr lang="hu-HU" sz="1400" dirty="0" err="1" smtClean="0">
                <a:latin typeface="+mj-lt"/>
              </a:rPr>
              <a:t>Viktoria.jozsa</a:t>
            </a:r>
            <a:r>
              <a:rPr lang="hu-HU" sz="1400" dirty="0" smtClean="0">
                <a:latin typeface="+mj-lt"/>
              </a:rPr>
              <a:t>@</a:t>
            </a:r>
            <a:r>
              <a:rPr lang="hu-HU" sz="1400" dirty="0" err="1" smtClean="0">
                <a:latin typeface="+mj-lt"/>
              </a:rPr>
              <a:t>gmail.com</a:t>
            </a:r>
            <a:endParaRPr lang="hu-HU" sz="1400" dirty="0">
              <a:latin typeface="+mj-l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827585" y="0"/>
            <a:ext cx="8290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dirty="0" smtClean="0">
                <a:latin typeface="+mj-lt"/>
                <a:cs typeface="Arial" panose="020B0604020202020204" pitchFamily="34" charset="0"/>
              </a:rPr>
              <a:t>MRTT XI. Vándorgyűlés, Kaposvár 2013. november 21-22.</a:t>
            </a:r>
            <a:endParaRPr lang="hu-HU" sz="2000" dirty="0"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4" descr="SZIE_PPT_alap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ím 1"/>
          <p:cNvSpPr txBox="1">
            <a:spLocks/>
          </p:cNvSpPr>
          <p:nvPr/>
        </p:nvSpPr>
        <p:spPr bwMode="auto">
          <a:xfrm>
            <a:off x="457200" y="1268760"/>
            <a:ext cx="82296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pitchFamily="-105" charset="-128"/>
                <a:cs typeface="Genev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-105" charset="-128"/>
                <a:cs typeface="Geneva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-105" charset="-128"/>
                <a:cs typeface="Geneva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-105" charset="-128"/>
                <a:cs typeface="Geneva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-105" charset="-128"/>
                <a:cs typeface="Geneva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-10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-10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-10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-105" charset="-128"/>
              </a:defRPr>
            </a:lvl9pPr>
          </a:lstStyle>
          <a:p>
            <a:r>
              <a:rPr lang="hu-HU" sz="2800" dirty="0" smtClean="0">
                <a:solidFill>
                  <a:srgbClr val="09422E"/>
                </a:solidFill>
                <a:latin typeface="Arial" pitchFamily="34" charset="0"/>
                <a:ea typeface="Geneva"/>
                <a:cs typeface="Arial" pitchFamily="34" charset="0"/>
              </a:rPr>
              <a:t>A közelmúlt hírei, további fejlesztési folyamatok</a:t>
            </a:r>
            <a:endParaRPr lang="hu-HU" sz="2800" baseline="30000" dirty="0" smtClean="0">
              <a:solidFill>
                <a:srgbClr val="09422E"/>
              </a:solidFill>
              <a:latin typeface="Arial" pitchFamily="34" charset="0"/>
              <a:ea typeface="Geneva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03" y="2060847"/>
            <a:ext cx="2832877" cy="397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3641237" y="2060848"/>
            <a:ext cx="54726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2013. október 8.:</a:t>
            </a:r>
          </a:p>
          <a:p>
            <a:r>
              <a:rPr lang="hu-HU" dirty="0" smtClean="0"/>
              <a:t>A </a:t>
            </a:r>
            <a:r>
              <a:rPr lang="hu-HU" dirty="0"/>
              <a:t>Kormány 1707/2013. (X. 8.) Korm. határozata</a:t>
            </a:r>
            <a:br>
              <a:rPr lang="hu-HU" dirty="0"/>
            </a:br>
            <a:r>
              <a:rPr lang="hu-HU" dirty="0"/>
              <a:t>Miskolc és térsége kiemelt fejlesztési központtá </a:t>
            </a:r>
            <a:r>
              <a:rPr lang="hu-HU" dirty="0" smtClean="0"/>
              <a:t>nyilvánításáról</a:t>
            </a:r>
          </a:p>
          <a:p>
            <a:endParaRPr lang="hu-HU" dirty="0"/>
          </a:p>
          <a:p>
            <a:r>
              <a:rPr lang="hu-HU" dirty="0" smtClean="0"/>
              <a:t>2013. október 11.:</a:t>
            </a:r>
          </a:p>
          <a:p>
            <a:r>
              <a:rPr lang="hu-HU" dirty="0" smtClean="0"/>
              <a:t>„Az Év Munkahelyteremtője” díj a Bosch csoportnak</a:t>
            </a:r>
          </a:p>
          <a:p>
            <a:endParaRPr lang="hu-HU" dirty="0"/>
          </a:p>
          <a:p>
            <a:r>
              <a:rPr lang="hu-HU" dirty="0" smtClean="0"/>
              <a:t>2013. november 15.: </a:t>
            </a:r>
          </a:p>
          <a:p>
            <a:r>
              <a:rPr lang="hu-HU" dirty="0" smtClean="0"/>
              <a:t>A miskolci TAKATA  nagyberuházás bejelentése</a:t>
            </a:r>
          </a:p>
          <a:p>
            <a:endParaRPr lang="hu-HU" dirty="0"/>
          </a:p>
          <a:p>
            <a:r>
              <a:rPr lang="hu-HU" dirty="0" smtClean="0"/>
              <a:t>2013. november 19.:</a:t>
            </a:r>
          </a:p>
          <a:p>
            <a:r>
              <a:rPr lang="hu-HU" dirty="0" smtClean="0"/>
              <a:t>Hivatalos bejelentés a Bosch kék szerszámok (</a:t>
            </a:r>
            <a:r>
              <a:rPr lang="hu-HU" dirty="0" err="1" smtClean="0"/>
              <a:t>Power</a:t>
            </a:r>
            <a:r>
              <a:rPr lang="hu-HU" dirty="0" smtClean="0"/>
              <a:t> </a:t>
            </a:r>
            <a:r>
              <a:rPr lang="hu-HU" dirty="0" err="1" smtClean="0"/>
              <a:t>tool</a:t>
            </a:r>
            <a:r>
              <a:rPr lang="hu-HU" dirty="0" smtClean="0"/>
              <a:t>) gyártásának áthelyezéséről Miskolcra</a:t>
            </a:r>
          </a:p>
        </p:txBody>
      </p:sp>
    </p:spTree>
    <p:extLst>
      <p:ext uri="{BB962C8B-B14F-4D97-AF65-F5344CB8AC3E}">
        <p14:creationId xmlns:p14="http://schemas.microsoft.com/office/powerpoint/2010/main" val="3712452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8" name="Tartalom helye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158458"/>
              </p:ext>
            </p:extLst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4" descr="SZIE_PPT_alap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723167" y="1105099"/>
            <a:ext cx="80648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algn="ctr" eaLnBrk="0" hangingPunct="0">
              <a:defRPr sz="3400">
                <a:solidFill>
                  <a:srgbClr val="09422E"/>
                </a:solidFill>
                <a:cs typeface="Arial" pitchFamily="34" charset="0"/>
              </a:defRPr>
            </a:lvl1pPr>
            <a:lvl2pPr algn="ctr" eaLnBrk="0" hangingPunct="0">
              <a:defRPr sz="4400">
                <a:latin typeface="Calibri" pitchFamily="34" charset="0"/>
                <a:ea typeface="Geneva" pitchFamily="-105" charset="-128"/>
              </a:defRPr>
            </a:lvl2pPr>
            <a:lvl3pPr algn="ctr" eaLnBrk="0" hangingPunct="0">
              <a:defRPr sz="4400">
                <a:latin typeface="Calibri" pitchFamily="34" charset="0"/>
                <a:ea typeface="Geneva" pitchFamily="-105" charset="-128"/>
              </a:defRPr>
            </a:lvl3pPr>
            <a:lvl4pPr algn="ctr" eaLnBrk="0" hangingPunct="0">
              <a:defRPr sz="4400">
                <a:latin typeface="Calibri" pitchFamily="34" charset="0"/>
                <a:ea typeface="Geneva" pitchFamily="-105" charset="-128"/>
              </a:defRPr>
            </a:lvl4pPr>
            <a:lvl5pPr algn="ctr" eaLnBrk="0" hangingPunct="0">
              <a:defRPr sz="4400">
                <a:latin typeface="Calibri" pitchFamily="34" charset="0"/>
                <a:ea typeface="Geneva" pitchFamily="-105" charset="-128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Geneva" pitchFamily="-105" charset="-128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Geneva" pitchFamily="-105" charset="-128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Geneva" pitchFamily="-105" charset="-128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Geneva" pitchFamily="-105" charset="-128"/>
              </a:defRPr>
            </a:lvl9pPr>
          </a:lstStyle>
          <a:p>
            <a:r>
              <a:rPr lang="hu-HU" dirty="0" smtClean="0"/>
              <a:t>A jövő fejlődési irányai </a:t>
            </a:r>
          </a:p>
          <a:p>
            <a:r>
              <a:rPr lang="hu-HU" sz="1800" dirty="0" smtClean="0"/>
              <a:t>a piramis modell versenyképességi alaptényezői szerint</a:t>
            </a:r>
            <a:endParaRPr lang="hu-HU" sz="1800" dirty="0"/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928044"/>
              </p:ext>
            </p:extLst>
          </p:nvPr>
        </p:nvGraphicFramePr>
        <p:xfrm>
          <a:off x="245931" y="1916832"/>
          <a:ext cx="8652137" cy="474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086"/>
                <a:gridCol w="2318961"/>
                <a:gridCol w="4189090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Alaptényező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Vállalati stratégiai</a:t>
                      </a:r>
                      <a:r>
                        <a:rPr lang="hu-HU" baseline="0" dirty="0" smtClean="0"/>
                        <a:t> cél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Tevékenységek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Kutatás-fejlesztés</a:t>
                      </a:r>
                      <a:endParaRPr lang="hu-H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Piaci versenyelőny növelése</a:t>
                      </a:r>
                      <a:endParaRPr lang="hu-H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/>
                        <a:t>Célzott, projekt-alapú kutatás-fejlesztési projektek előkészítése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Infrastruktúra és humán tőke</a:t>
                      </a:r>
                      <a:endParaRPr lang="hu-H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Képzett munkaerő alkalmazása </a:t>
                      </a:r>
                    </a:p>
                    <a:p>
                      <a:endParaRPr lang="hu-H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hu-HU" sz="1800" dirty="0" smtClean="0"/>
                        <a:t>Középfokú duális képzés további erősítése, tanműhely fejlesztése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hu-HU" sz="1800" dirty="0" smtClean="0"/>
                        <a:t>Duális képzés kiterjesztése a felsőoktatásra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Kívülről jövő befektetések</a:t>
                      </a:r>
                      <a:endParaRPr lang="hu-H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Hatékonyságnövelés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hu-HU" sz="1800" dirty="0" smtClean="0">
                          <a:solidFill>
                            <a:srgbClr val="090000"/>
                          </a:solidFill>
                        </a:rPr>
                        <a:t>További beruházások, technológiafejlesztés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Kis – és középvállalkozások</a:t>
                      </a:r>
                      <a:endParaRPr lang="hu-H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Stratégiai helyzet erősítése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solidFill>
                            <a:srgbClr val="090000"/>
                          </a:solidFill>
                        </a:rPr>
                        <a:t>Regionális beszállítók körének erősítése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hu-HU" sz="1800" dirty="0" smtClean="0">
                          <a:solidFill>
                            <a:srgbClr val="090000"/>
                          </a:solidFill>
                        </a:rPr>
                        <a:t>Miskolc, a megye és a régió befektetési vonzerejének növelése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Intézmények és társadalmi tőke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Társadalmi tevékenységek fejlesztése</a:t>
                      </a:r>
                      <a:endParaRPr lang="hu-H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/>
                        <a:t>Nemzetközi óvoda,</a:t>
                      </a:r>
                      <a:r>
                        <a:rPr lang="hu-HU" sz="1800" baseline="0" dirty="0" smtClean="0"/>
                        <a:t> iskola kiterjesztése, továbbfejlesztése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/>
                        <a:t>Régióban lévő más vállalatok bevonása a programba</a:t>
                      </a:r>
                      <a:endParaRPr lang="hu-HU" sz="1800" b="1" u="sng" dirty="0" smtClean="0">
                        <a:solidFill>
                          <a:srgbClr val="738CB4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4435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031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5" name="Szövegdoboz 4"/>
          <p:cNvSpPr txBox="1"/>
          <p:nvPr/>
        </p:nvSpPr>
        <p:spPr>
          <a:xfrm>
            <a:off x="0" y="6485593"/>
            <a:ext cx="9144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Köszönöm megtisztelő figyelmüket!</a:t>
            </a:r>
          </a:p>
        </p:txBody>
      </p:sp>
      <p:pic>
        <p:nvPicPr>
          <p:cNvPr id="6" name="Picture 7" descr="Titel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 t="16481" b="2037"/>
          <a:stretch>
            <a:fillRect/>
          </a:stretch>
        </p:blipFill>
        <p:spPr bwMode="auto">
          <a:xfrm>
            <a:off x="6317852" y="4823142"/>
            <a:ext cx="2826148" cy="166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528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SZIE_PPT_alap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Cím 1"/>
          <p:cNvSpPr>
            <a:spLocks noGrp="1"/>
          </p:cNvSpPr>
          <p:nvPr>
            <p:ph type="title"/>
          </p:nvPr>
        </p:nvSpPr>
        <p:spPr>
          <a:xfrm>
            <a:off x="457200" y="1238250"/>
            <a:ext cx="8229600" cy="782638"/>
          </a:xfrm>
        </p:spPr>
        <p:txBody>
          <a:bodyPr/>
          <a:lstStyle/>
          <a:p>
            <a:r>
              <a:rPr lang="hu-HU" sz="3400" dirty="0" smtClean="0">
                <a:solidFill>
                  <a:srgbClr val="09422E"/>
                </a:solidFill>
                <a:latin typeface="Arial" pitchFamily="34" charset="0"/>
                <a:ea typeface="Geneva"/>
                <a:cs typeface="Arial" pitchFamily="34" charset="0"/>
              </a:rPr>
              <a:t>Cél</a:t>
            </a:r>
          </a:p>
        </p:txBody>
      </p:sp>
      <p:sp>
        <p:nvSpPr>
          <p:cNvPr id="11268" name="Tartalom helye 2"/>
          <p:cNvSpPr>
            <a:spLocks noGrp="1"/>
          </p:cNvSpPr>
          <p:nvPr>
            <p:ph idx="1"/>
          </p:nvPr>
        </p:nvSpPr>
        <p:spPr>
          <a:xfrm>
            <a:off x="228600" y="2636912"/>
            <a:ext cx="8915400" cy="3240360"/>
          </a:xfrm>
        </p:spPr>
        <p:txBody>
          <a:bodyPr/>
          <a:lstStyle/>
          <a:p>
            <a:pPr algn="just"/>
            <a:r>
              <a:rPr lang="hu-HU" sz="2800" dirty="0" smtClean="0"/>
              <a:t>Az előadás célja</a:t>
            </a:r>
            <a:r>
              <a:rPr lang="hu-HU" sz="2800" dirty="0"/>
              <a:t>, hogy bemutassa egy multinacionális vállalat sikeres helyi szintű integrációjának </a:t>
            </a:r>
            <a:r>
              <a:rPr lang="hu-HU" sz="2800" dirty="0" smtClean="0"/>
              <a:t>folyamatát</a:t>
            </a:r>
            <a:r>
              <a:rPr lang="hu-HU" sz="2400" baseline="30000" dirty="0" smtClean="0"/>
              <a:t>*</a:t>
            </a:r>
            <a:r>
              <a:rPr lang="hu-HU" sz="2800" dirty="0" smtClean="0"/>
              <a:t> </a:t>
            </a:r>
            <a:r>
              <a:rPr lang="hu-HU" sz="2800" dirty="0"/>
              <a:t>és annak hatásait a helyi gazdaságra, versenyképességre és sikerességre a kezdeti lépésektől egészen a 2014-2020 tervezési időszak előkészítéséig.</a:t>
            </a:r>
          </a:p>
          <a:p>
            <a:pPr marL="0" indent="0" algn="just">
              <a:buNone/>
            </a:pPr>
            <a:endParaRPr lang="hu-HU" dirty="0" smtClean="0"/>
          </a:p>
          <a:p>
            <a:pPr marL="0" indent="0" algn="just">
              <a:buNone/>
            </a:pP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2210115" y="5877272"/>
            <a:ext cx="6775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baseline="30000" dirty="0"/>
              <a:t>*</a:t>
            </a:r>
            <a:r>
              <a:rPr lang="hu-HU" sz="1600" baseline="30000" dirty="0"/>
              <a:t> </a:t>
            </a:r>
            <a:r>
              <a:rPr lang="hu-HU" sz="1600" baseline="30000" dirty="0" smtClean="0"/>
              <a:t> </a:t>
            </a:r>
            <a:r>
              <a:rPr lang="hu-HU" sz="1600" dirty="0" smtClean="0"/>
              <a:t>A vizsgált időszak 1998-2013-ig terjedő 15 év.</a:t>
            </a:r>
          </a:p>
          <a:p>
            <a:pPr algn="r"/>
            <a:r>
              <a:rPr lang="hu-HU" sz="1600" dirty="0" smtClean="0"/>
              <a:t>Hivatkozások: Robert Bosch Hungary Kft., Miskolc Holding </a:t>
            </a:r>
            <a:r>
              <a:rPr lang="hu-HU" sz="1600" dirty="0" err="1" smtClean="0"/>
              <a:t>Zrt</a:t>
            </a:r>
            <a:r>
              <a:rPr lang="hu-HU" sz="1600" dirty="0" smtClean="0"/>
              <a:t>.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180260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SZIE_PPT_alap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Cím 1"/>
          <p:cNvSpPr>
            <a:spLocks noGrp="1"/>
          </p:cNvSpPr>
          <p:nvPr>
            <p:ph type="title"/>
          </p:nvPr>
        </p:nvSpPr>
        <p:spPr>
          <a:xfrm>
            <a:off x="457200" y="1238250"/>
            <a:ext cx="8229600" cy="782638"/>
          </a:xfrm>
        </p:spPr>
        <p:txBody>
          <a:bodyPr/>
          <a:lstStyle/>
          <a:p>
            <a:r>
              <a:rPr lang="hu-HU" sz="3400" dirty="0" smtClean="0">
                <a:solidFill>
                  <a:srgbClr val="09422E"/>
                </a:solidFill>
                <a:latin typeface="Arial" pitchFamily="34" charset="0"/>
                <a:ea typeface="Geneva"/>
                <a:cs typeface="Arial" pitchFamily="34" charset="0"/>
              </a:rPr>
              <a:t>Eredmény, újdonságtartalom</a:t>
            </a:r>
          </a:p>
        </p:txBody>
      </p:sp>
      <p:sp>
        <p:nvSpPr>
          <p:cNvPr id="11268" name="Tartalom helye 2"/>
          <p:cNvSpPr>
            <a:spLocks noGrp="1"/>
          </p:cNvSpPr>
          <p:nvPr>
            <p:ph idx="1"/>
          </p:nvPr>
        </p:nvSpPr>
        <p:spPr>
          <a:xfrm>
            <a:off x="457200" y="2020888"/>
            <a:ext cx="8229600" cy="4463752"/>
          </a:xfrm>
        </p:spPr>
        <p:txBody>
          <a:bodyPr/>
          <a:lstStyle/>
          <a:p>
            <a:pPr algn="just"/>
            <a:r>
              <a:rPr lang="hu-HU" sz="2400" dirty="0"/>
              <a:t>A nemzetközi vállalat helyi beágyazódási folyamatának bemutatásán keresztül a tanulmány beazonosítja és bemutatja az integrációs folyamat mérföldköveit, azok időbeliségét, kapcsolódásait a helyi, belső erőforrásokhoz és valós, gyakorlati hatásait egy </a:t>
            </a:r>
            <a:r>
              <a:rPr lang="hu-HU" sz="2400" dirty="0" smtClean="0"/>
              <a:t>kelet-közép-európai </a:t>
            </a:r>
            <a:r>
              <a:rPr lang="hu-HU" sz="2400" dirty="0"/>
              <a:t>közepes méretű városban, amely modellként szolgálhat más területi egységek részére is.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hu-HU" sz="2400" dirty="0" smtClean="0"/>
              <a:t>A </a:t>
            </a:r>
            <a:r>
              <a:rPr lang="hu-HU" sz="2400" dirty="0"/>
              <a:t>beágyazódási folyamatot a tanulmány a nemzetközi nagyvállalat nézőpontjából mutatja be, amely új, az eddigiektől eltérő szemléletmódot jelent és ezáltal lehetőséget biztosít a városi szintű gazdasági folyamatok új szempontból történő vizsgálatára, mélyebb megértésére.</a:t>
            </a:r>
          </a:p>
          <a:p>
            <a:pPr marL="342900" lvl="1" indent="-342900" algn="just">
              <a:buFont typeface="Arial" pitchFamily="34" charset="0"/>
              <a:buChar char="•"/>
            </a:pPr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185199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SZIE_PPT_alap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Cím 1"/>
          <p:cNvSpPr>
            <a:spLocks noGrp="1"/>
          </p:cNvSpPr>
          <p:nvPr>
            <p:ph type="title"/>
          </p:nvPr>
        </p:nvSpPr>
        <p:spPr>
          <a:xfrm>
            <a:off x="457200" y="1238250"/>
            <a:ext cx="8229600" cy="782638"/>
          </a:xfrm>
        </p:spPr>
        <p:txBody>
          <a:bodyPr/>
          <a:lstStyle/>
          <a:p>
            <a:r>
              <a:rPr lang="hu-HU" sz="3400" dirty="0" smtClean="0">
                <a:solidFill>
                  <a:srgbClr val="09422E"/>
                </a:solidFill>
                <a:latin typeface="Arial" pitchFamily="34" charset="0"/>
                <a:ea typeface="Geneva"/>
                <a:cs typeface="Arial" pitchFamily="34" charset="0"/>
              </a:rPr>
              <a:t>Starting </a:t>
            </a:r>
            <a:r>
              <a:rPr lang="hu-HU" sz="3400" dirty="0" err="1" smtClean="0">
                <a:solidFill>
                  <a:srgbClr val="09422E"/>
                </a:solidFill>
                <a:latin typeface="Arial" pitchFamily="34" charset="0"/>
                <a:ea typeface="Geneva"/>
                <a:cs typeface="Arial" pitchFamily="34" charset="0"/>
              </a:rPr>
              <a:t>point</a:t>
            </a:r>
            <a:endParaRPr lang="hu-HU" sz="3400" dirty="0" smtClean="0">
              <a:solidFill>
                <a:srgbClr val="09422E"/>
              </a:solidFill>
              <a:latin typeface="Arial" pitchFamily="34" charset="0"/>
              <a:ea typeface="Geneva"/>
              <a:cs typeface="Arial" pitchFamily="34" charset="0"/>
            </a:endParaRPr>
          </a:p>
        </p:txBody>
      </p:sp>
      <p:sp>
        <p:nvSpPr>
          <p:cNvPr id="11268" name="Tartalom helye 2"/>
          <p:cNvSpPr>
            <a:spLocks noGrp="1"/>
          </p:cNvSpPr>
          <p:nvPr>
            <p:ph idx="1"/>
          </p:nvPr>
        </p:nvSpPr>
        <p:spPr>
          <a:xfrm>
            <a:off x="827584" y="2133600"/>
            <a:ext cx="7859216" cy="4463752"/>
          </a:xfrm>
        </p:spPr>
        <p:txBody>
          <a:bodyPr/>
          <a:lstStyle/>
          <a:p>
            <a:pPr marL="112713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u-HU" sz="2400" dirty="0" smtClean="0">
                <a:latin typeface="Arial" pitchFamily="34" charset="0"/>
              </a:rPr>
              <a:t>Miskolc is a </a:t>
            </a:r>
            <a:r>
              <a:rPr lang="hu-HU" sz="2400" dirty="0" err="1" smtClean="0">
                <a:latin typeface="Arial" pitchFamily="34" charset="0"/>
              </a:rPr>
              <a:t>typical</a:t>
            </a:r>
            <a:r>
              <a:rPr lang="hu-HU" sz="2400" dirty="0" smtClean="0">
                <a:latin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</a:rPr>
              <a:t>mid-size</a:t>
            </a:r>
            <a:r>
              <a:rPr lang="hu-HU" sz="2400" dirty="0" smtClean="0">
                <a:latin typeface="Arial" pitchFamily="34" charset="0"/>
              </a:rPr>
              <a:t> city, </a:t>
            </a:r>
            <a:r>
              <a:rPr lang="hu-HU" sz="2400" dirty="0" err="1" smtClean="0">
                <a:latin typeface="Arial" pitchFamily="34" charset="0"/>
              </a:rPr>
              <a:t>regional</a:t>
            </a:r>
            <a:r>
              <a:rPr lang="hu-HU" sz="2400" dirty="0" smtClean="0">
                <a:latin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</a:rPr>
              <a:t>capital</a:t>
            </a:r>
            <a:r>
              <a:rPr lang="hu-HU" sz="2400" dirty="0" smtClean="0">
                <a:latin typeface="Arial" pitchFamily="34" charset="0"/>
              </a:rPr>
              <a:t> of </a:t>
            </a:r>
            <a:r>
              <a:rPr lang="hu-HU" sz="2400" dirty="0" err="1" smtClean="0">
                <a:latin typeface="Arial" pitchFamily="34" charset="0"/>
              </a:rPr>
              <a:t>the</a:t>
            </a:r>
            <a:r>
              <a:rPr lang="hu-HU" sz="2400" dirty="0" smtClean="0">
                <a:latin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</a:rPr>
              <a:t>Northern</a:t>
            </a:r>
            <a:r>
              <a:rPr lang="hu-HU" sz="2400" dirty="0" smtClean="0">
                <a:latin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</a:rPr>
              <a:t>Hungarian</a:t>
            </a:r>
            <a:r>
              <a:rPr lang="hu-HU" sz="2400" dirty="0" smtClean="0">
                <a:latin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</a:rPr>
              <a:t>Region</a:t>
            </a:r>
            <a:r>
              <a:rPr lang="hu-HU" sz="2400" dirty="0" smtClean="0">
                <a:latin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</a:rPr>
              <a:t>with</a:t>
            </a:r>
            <a:r>
              <a:rPr lang="hu-HU" sz="2400" dirty="0" smtClean="0">
                <a:latin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</a:rPr>
              <a:t>strong</a:t>
            </a:r>
            <a:r>
              <a:rPr lang="hu-HU" sz="2400" dirty="0" smtClean="0">
                <a:latin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</a:rPr>
              <a:t>traditions</a:t>
            </a:r>
            <a:r>
              <a:rPr lang="hu-HU" sz="2400" dirty="0" smtClean="0">
                <a:latin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</a:rPr>
              <a:t>in</a:t>
            </a:r>
            <a:r>
              <a:rPr lang="hu-HU" sz="2400" dirty="0" smtClean="0">
                <a:latin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</a:rPr>
              <a:t>heavy</a:t>
            </a:r>
            <a:r>
              <a:rPr lang="hu-HU" sz="2400" dirty="0" smtClean="0">
                <a:latin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</a:rPr>
              <a:t>industry</a:t>
            </a:r>
            <a:r>
              <a:rPr lang="hu-HU" sz="2400" dirty="0" smtClean="0">
                <a:latin typeface="Arial" pitchFamily="34" charset="0"/>
              </a:rPr>
              <a:t>. </a:t>
            </a:r>
            <a:endParaRPr lang="hu-HU" sz="2400" dirty="0">
              <a:latin typeface="Arial" pitchFamily="34" charset="0"/>
            </a:endParaRPr>
          </a:p>
          <a:p>
            <a:pPr marL="569913" lvl="1" indent="-457200" eaLnBrk="1" hangingPunct="1">
              <a:lnSpc>
                <a:spcPct val="150000"/>
              </a:lnSpc>
              <a:spcBef>
                <a:spcPct val="0"/>
              </a:spcBef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u-HU" sz="2400" dirty="0">
              <a:latin typeface="Arial" pitchFamily="34" charset="0"/>
            </a:endParaRPr>
          </a:p>
          <a:p>
            <a:pPr marL="569913" lvl="1" indent="-457200"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dirty="0" smtClean="0">
              <a:latin typeface="Arial" pitchFamily="34" charset="0"/>
            </a:endParaRPr>
          </a:p>
        </p:txBody>
      </p:sp>
      <p:pic>
        <p:nvPicPr>
          <p:cNvPr id="5" name="Picture 4" descr="invest_in_terkep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1813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23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SZIE_PPT_alap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Cím 1"/>
          <p:cNvSpPr>
            <a:spLocks noGrp="1"/>
          </p:cNvSpPr>
          <p:nvPr>
            <p:ph type="title"/>
          </p:nvPr>
        </p:nvSpPr>
        <p:spPr>
          <a:xfrm>
            <a:off x="4355976" y="1146401"/>
            <a:ext cx="4755479" cy="782638"/>
          </a:xfrm>
        </p:spPr>
        <p:txBody>
          <a:bodyPr/>
          <a:lstStyle/>
          <a:p>
            <a:pPr algn="r"/>
            <a:r>
              <a:rPr lang="hu-HU" sz="3200" dirty="0" smtClean="0">
                <a:solidFill>
                  <a:srgbClr val="09422E"/>
                </a:solidFill>
                <a:latin typeface="Arial" pitchFamily="34" charset="0"/>
                <a:ea typeface="Geneva"/>
                <a:cs typeface="Arial" pitchFamily="34" charset="0"/>
              </a:rPr>
              <a:t>Kiindulás - Miskolc</a:t>
            </a:r>
          </a:p>
        </p:txBody>
      </p:sp>
      <p:pic>
        <p:nvPicPr>
          <p:cNvPr id="8" name="Picture 3" descr="terke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8" b="-4036"/>
          <a:stretch>
            <a:fillRect/>
          </a:stretch>
        </p:blipFill>
        <p:spPr bwMode="auto">
          <a:xfrm>
            <a:off x="4088454" y="1907381"/>
            <a:ext cx="5023001" cy="512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artalom helye 2"/>
          <p:cNvSpPr txBox="1">
            <a:spLocks/>
          </p:cNvSpPr>
          <p:nvPr/>
        </p:nvSpPr>
        <p:spPr bwMode="auto">
          <a:xfrm>
            <a:off x="317735" y="1412776"/>
            <a:ext cx="378649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pitchFamily="-105" charset="-128"/>
                <a:cs typeface="Genev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pitchFamily="-105" charset="-128"/>
                <a:cs typeface="Genev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pitchFamily="-105" charset="-128"/>
                <a:cs typeface="Genev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pitchFamily="-105" charset="-128"/>
                <a:cs typeface="Genev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pitchFamily="-105" charset="-128"/>
                <a:cs typeface="Genev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713" lvl="1" indent="0" algn="just" eaLnBrk="1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u-HU" sz="2400" b="1" dirty="0" smtClean="0">
                <a:latin typeface="+mj-lt"/>
                <a:cs typeface="Times New Roman" panose="02020603050405020304" pitchFamily="18" charset="0"/>
              </a:rPr>
              <a:t>Miskolc</a:t>
            </a:r>
            <a:r>
              <a:rPr lang="en-GB" sz="2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hu-HU" sz="2000" dirty="0" smtClean="0">
                <a:latin typeface="+mj-lt"/>
                <a:cs typeface="Times New Roman" panose="02020603050405020304" pitchFamily="18" charset="0"/>
              </a:rPr>
              <a:t>tipikus kelet-közép európai közepes méretű város, az észak-magyarországi régió központja, erős nehézipari hagyományokkal. </a:t>
            </a:r>
          </a:p>
          <a:p>
            <a:pPr marL="112713" lvl="1" indent="0" algn="just" eaLnBrk="1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u-HU" sz="2000" dirty="0" smtClean="0">
                <a:latin typeface="+mj-lt"/>
                <a:cs typeface="Times New Roman" panose="02020603050405020304" pitchFamily="18" charset="0"/>
              </a:rPr>
              <a:t>A Rendszerváltás kapcsán a nehézipar összeomlásával járó folyamatok negatívan érintették a várost.</a:t>
            </a:r>
          </a:p>
          <a:p>
            <a:pPr marL="112713" lvl="1" indent="0" algn="just" eaLnBrk="1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u-HU" sz="2000" dirty="0" smtClean="0">
                <a:latin typeface="+mj-lt"/>
                <a:cs typeface="Times New Roman" panose="02020603050405020304" pitchFamily="18" charset="0"/>
              </a:rPr>
              <a:t>Jövője komparatív és kompetitív előnyeinek felismerésén, erősítésén és fejlődési útjának sikeres meghatározásán múlik.</a:t>
            </a:r>
            <a:endParaRPr lang="hu-HU" sz="2400" dirty="0" smtClean="0">
              <a:latin typeface="Arial" pitchFamily="34" charset="0"/>
            </a:endParaRPr>
          </a:p>
          <a:p>
            <a:pPr marL="112713" lvl="1" indent="0" algn="just" eaLnBrk="1" hangingPunct="1">
              <a:spcBef>
                <a:spcPct val="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u-HU" sz="2000" kern="800" spc="10" dirty="0" smtClean="0">
                <a:latin typeface="+mj-lt"/>
                <a:cs typeface="Times New Roman" panose="02020603050405020304" pitchFamily="18" charset="0"/>
              </a:rPr>
              <a:t>Ehhez alapvető </a:t>
            </a:r>
            <a:r>
              <a:rPr lang="hu-HU" sz="2000" kern="800" spc="10" dirty="0">
                <a:latin typeface="+mj-lt"/>
                <a:cs typeface="Times New Roman" panose="02020603050405020304" pitchFamily="18" charset="0"/>
              </a:rPr>
              <a:t>a helyi </a:t>
            </a:r>
            <a:r>
              <a:rPr lang="hu-HU" sz="2000" kern="800" spc="10" dirty="0" smtClean="0">
                <a:cs typeface="Times New Roman" panose="02020603050405020304" pitchFamily="18" charset="0"/>
              </a:rPr>
              <a:t>szinergiák, </a:t>
            </a:r>
            <a:r>
              <a:rPr lang="hu-HU" sz="2000" kern="800" spc="10" dirty="0" smtClean="0">
                <a:latin typeface="+mj-lt"/>
                <a:cs typeface="Times New Roman" panose="02020603050405020304" pitchFamily="18" charset="0"/>
              </a:rPr>
              <a:t>együttműködések, </a:t>
            </a:r>
            <a:r>
              <a:rPr lang="hu-HU" sz="2000" kern="800" spc="10" dirty="0">
                <a:latin typeface="+mj-lt"/>
                <a:cs typeface="Times New Roman" panose="02020603050405020304" pitchFamily="18" charset="0"/>
              </a:rPr>
              <a:t>kormányzati döntések, pozitív lokális hatások erősítése.</a:t>
            </a:r>
            <a:endParaRPr lang="en-US" sz="2000" kern="800" spc="1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99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4" descr="SZIE_PPT_alap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ím 1"/>
          <p:cNvSpPr txBox="1">
            <a:spLocks/>
          </p:cNvSpPr>
          <p:nvPr/>
        </p:nvSpPr>
        <p:spPr bwMode="auto">
          <a:xfrm>
            <a:off x="750075" y="964565"/>
            <a:ext cx="4150607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pitchFamily="-105" charset="-128"/>
                <a:cs typeface="Genev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-105" charset="-128"/>
                <a:cs typeface="Geneva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-105" charset="-128"/>
                <a:cs typeface="Geneva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-105" charset="-128"/>
                <a:cs typeface="Geneva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-105" charset="-128"/>
                <a:cs typeface="Geneva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-10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-10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-10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-105" charset="-128"/>
              </a:defRPr>
            </a:lvl9pPr>
          </a:lstStyle>
          <a:p>
            <a:pPr algn="l"/>
            <a:r>
              <a:rPr lang="hu-HU" sz="2800" dirty="0" smtClean="0">
                <a:solidFill>
                  <a:srgbClr val="09422E"/>
                </a:solidFill>
                <a:latin typeface="Arial" pitchFamily="34" charset="0"/>
                <a:ea typeface="Geneva"/>
                <a:cs typeface="Arial" pitchFamily="34" charset="0"/>
              </a:rPr>
              <a:t>Robert Bosch csoport</a:t>
            </a:r>
          </a:p>
        </p:txBody>
      </p:sp>
      <p:pic>
        <p:nvPicPr>
          <p:cNvPr id="6" name="Picture 2" descr="X:\Bilder\Luftbilder_2012.04\Luftbild_Mc_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 t="28120"/>
          <a:stretch>
            <a:fillRect/>
          </a:stretch>
        </p:blipFill>
        <p:spPr bwMode="auto">
          <a:xfrm>
            <a:off x="-11562" y="3782369"/>
            <a:ext cx="9155562" cy="30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55233fb3-2fd6-4937-a263-9b7e7d3a02e9" descr="cid:1F9ACEB7-7C82-4CB4-ACD9-AF19A049D6B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6408738" y="3826357"/>
            <a:ext cx="2735262" cy="48844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71000"/>
              </a:srgbClr>
            </a:outerShdw>
          </a:effectLst>
        </p:spPr>
      </p:pic>
      <p:sp>
        <p:nvSpPr>
          <p:cNvPr id="8" name="Szövegdoboz 7"/>
          <p:cNvSpPr txBox="1"/>
          <p:nvPr/>
        </p:nvSpPr>
        <p:spPr>
          <a:xfrm>
            <a:off x="750075" y="1600200"/>
            <a:ext cx="40379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/>
          </a:p>
          <a:p>
            <a:r>
              <a:rPr lang="hu-HU" dirty="0"/>
              <a:t>1</a:t>
            </a:r>
            <a:r>
              <a:rPr lang="hu-HU" dirty="0" smtClean="0"/>
              <a:t>0 leányvállalat és 8500 foglalkoztatott</a:t>
            </a:r>
            <a:r>
              <a:rPr lang="hu-HU" baseline="30000" dirty="0"/>
              <a:t> *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800" dirty="0" smtClean="0"/>
          </a:p>
          <a:p>
            <a:r>
              <a:rPr lang="hu-HU" dirty="0" smtClean="0"/>
              <a:t>Ebből 7850 foglalkoztatott</a:t>
            </a:r>
            <a:r>
              <a:rPr lang="hu-HU" baseline="30000" dirty="0" smtClean="0"/>
              <a:t>*</a:t>
            </a:r>
            <a:r>
              <a:rPr lang="hu-HU" dirty="0" smtClean="0"/>
              <a:t> az észak-magyarországi </a:t>
            </a:r>
            <a:r>
              <a:rPr lang="hu-HU" dirty="0" smtClean="0"/>
              <a:t>régióban</a:t>
            </a:r>
          </a:p>
          <a:p>
            <a:endParaRPr lang="hu-HU" dirty="0" smtClean="0"/>
          </a:p>
          <a:p>
            <a:pPr algn="r"/>
            <a:r>
              <a:rPr lang="hu-HU" baseline="30000" dirty="0" smtClean="0"/>
              <a:t>*</a:t>
            </a:r>
            <a:r>
              <a:rPr lang="hu-HU" sz="1400" dirty="0" smtClean="0"/>
              <a:t> 2013. január 1-i adat</a:t>
            </a:r>
            <a:endParaRPr lang="hu-HU" sz="1400" dirty="0"/>
          </a:p>
        </p:txBody>
      </p:sp>
      <p:pic>
        <p:nvPicPr>
          <p:cNvPr id="9" name="Picture 29" descr="Picture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1079929"/>
            <a:ext cx="4139952" cy="270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lipszis 9"/>
          <p:cNvSpPr/>
          <p:nvPr/>
        </p:nvSpPr>
        <p:spPr>
          <a:xfrm>
            <a:off x="6949896" y="1481031"/>
            <a:ext cx="1400410" cy="1008112"/>
          </a:xfrm>
          <a:prstGeom prst="ellipse">
            <a:avLst/>
          </a:prstGeom>
          <a:solidFill>
            <a:srgbClr val="B0BBD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3410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5" y="-36516"/>
            <a:ext cx="9144000" cy="689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Grafik 60" descr="BEQIK_FR.png" hidden="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4" cstate="print"/>
          <a:stretch>
            <a:fillRect/>
          </a:stretch>
        </p:blipFill>
        <p:spPr>
          <a:xfrm>
            <a:off x="81643" y="6281560"/>
            <a:ext cx="408214" cy="194028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7" name="Téglalap 6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6939643" y="227083"/>
            <a:ext cx="1959429" cy="138499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900">
                <a:solidFill>
                  <a:srgbClr val="FFFFFF"/>
                </a:solidFill>
              </a:rPr>
              <a:t> </a:t>
            </a:r>
          </a:p>
        </p:txBody>
      </p:sp>
      <p:sp>
        <p:nvSpPr>
          <p:cNvPr id="6" name="Téglalap 5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571500" y="6265333"/>
            <a:ext cx="6123214" cy="211667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b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x-none" sz="1300">
              <a:solidFill>
                <a:srgbClr val="000000"/>
              </a:solidFill>
            </a:endParaRPr>
          </a:p>
        </p:txBody>
      </p:sp>
      <p:sp>
        <p:nvSpPr>
          <p:cNvPr id="5" name="Téglalap 4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9116786" y="6688667"/>
            <a:ext cx="27214" cy="131703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t">
            <a:spAutoFit/>
          </a:bodyPr>
          <a:lstStyle/>
          <a:p>
            <a:pPr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x-none" sz="800"/>
          </a:p>
        </p:txBody>
      </p:sp>
      <p:sp>
        <p:nvSpPr>
          <p:cNvPr id="67591" name="Szövegdoboz 3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" y="1"/>
            <a:ext cx="1700" cy="17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ts val="0"/>
              </a:spcBef>
            </a:pPr>
            <a:endParaRPr lang="x-none" sz="1400"/>
          </a:p>
        </p:txBody>
      </p:sp>
      <p:sp>
        <p:nvSpPr>
          <p:cNvPr id="63" name="Alcím 62" hidden="1"/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71500" y="3556000"/>
            <a:ext cx="8327571" cy="1862667"/>
          </a:xfrm>
          <a:ln w="0"/>
          <a:effectLst/>
        </p:spPr>
        <p:txBody>
          <a:bodyPr wrap="square" lIns="0" tIns="69088" rIns="0" bIns="0"/>
          <a:lstStyle/>
          <a:p>
            <a:endParaRPr lang="en-GB"/>
          </a:p>
        </p:txBody>
      </p:sp>
      <p:grpSp>
        <p:nvGrpSpPr>
          <p:cNvPr id="4" name="Csoportba foglalás 66"/>
          <p:cNvGrpSpPr>
            <a:grpSpLocks/>
          </p:cNvGrpSpPr>
          <p:nvPr/>
        </p:nvGrpSpPr>
        <p:grpSpPr bwMode="auto">
          <a:xfrm>
            <a:off x="571500" y="1532098"/>
            <a:ext cx="8338725" cy="5073948"/>
            <a:chOff x="522287" y="997866"/>
            <a:chExt cx="7784267" cy="4566423"/>
          </a:xfrm>
        </p:grpSpPr>
        <p:pic>
          <p:nvPicPr>
            <p:cNvPr id="55" name="Picture 53" descr="UBK_Glasauto-weiss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t="13044" b="6582"/>
            <a:stretch>
              <a:fillRect/>
            </a:stretch>
          </p:blipFill>
          <p:spPr bwMode="auto">
            <a:xfrm>
              <a:off x="626902" y="997866"/>
              <a:ext cx="7284774" cy="4392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598" name="Text Box 1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917574" y="1069876"/>
              <a:ext cx="7388980" cy="2077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hu-HU" sz="1500" b="1" dirty="0">
                  <a:solidFill>
                    <a:schemeClr val="tx2">
                      <a:lumMod val="50000"/>
                    </a:schemeClr>
                  </a:solidFill>
                </a:rPr>
                <a:t>Gyár alapítása Hatvan </a:t>
              </a:r>
              <a:r>
                <a:rPr lang="hu-HU" sz="1500" dirty="0">
                  <a:solidFill>
                    <a:schemeClr val="tx2">
                      <a:lumMod val="50000"/>
                    </a:schemeClr>
                  </a:solidFill>
                </a:rPr>
                <a:t>	    </a:t>
              </a:r>
            </a:p>
            <a:p>
              <a:pPr>
                <a:lnSpc>
                  <a:spcPct val="120000"/>
                </a:lnSpc>
              </a:pPr>
              <a:r>
                <a:rPr lang="hu-HU" sz="1500" dirty="0">
                  <a:solidFill>
                    <a:schemeClr val="tx2">
                      <a:lumMod val="50000"/>
                    </a:schemeClr>
                  </a:solidFill>
                </a:rPr>
                <a:t>           </a:t>
              </a:r>
              <a:r>
                <a:rPr lang="hu-HU" sz="15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hu-HU" sz="1500" b="1" dirty="0" smtClean="0">
                  <a:solidFill>
                    <a:schemeClr val="tx2">
                      <a:lumMod val="50000"/>
                    </a:schemeClr>
                  </a:solidFill>
                </a:rPr>
                <a:t>Eger</a:t>
              </a:r>
              <a:r>
                <a:rPr lang="hu-HU" sz="1500" dirty="0">
                  <a:solidFill>
                    <a:schemeClr val="tx2">
                      <a:lumMod val="50000"/>
                    </a:schemeClr>
                  </a:solidFill>
                </a:rPr>
                <a:t>	</a:t>
              </a:r>
              <a:r>
                <a:rPr lang="hu-HU" sz="1500" b="1" dirty="0">
                  <a:solidFill>
                    <a:schemeClr val="tx2">
                      <a:lumMod val="50000"/>
                    </a:schemeClr>
                  </a:solidFill>
                </a:rPr>
                <a:t>                  </a:t>
              </a:r>
              <a:r>
                <a:rPr lang="hu-HU" sz="1500" dirty="0">
                  <a:solidFill>
                    <a:schemeClr val="tx2">
                      <a:lumMod val="50000"/>
                    </a:schemeClr>
                  </a:solidFill>
                </a:rPr>
                <a:t>		             		                            	   </a:t>
              </a:r>
              <a:endParaRPr lang="hu-HU" sz="1500" dirty="0" smtClean="0">
                <a:solidFill>
                  <a:schemeClr val="tx2">
                    <a:lumMod val="5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hu-HU" sz="1500" dirty="0">
                  <a:solidFill>
                    <a:schemeClr val="tx2">
                      <a:lumMod val="50000"/>
                    </a:schemeClr>
                  </a:solidFill>
                </a:rPr>
                <a:t>	</a:t>
              </a:r>
              <a:r>
                <a:rPr lang="hu-HU" sz="1500" dirty="0" smtClean="0">
                  <a:solidFill>
                    <a:schemeClr val="tx2">
                      <a:lumMod val="50000"/>
                    </a:schemeClr>
                  </a:solidFill>
                </a:rPr>
                <a:t>	       </a:t>
              </a:r>
              <a:r>
                <a:rPr lang="hu-HU" sz="1500" b="1" dirty="0" smtClean="0">
                  <a:solidFill>
                    <a:schemeClr val="tx2">
                      <a:lumMod val="50000"/>
                    </a:schemeClr>
                  </a:solidFill>
                </a:rPr>
                <a:t>Miskolc </a:t>
              </a:r>
              <a:r>
                <a:rPr lang="hu-HU" sz="1500" b="1" dirty="0">
                  <a:solidFill>
                    <a:schemeClr val="tx2">
                      <a:lumMod val="50000"/>
                    </a:schemeClr>
                  </a:solidFill>
                </a:rPr>
                <a:t>kéziszerszám gyár</a:t>
              </a:r>
            </a:p>
            <a:p>
              <a:pPr>
                <a:lnSpc>
                  <a:spcPct val="120000"/>
                </a:lnSpc>
              </a:pPr>
              <a:r>
                <a:rPr lang="hu-HU" sz="1500" dirty="0">
                  <a:solidFill>
                    <a:schemeClr val="tx2">
                      <a:lumMod val="50000"/>
                    </a:schemeClr>
                  </a:solidFill>
                </a:rPr>
                <a:t>		   </a:t>
              </a:r>
              <a:r>
                <a:rPr lang="hu-HU" sz="1500" dirty="0" smtClean="0">
                  <a:solidFill>
                    <a:schemeClr val="tx2">
                      <a:lumMod val="50000"/>
                    </a:schemeClr>
                  </a:solidFill>
                </a:rPr>
                <a:t>		  </a:t>
              </a:r>
              <a:r>
                <a:rPr lang="hu-HU" sz="1500" b="1" dirty="0" smtClean="0">
                  <a:solidFill>
                    <a:schemeClr val="tx2">
                      <a:lumMod val="50000"/>
                    </a:schemeClr>
                  </a:solidFill>
                </a:rPr>
                <a:t>Miskolc </a:t>
              </a:r>
              <a:r>
                <a:rPr lang="hu-HU" sz="1500" b="1" dirty="0">
                  <a:solidFill>
                    <a:schemeClr val="tx2">
                      <a:lumMod val="50000"/>
                    </a:schemeClr>
                  </a:solidFill>
                </a:rPr>
                <a:t>autóipari gyár                  </a:t>
              </a:r>
            </a:p>
            <a:p>
              <a:pPr>
                <a:lnSpc>
                  <a:spcPct val="120000"/>
                </a:lnSpc>
              </a:pPr>
              <a:r>
                <a:rPr lang="hu-HU" sz="1500" b="1" dirty="0">
                  <a:solidFill>
                    <a:schemeClr val="tx2">
                      <a:lumMod val="50000"/>
                    </a:schemeClr>
                  </a:solidFill>
                </a:rPr>
                <a:t>			</a:t>
              </a:r>
              <a:r>
                <a:rPr lang="hu-HU" sz="1500" b="1" dirty="0" smtClean="0">
                  <a:solidFill>
                    <a:schemeClr val="tx2">
                      <a:lumMod val="50000"/>
                    </a:schemeClr>
                  </a:solidFill>
                </a:rPr>
                <a:t>		       Folyamatos </a:t>
              </a:r>
              <a:r>
                <a:rPr lang="hu-HU" sz="1500" b="1" dirty="0">
                  <a:solidFill>
                    <a:schemeClr val="tx2">
                      <a:lumMod val="50000"/>
                    </a:schemeClr>
                  </a:solidFill>
                </a:rPr>
                <a:t>technológiafejlesztés, </a:t>
              </a:r>
            </a:p>
            <a:p>
              <a:pPr>
                <a:lnSpc>
                  <a:spcPct val="120000"/>
                </a:lnSpc>
              </a:pPr>
              <a:r>
                <a:rPr lang="hu-HU" sz="1500" b="1" dirty="0">
                  <a:solidFill>
                    <a:schemeClr val="tx2">
                      <a:lumMod val="50000"/>
                    </a:schemeClr>
                  </a:solidFill>
                </a:rPr>
                <a:t>			</a:t>
              </a:r>
              <a:r>
                <a:rPr lang="hu-HU" sz="1500" b="1" dirty="0" smtClean="0">
                  <a:solidFill>
                    <a:schemeClr val="tx2">
                      <a:lumMod val="50000"/>
                    </a:schemeClr>
                  </a:solidFill>
                </a:rPr>
                <a:t>			kapacitásbővítés</a:t>
              </a:r>
              <a:r>
                <a:rPr lang="hu-HU" sz="1500" b="1" dirty="0">
                  <a:solidFill>
                    <a:schemeClr val="tx2">
                      <a:lumMod val="50000"/>
                    </a:schemeClr>
                  </a:solidFill>
                </a:rPr>
                <a:t>, új termékek</a:t>
              </a:r>
            </a:p>
            <a:p>
              <a:pPr>
                <a:lnSpc>
                  <a:spcPct val="120000"/>
                </a:lnSpc>
              </a:pPr>
              <a:r>
                <a:rPr lang="hu-HU" sz="1500" dirty="0">
                  <a:solidFill>
                    <a:schemeClr val="tx2">
                      <a:lumMod val="50000"/>
                    </a:schemeClr>
                  </a:solidFill>
                </a:rPr>
                <a:t> 			     	              </a:t>
              </a:r>
              <a:r>
                <a:rPr lang="hu-HU" sz="1500" dirty="0" smtClean="0">
                  <a:solidFill>
                    <a:schemeClr val="tx2">
                      <a:lumMod val="50000"/>
                    </a:schemeClr>
                  </a:solidFill>
                </a:rPr>
                <a:t>					</a:t>
              </a:r>
              <a:r>
                <a:rPr lang="hu-HU" sz="1500" b="1" dirty="0" smtClean="0">
                  <a:solidFill>
                    <a:schemeClr val="tx2">
                      <a:lumMod val="50000"/>
                    </a:schemeClr>
                  </a:solidFill>
                </a:rPr>
                <a:t>Új </a:t>
              </a:r>
              <a:r>
                <a:rPr lang="hu-HU" sz="1500" b="1" dirty="0">
                  <a:solidFill>
                    <a:schemeClr val="tx2">
                      <a:lumMod val="50000"/>
                    </a:schemeClr>
                  </a:solidFill>
                </a:rPr>
                <a:t>gyárépület átadása (RBHM)</a:t>
              </a:r>
            </a:p>
            <a:p>
              <a:pPr>
                <a:lnSpc>
                  <a:spcPct val="120000"/>
                </a:lnSpc>
              </a:pPr>
              <a:r>
                <a:rPr lang="hu-HU" sz="1500" dirty="0"/>
                <a:t>                                                            </a:t>
              </a:r>
            </a:p>
          </p:txBody>
        </p:sp>
        <p:grpSp>
          <p:nvGrpSpPr>
            <p:cNvPr id="8" name="Group 34"/>
            <p:cNvGrpSpPr>
              <a:grpSpLocks/>
            </p:cNvGrpSpPr>
            <p:nvPr/>
          </p:nvGrpSpPr>
          <p:grpSpPr bwMode="auto">
            <a:xfrm>
              <a:off x="811213" y="1162152"/>
              <a:ext cx="143619" cy="1835696"/>
              <a:chOff x="511" y="1082"/>
              <a:chExt cx="317" cy="816"/>
            </a:xfrm>
          </p:grpSpPr>
          <p:sp>
            <p:nvSpPr>
              <p:cNvPr id="67640" name="Line 12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511" y="1082"/>
                <a:ext cx="0" cy="816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50000"/>
                  </a:schemeClr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641" name="Line 25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511" y="1082"/>
                <a:ext cx="317" cy="0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7600" name="Text Box 28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811214" y="3736149"/>
              <a:ext cx="6340789" cy="1828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hu-HU" sz="1500" b="1" dirty="0">
                  <a:solidFill>
                    <a:schemeClr val="tx2">
                      <a:lumMod val="50000"/>
                    </a:schemeClr>
                  </a:solidFill>
                </a:rPr>
                <a:t>Miskolci egyetem Bosch tanszék</a:t>
              </a:r>
            </a:p>
            <a:p>
              <a:pPr>
                <a:lnSpc>
                  <a:spcPct val="120000"/>
                </a:lnSpc>
              </a:pPr>
              <a:r>
                <a:rPr lang="hu-HU" sz="1500" b="1" dirty="0">
                  <a:solidFill>
                    <a:schemeClr val="tx2">
                      <a:lumMod val="50000"/>
                    </a:schemeClr>
                  </a:solidFill>
                </a:rPr>
                <a:t>	     </a:t>
              </a:r>
              <a:r>
                <a:rPr lang="hu-HU" sz="1500" b="1" dirty="0" smtClean="0">
                  <a:solidFill>
                    <a:schemeClr val="tx2">
                      <a:lumMod val="50000"/>
                    </a:schemeClr>
                  </a:solidFill>
                </a:rPr>
                <a:t>         Fejlesztőépület</a:t>
              </a:r>
              <a:endParaRPr lang="hu-HU" sz="1500" b="1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hu-HU" sz="1500" b="1" dirty="0">
                  <a:solidFill>
                    <a:schemeClr val="tx2">
                      <a:lumMod val="50000"/>
                    </a:schemeClr>
                  </a:solidFill>
                </a:rPr>
                <a:t>       Kutatás-fejlesztési projektek és Tesztközpont</a:t>
              </a:r>
            </a:p>
            <a:p>
              <a:pPr>
                <a:lnSpc>
                  <a:spcPct val="120000"/>
                </a:lnSpc>
              </a:pPr>
              <a:r>
                <a:rPr lang="hu-HU" sz="1500" b="1" dirty="0">
                  <a:solidFill>
                    <a:schemeClr val="tx2">
                      <a:lumMod val="50000"/>
                    </a:schemeClr>
                  </a:solidFill>
                </a:rPr>
                <a:t>				     </a:t>
              </a:r>
              <a:r>
                <a:rPr lang="hu-HU" sz="1500" b="1" dirty="0" smtClean="0">
                  <a:solidFill>
                    <a:schemeClr val="tx2">
                      <a:lumMod val="50000"/>
                    </a:schemeClr>
                  </a:solidFill>
                </a:rPr>
                <a:t>					Duális </a:t>
              </a:r>
              <a:r>
                <a:rPr lang="hu-HU" sz="1500" b="1" dirty="0">
                  <a:solidFill>
                    <a:schemeClr val="tx2">
                      <a:lumMod val="50000"/>
                    </a:schemeClr>
                  </a:solidFill>
                </a:rPr>
                <a:t>képzés</a:t>
              </a:r>
            </a:p>
            <a:p>
              <a:pPr>
                <a:lnSpc>
                  <a:spcPct val="120000"/>
                </a:lnSpc>
              </a:pPr>
              <a:r>
                <a:rPr lang="hu-HU" sz="1500" b="1" dirty="0">
                  <a:solidFill>
                    <a:schemeClr val="tx2">
                      <a:lumMod val="50000"/>
                    </a:schemeClr>
                  </a:solidFill>
                </a:rPr>
                <a:t>		                           </a:t>
              </a:r>
              <a:r>
                <a:rPr lang="hu-HU" sz="1500" b="1" dirty="0" smtClean="0">
                  <a:solidFill>
                    <a:schemeClr val="tx2">
                      <a:lumMod val="50000"/>
                    </a:schemeClr>
                  </a:solidFill>
                </a:rPr>
                <a:t>		      </a:t>
              </a:r>
              <a:r>
                <a:rPr lang="hu-HU" sz="1500" b="1" dirty="0">
                  <a:solidFill>
                    <a:schemeClr val="tx2">
                      <a:lumMod val="50000"/>
                    </a:schemeClr>
                  </a:solidFill>
                </a:rPr>
                <a:t>Nemzetközi óvoda és iskola</a:t>
              </a:r>
            </a:p>
            <a:p>
              <a:pPr>
                <a:lnSpc>
                  <a:spcPct val="120000"/>
                </a:lnSpc>
              </a:pPr>
              <a:r>
                <a:rPr lang="hu-HU" sz="1500" b="1" dirty="0">
                  <a:solidFill>
                    <a:schemeClr val="tx2">
                      <a:lumMod val="50000"/>
                    </a:schemeClr>
                  </a:solidFill>
                </a:rPr>
                <a:t>		                                                      </a:t>
              </a:r>
              <a:r>
                <a:rPr lang="hu-HU" sz="1500" b="1" dirty="0" smtClean="0">
                  <a:solidFill>
                    <a:schemeClr val="tx2">
                      <a:lumMod val="50000"/>
                    </a:schemeClr>
                  </a:solidFill>
                </a:rPr>
                <a:t>		     Tanműhely </a:t>
              </a:r>
              <a:r>
                <a:rPr lang="hu-HU" sz="1500" b="1" dirty="0">
                  <a:solidFill>
                    <a:schemeClr val="tx2">
                      <a:lumMod val="50000"/>
                    </a:schemeClr>
                  </a:solidFill>
                </a:rPr>
                <a:t>átadása</a:t>
              </a:r>
            </a:p>
            <a:p>
              <a:pPr>
                <a:lnSpc>
                  <a:spcPct val="120000"/>
                </a:lnSpc>
              </a:pPr>
              <a:r>
                <a:rPr lang="hu-HU" sz="1500" dirty="0">
                  <a:solidFill>
                    <a:schemeClr val="tx2">
                      <a:lumMod val="50000"/>
                    </a:schemeClr>
                  </a:solidFill>
                </a:rPr>
                <a:t> 		</a:t>
              </a:r>
              <a:endParaRPr lang="en-GB" sz="15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7601" name="AutoShape 1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22287" y="3049588"/>
              <a:ext cx="7418008" cy="466725"/>
            </a:xfrm>
            <a:prstGeom prst="homePlate">
              <a:avLst>
                <a:gd name="adj" fmla="val 94508"/>
              </a:avLst>
            </a:prstGeom>
            <a:gradFill rotWithShape="1">
              <a:gsLst>
                <a:gs pos="0">
                  <a:srgbClr val="5D7298"/>
                </a:gs>
                <a:gs pos="100000">
                  <a:srgbClr val="C7CFDC"/>
                </a:gs>
              </a:gsLst>
              <a:lin ang="0" scaled="1"/>
            </a:gradFill>
            <a:ln w="9525" algn="ctr">
              <a:solidFill>
                <a:srgbClr val="153B63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r>
                <a:rPr lang="hu-HU" sz="1500" dirty="0"/>
                <a:t>                                                                                       </a:t>
              </a:r>
            </a:p>
            <a:p>
              <a:r>
                <a:rPr lang="hu-HU" sz="1500" dirty="0"/>
                <a:t> 1998    2000   2002    2003      2004             2005       2009     2010      2011   2012  2013</a:t>
              </a:r>
              <a:endParaRPr lang="en-US" sz="1500" dirty="0"/>
            </a:p>
          </p:txBody>
        </p:sp>
        <p:sp>
          <p:nvSpPr>
            <p:cNvPr id="67602" name="Line 30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1674912" y="3049588"/>
              <a:ext cx="0" cy="469900"/>
            </a:xfrm>
            <a:prstGeom prst="line">
              <a:avLst/>
            </a:prstGeom>
            <a:noFill/>
            <a:ln w="12700">
              <a:solidFill>
                <a:srgbClr val="153B6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603" name="Line 31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6643464" y="3049588"/>
              <a:ext cx="0" cy="469900"/>
            </a:xfrm>
            <a:prstGeom prst="line">
              <a:avLst/>
            </a:prstGeom>
            <a:noFill/>
            <a:ln w="12700">
              <a:solidFill>
                <a:srgbClr val="153B6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604" name="Line 32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3547120" y="3049588"/>
              <a:ext cx="0" cy="469900"/>
            </a:xfrm>
            <a:prstGeom prst="line">
              <a:avLst/>
            </a:prstGeom>
            <a:noFill/>
            <a:ln w="12700">
              <a:solidFill>
                <a:srgbClr val="153B6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605" name="Line 33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6067736" y="3049588"/>
              <a:ext cx="0" cy="469900"/>
            </a:xfrm>
            <a:prstGeom prst="line">
              <a:avLst/>
            </a:prstGeom>
            <a:noFill/>
            <a:ln w="12700">
              <a:solidFill>
                <a:srgbClr val="153B6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9" name="Group 36"/>
            <p:cNvGrpSpPr>
              <a:grpSpLocks/>
            </p:cNvGrpSpPr>
            <p:nvPr/>
          </p:nvGrpSpPr>
          <p:grpSpPr bwMode="auto">
            <a:xfrm>
              <a:off x="1386880" y="1448817"/>
              <a:ext cx="144016" cy="1547665"/>
              <a:chOff x="511" y="1077"/>
              <a:chExt cx="317" cy="816"/>
            </a:xfrm>
          </p:grpSpPr>
          <p:sp>
            <p:nvSpPr>
              <p:cNvPr id="67638" name="Line 37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511" y="1077"/>
                <a:ext cx="0" cy="816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50000"/>
                  </a:schemeClr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639" name="Line 38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511" y="1077"/>
                <a:ext cx="317" cy="0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1" name="Group 39"/>
            <p:cNvGrpSpPr>
              <a:grpSpLocks/>
            </p:cNvGrpSpPr>
            <p:nvPr/>
          </p:nvGrpSpPr>
          <p:grpSpPr bwMode="auto">
            <a:xfrm>
              <a:off x="1962944" y="1738246"/>
              <a:ext cx="144462" cy="1258888"/>
              <a:chOff x="511" y="1071"/>
              <a:chExt cx="317" cy="816"/>
            </a:xfrm>
          </p:grpSpPr>
          <p:sp>
            <p:nvSpPr>
              <p:cNvPr id="67636" name="Line 40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511" y="1071"/>
                <a:ext cx="0" cy="816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50000"/>
                  </a:schemeClr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637" name="Line 41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511" y="1071"/>
                <a:ext cx="317" cy="0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2" name="Group 42"/>
            <p:cNvGrpSpPr>
              <a:grpSpLocks/>
            </p:cNvGrpSpPr>
            <p:nvPr/>
          </p:nvGrpSpPr>
          <p:grpSpPr bwMode="auto">
            <a:xfrm>
              <a:off x="2611016" y="1953545"/>
              <a:ext cx="144016" cy="1043608"/>
              <a:chOff x="511" y="1064"/>
              <a:chExt cx="317" cy="816"/>
            </a:xfrm>
          </p:grpSpPr>
          <p:sp>
            <p:nvSpPr>
              <p:cNvPr id="67634" name="Line 43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511" y="1064"/>
                <a:ext cx="0" cy="816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50000"/>
                  </a:schemeClr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635" name="Line 44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511" y="1064"/>
                <a:ext cx="317" cy="0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7632" name="Line 4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3907092" y="2603863"/>
              <a:ext cx="0" cy="377787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3" name="Group 51"/>
            <p:cNvGrpSpPr>
              <a:grpSpLocks/>
            </p:cNvGrpSpPr>
            <p:nvPr/>
          </p:nvGrpSpPr>
          <p:grpSpPr bwMode="auto">
            <a:xfrm>
              <a:off x="3259088" y="2242159"/>
              <a:ext cx="144016" cy="755576"/>
              <a:chOff x="511" y="1049"/>
              <a:chExt cx="317" cy="816"/>
            </a:xfrm>
          </p:grpSpPr>
          <p:sp>
            <p:nvSpPr>
              <p:cNvPr id="67630" name="Line 52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511" y="1049"/>
                <a:ext cx="0" cy="816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50000"/>
                  </a:schemeClr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631" name="Line 53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511" y="1049"/>
                <a:ext cx="317" cy="0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4" name="Group 54"/>
            <p:cNvGrpSpPr>
              <a:grpSpLocks/>
            </p:cNvGrpSpPr>
            <p:nvPr/>
          </p:nvGrpSpPr>
          <p:grpSpPr bwMode="auto">
            <a:xfrm rot="10800000">
              <a:off x="3438526" y="3736375"/>
              <a:ext cx="1622355" cy="395772"/>
              <a:chOff x="548" y="653"/>
              <a:chExt cx="280" cy="817"/>
            </a:xfrm>
          </p:grpSpPr>
          <p:sp>
            <p:nvSpPr>
              <p:cNvPr id="67628" name="Line 55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548" y="654"/>
                <a:ext cx="0" cy="816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50000"/>
                  </a:schemeClr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629" name="Line 56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548" y="653"/>
                <a:ext cx="280" cy="0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5" name="Group 57"/>
            <p:cNvGrpSpPr>
              <a:grpSpLocks/>
            </p:cNvGrpSpPr>
            <p:nvPr/>
          </p:nvGrpSpPr>
          <p:grpSpPr bwMode="auto">
            <a:xfrm rot="10800000">
              <a:off x="5131297" y="3738235"/>
              <a:ext cx="719138" cy="646733"/>
              <a:chOff x="511" y="829"/>
              <a:chExt cx="317" cy="816"/>
            </a:xfrm>
          </p:grpSpPr>
          <p:sp>
            <p:nvSpPr>
              <p:cNvPr id="67626" name="Line 58"/>
              <p:cNvSpPr>
                <a:spLocks noChangeShapeType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511" y="829"/>
                <a:ext cx="0" cy="816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50000"/>
                  </a:schemeClr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627" name="Line 59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511" y="829"/>
                <a:ext cx="317" cy="0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6" name="Group 60"/>
            <p:cNvGrpSpPr>
              <a:grpSpLocks/>
            </p:cNvGrpSpPr>
            <p:nvPr/>
          </p:nvGrpSpPr>
          <p:grpSpPr bwMode="auto">
            <a:xfrm rot="10800000">
              <a:off x="6067400" y="3737068"/>
              <a:ext cx="358775" cy="936352"/>
              <a:chOff x="511" y="914"/>
              <a:chExt cx="317" cy="816"/>
            </a:xfrm>
          </p:grpSpPr>
          <p:sp>
            <p:nvSpPr>
              <p:cNvPr id="67624" name="Line 61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11" y="914"/>
                <a:ext cx="0" cy="816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50000"/>
                  </a:schemeClr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625" name="Line 62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511" y="914"/>
                <a:ext cx="317" cy="0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7622" name="Line 76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6571455" y="2792756"/>
              <a:ext cx="0" cy="222304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615" name="Line 78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91564" y="3067257"/>
              <a:ext cx="0" cy="469900"/>
            </a:xfrm>
            <a:prstGeom prst="line">
              <a:avLst/>
            </a:prstGeom>
            <a:noFill/>
            <a:ln w="12700">
              <a:solidFill>
                <a:srgbClr val="153B6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7" name="Group 60_"/>
            <p:cNvGrpSpPr>
              <a:grpSpLocks/>
            </p:cNvGrpSpPr>
            <p:nvPr/>
          </p:nvGrpSpPr>
          <p:grpSpPr bwMode="auto">
            <a:xfrm rot="10800000">
              <a:off x="6571456" y="3736995"/>
              <a:ext cx="358775" cy="1152128"/>
              <a:chOff x="511" y="950"/>
              <a:chExt cx="317" cy="816"/>
            </a:xfrm>
          </p:grpSpPr>
          <p:sp>
            <p:nvSpPr>
              <p:cNvPr id="67620" name="Line 610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11" y="950"/>
                <a:ext cx="0" cy="816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50000"/>
                  </a:schemeClr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621" name="Line 620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11" y="950"/>
                <a:ext cx="317" cy="0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8" name="Group 60__"/>
            <p:cNvGrpSpPr>
              <a:grpSpLocks/>
            </p:cNvGrpSpPr>
            <p:nvPr/>
          </p:nvGrpSpPr>
          <p:grpSpPr bwMode="auto">
            <a:xfrm rot="10800000">
              <a:off x="7167627" y="3736996"/>
              <a:ext cx="358775" cy="1440160"/>
              <a:chOff x="511" y="981"/>
              <a:chExt cx="317" cy="816"/>
            </a:xfrm>
          </p:grpSpPr>
          <p:sp>
            <p:nvSpPr>
              <p:cNvPr id="67618" name="Line 6100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11" y="981"/>
                <a:ext cx="0" cy="816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50000"/>
                  </a:schemeClr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619" name="Line 6200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11" y="981"/>
                <a:ext cx="317" cy="0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" name="Szövegdoboz 1"/>
          <p:cNvSpPr txBox="1"/>
          <p:nvPr/>
        </p:nvSpPr>
        <p:spPr>
          <a:xfrm>
            <a:off x="177431" y="1593192"/>
            <a:ext cx="431750" cy="205679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vert270" wrap="square" lIns="99487" tIns="49743" rIns="99487" bIns="49743" rtlCol="0">
            <a:spAutoFit/>
          </a:bodyPr>
          <a:lstStyle/>
          <a:p>
            <a:pPr algn="ctr"/>
            <a:r>
              <a:rPr lang="hu-HU" sz="1500" b="1" dirty="0">
                <a:solidFill>
                  <a:schemeClr val="bg1"/>
                </a:solidFill>
              </a:rPr>
              <a:t>Beruházás</a:t>
            </a:r>
          </a:p>
        </p:txBody>
      </p:sp>
      <p:sp>
        <p:nvSpPr>
          <p:cNvPr id="60" name="Szövegdoboz 59"/>
          <p:cNvSpPr txBox="1"/>
          <p:nvPr/>
        </p:nvSpPr>
        <p:spPr>
          <a:xfrm>
            <a:off x="116199" y="4475366"/>
            <a:ext cx="662582" cy="200022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vert270" wrap="square" lIns="99487" tIns="49743" rIns="99487" bIns="49743" rtlCol="0">
            <a:spAutoFit/>
          </a:bodyPr>
          <a:lstStyle>
            <a:defPPr>
              <a:defRPr lang="hu-HU"/>
            </a:defPPr>
            <a:lvl1pPr algn="ctr"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Kutatás-fejlesztés, képzés</a:t>
            </a:r>
          </a:p>
        </p:txBody>
      </p:sp>
      <p:sp>
        <p:nvSpPr>
          <p:cNvPr id="3" name="Jobbra nyíl 2"/>
          <p:cNvSpPr/>
          <p:nvPr/>
        </p:nvSpPr>
        <p:spPr>
          <a:xfrm rot="5400000">
            <a:off x="8497348" y="5665772"/>
            <a:ext cx="573717" cy="791580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txBody>
          <a:bodyPr vert="vert270" wrap="square" lIns="99487" tIns="49743" rIns="99487" bIns="49743" rtlCol="0">
            <a:spAutoFit/>
          </a:bodyPr>
          <a:lstStyle/>
          <a:p>
            <a:pPr algn="ctr"/>
            <a:endParaRPr lang="hu-HU" sz="1500" b="1">
              <a:solidFill>
                <a:schemeClr val="bg1"/>
              </a:solidFill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62" name="Szövegdoboz 61"/>
          <p:cNvSpPr txBox="1"/>
          <p:nvPr/>
        </p:nvSpPr>
        <p:spPr>
          <a:xfrm>
            <a:off x="8565880" y="1612111"/>
            <a:ext cx="431750" cy="448278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vert270" wrap="square" lIns="99487" tIns="49743" rIns="99487" bIns="49743" rtlCol="0">
            <a:spAutoFit/>
          </a:bodyPr>
          <a:lstStyle>
            <a:defPPr>
              <a:defRPr lang="hu-HU"/>
            </a:defPPr>
            <a:lvl1pPr algn="ctr"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INTEGRÁCIÓ</a:t>
            </a:r>
          </a:p>
        </p:txBody>
      </p:sp>
      <p:sp>
        <p:nvSpPr>
          <p:cNvPr id="65" name="Line 55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rot="10800000">
            <a:off x="4274767" y="4464520"/>
            <a:ext cx="4910" cy="220401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round/>
            <a:headEnd/>
            <a:tailEnd type="triangle" w="lg" len="lg"/>
          </a:ln>
        </p:spPr>
        <p:txBody>
          <a:bodyPr lIns="99487" tIns="49743" rIns="99487" bIns="49743"/>
          <a:lstStyle/>
          <a:p>
            <a:endParaRPr lang="en-GB"/>
          </a:p>
        </p:txBody>
      </p:sp>
      <p:sp>
        <p:nvSpPr>
          <p:cNvPr id="67" name="Line 6200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rot="10800000" flipV="1">
            <a:off x="4122702" y="4684922"/>
            <a:ext cx="156976" cy="9812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lIns="99487" tIns="49743" rIns="99487" bIns="49743"/>
          <a:lstStyle/>
          <a:p>
            <a:endParaRPr lang="en-GB"/>
          </a:p>
        </p:txBody>
      </p:sp>
      <p:sp>
        <p:nvSpPr>
          <p:cNvPr id="69" name="Foliennummernplatzhalter 6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7F6EE-FF92-4270-9377-3AD64AE294F9}" type="slidenum">
              <a:rPr lang="x-none" smtClean="0"/>
              <a:pPr>
                <a:defRPr/>
              </a:pPr>
              <a:t>7</a:t>
            </a:fld>
            <a:endParaRPr lang="x-none" dirty="0"/>
          </a:p>
        </p:txBody>
      </p:sp>
      <p:sp>
        <p:nvSpPr>
          <p:cNvPr id="64" name="Szövegdoboz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45738" y="1098438"/>
            <a:ext cx="8471048" cy="43366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square" lIns="0" tIns="57150" rIns="0" bIns="0" anchor="ctr"/>
          <a:lstStyle/>
          <a:p>
            <a:pPr>
              <a:lnSpc>
                <a:spcPct val="111000"/>
              </a:lnSpc>
              <a:spcBef>
                <a:spcPts val="0"/>
              </a:spcBef>
              <a:spcAft>
                <a:spcPts val="0"/>
              </a:spcAft>
            </a:pPr>
            <a:r>
              <a:rPr lang="x-none" sz="2800">
                <a:solidFill>
                  <a:srgbClr val="09422E"/>
                </a:solidFill>
                <a:cs typeface="Arial" pitchFamily="34" charset="0"/>
              </a:rPr>
              <a:t>A Bosch csoport </a:t>
            </a:r>
            <a:r>
              <a:rPr lang="hu-HU" sz="2800" dirty="0">
                <a:solidFill>
                  <a:srgbClr val="09422E"/>
                </a:solidFill>
                <a:cs typeface="Arial" pitchFamily="34" charset="0"/>
              </a:rPr>
              <a:t>térségi </a:t>
            </a:r>
            <a:r>
              <a:rPr lang="x-none" sz="2800">
                <a:solidFill>
                  <a:srgbClr val="09422E"/>
                </a:solidFill>
                <a:cs typeface="Arial" pitchFamily="34" charset="0"/>
              </a:rPr>
              <a:t>integrációjának mérföldkövei</a:t>
            </a:r>
            <a:endParaRPr lang="x-none" sz="2800" dirty="0">
              <a:solidFill>
                <a:srgbClr val="09422E"/>
              </a:solidFill>
              <a:cs typeface="Arial" pitchFamily="34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881007" y="6475588"/>
            <a:ext cx="8116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rgbClr val="09422E"/>
                </a:solidFill>
                <a:cs typeface="Arial" pitchFamily="34" charset="0"/>
              </a:rPr>
              <a:t>A kötelezőtől a szabadon választott gyakorlatokig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546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SZIE_PPT_alap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artalom helye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463752"/>
          </a:xfrm>
        </p:spPr>
        <p:txBody>
          <a:bodyPr/>
          <a:lstStyle/>
          <a:p>
            <a:endParaRPr lang="hu-HU" dirty="0"/>
          </a:p>
          <a:p>
            <a:pPr marL="455613" lvl="1" indent="-342900" eaLnBrk="1" hangingPunct="1">
              <a:lnSpc>
                <a:spcPct val="95000"/>
              </a:lnSpc>
              <a:spcBef>
                <a:spcPct val="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dirty="0" smtClean="0">
              <a:latin typeface="Arial" pitchFamily="34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 bwMode="auto">
          <a:xfrm>
            <a:off x="850186" y="1202363"/>
            <a:ext cx="786733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pitchFamily="-105" charset="-128"/>
                <a:cs typeface="Genev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-105" charset="-128"/>
                <a:cs typeface="Geneva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-105" charset="-128"/>
                <a:cs typeface="Geneva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-105" charset="-128"/>
                <a:cs typeface="Geneva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-105" charset="-128"/>
                <a:cs typeface="Geneva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-10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-10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-10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-105" charset="-128"/>
              </a:defRPr>
            </a:lvl9pPr>
          </a:lstStyle>
          <a:p>
            <a:r>
              <a:rPr lang="hu-HU" sz="2800" dirty="0" smtClean="0">
                <a:solidFill>
                  <a:srgbClr val="09422E"/>
                </a:solidFill>
                <a:latin typeface="Arial" pitchFamily="34" charset="0"/>
                <a:ea typeface="Geneva"/>
                <a:cs typeface="Arial" pitchFamily="34" charset="0"/>
              </a:rPr>
              <a:t>Hozzájárulás a térség potenciáljához</a:t>
            </a:r>
            <a:r>
              <a:rPr lang="hu-HU" sz="2800" baseline="30000" dirty="0"/>
              <a:t> </a:t>
            </a:r>
            <a:r>
              <a:rPr lang="hu-HU" sz="1800" baseline="30000" dirty="0"/>
              <a:t>3</a:t>
            </a:r>
            <a:r>
              <a:rPr lang="hu-HU" sz="2800" dirty="0" smtClean="0">
                <a:solidFill>
                  <a:srgbClr val="09422E"/>
                </a:solidFill>
                <a:latin typeface="Arial" pitchFamily="34" charset="0"/>
                <a:ea typeface="Geneva"/>
                <a:cs typeface="Arial" pitchFamily="34" charset="0"/>
              </a:rPr>
              <a:t> </a:t>
            </a:r>
          </a:p>
          <a:p>
            <a:r>
              <a:rPr lang="hu-HU" sz="2000" dirty="0" smtClean="0">
                <a:solidFill>
                  <a:srgbClr val="09422E"/>
                </a:solidFill>
                <a:latin typeface="Arial" pitchFamily="34" charset="0"/>
                <a:ea typeface="Geneva"/>
                <a:cs typeface="Arial" pitchFamily="34" charset="0"/>
              </a:rPr>
              <a:t>(</a:t>
            </a:r>
            <a:r>
              <a:rPr lang="hu-HU" sz="2000" dirty="0" err="1" smtClean="0">
                <a:solidFill>
                  <a:srgbClr val="09422E"/>
                </a:solidFill>
                <a:latin typeface="Arial" pitchFamily="34" charset="0"/>
                <a:ea typeface="Geneva"/>
                <a:cs typeface="Arial" pitchFamily="34" charset="0"/>
              </a:rPr>
              <a:t>quadriple</a:t>
            </a:r>
            <a:r>
              <a:rPr lang="hu-HU" sz="2000" dirty="0" smtClean="0">
                <a:solidFill>
                  <a:srgbClr val="09422E"/>
                </a:solidFill>
                <a:latin typeface="Arial" pitchFamily="34" charset="0"/>
                <a:ea typeface="Geneva"/>
                <a:cs typeface="Arial" pitchFamily="34" charset="0"/>
              </a:rPr>
              <a:t> </a:t>
            </a:r>
            <a:r>
              <a:rPr lang="hu-HU" sz="2000" dirty="0" err="1" smtClean="0">
                <a:solidFill>
                  <a:srgbClr val="09422E"/>
                </a:solidFill>
                <a:latin typeface="Arial" pitchFamily="34" charset="0"/>
                <a:ea typeface="Geneva"/>
                <a:cs typeface="Arial" pitchFamily="34" charset="0"/>
              </a:rPr>
              <a:t>helix</a:t>
            </a:r>
            <a:r>
              <a:rPr lang="hu-HU" sz="2000" dirty="0" smtClean="0">
                <a:solidFill>
                  <a:srgbClr val="09422E"/>
                </a:solidFill>
                <a:latin typeface="Arial" pitchFamily="34" charset="0"/>
                <a:ea typeface="Geneva"/>
                <a:cs typeface="Arial" pitchFamily="34" charset="0"/>
              </a:rPr>
              <a:t> - alaptényezők)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7" y="1932588"/>
            <a:ext cx="40481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6732240" y="3409643"/>
            <a:ext cx="2411760" cy="163121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chemeClr val="bg1"/>
                </a:solidFill>
              </a:rPr>
              <a:t>Bosch tanszék a Miskolci Egyetemen</a:t>
            </a:r>
          </a:p>
          <a:p>
            <a:endParaRPr lang="hu-HU" sz="800" b="1" dirty="0">
              <a:solidFill>
                <a:schemeClr val="bg1"/>
              </a:solidFill>
            </a:endParaRPr>
          </a:p>
          <a:p>
            <a:r>
              <a:rPr lang="hu-HU" sz="1400" b="1" dirty="0" smtClean="0">
                <a:solidFill>
                  <a:schemeClr val="bg1"/>
                </a:solidFill>
              </a:rPr>
              <a:t>KFI és </a:t>
            </a:r>
            <a:r>
              <a:rPr lang="hu-HU" sz="1400" b="1" dirty="0" err="1" smtClean="0">
                <a:solidFill>
                  <a:schemeClr val="bg1"/>
                </a:solidFill>
              </a:rPr>
              <a:t>teszközpontok</a:t>
            </a:r>
            <a:endParaRPr lang="hu-HU" sz="1400" b="1" dirty="0" smtClean="0">
              <a:solidFill>
                <a:schemeClr val="bg1"/>
              </a:solidFill>
            </a:endParaRPr>
          </a:p>
          <a:p>
            <a:endParaRPr lang="hu-HU" sz="800" b="1" dirty="0" smtClean="0">
              <a:solidFill>
                <a:schemeClr val="bg1"/>
              </a:solidFill>
            </a:endParaRPr>
          </a:p>
          <a:p>
            <a:r>
              <a:rPr lang="hu-HU" sz="1400" b="1" dirty="0" smtClean="0">
                <a:solidFill>
                  <a:schemeClr val="bg1"/>
                </a:solidFill>
              </a:rPr>
              <a:t>Bosch osztály az Andrássy Szakközépiskolában</a:t>
            </a:r>
            <a:endParaRPr lang="hu-HU" sz="1400" b="1" dirty="0">
              <a:solidFill>
                <a:schemeClr val="bg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732240" y="1778427"/>
            <a:ext cx="2411760" cy="15696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chemeClr val="bg1"/>
                </a:solidFill>
              </a:rPr>
              <a:t>Helyi sportélet támogatása</a:t>
            </a:r>
            <a:r>
              <a:rPr lang="hu-HU" sz="1400" b="1" dirty="0">
                <a:solidFill>
                  <a:schemeClr val="bg1"/>
                </a:solidFill>
              </a:rPr>
              <a:t>:</a:t>
            </a:r>
            <a:r>
              <a:rPr lang="hu-HU" sz="1400" b="1" dirty="0" smtClean="0">
                <a:solidFill>
                  <a:schemeClr val="bg1"/>
                </a:solidFill>
              </a:rPr>
              <a:t> foci, jéghoki,  kosárlabda</a:t>
            </a:r>
          </a:p>
          <a:p>
            <a:endParaRPr lang="hu-HU" sz="600" b="1" dirty="0" smtClean="0">
              <a:solidFill>
                <a:schemeClr val="bg1"/>
              </a:solidFill>
            </a:endParaRPr>
          </a:p>
          <a:p>
            <a:r>
              <a:rPr lang="hu-HU" sz="1400" b="1" dirty="0" smtClean="0">
                <a:solidFill>
                  <a:schemeClr val="bg1"/>
                </a:solidFill>
              </a:rPr>
              <a:t>Kulturális rendezvények, fesztiválok</a:t>
            </a:r>
          </a:p>
          <a:p>
            <a:endParaRPr lang="hu-HU" sz="600" b="1" dirty="0">
              <a:solidFill>
                <a:schemeClr val="bg1"/>
              </a:solidFill>
            </a:endParaRPr>
          </a:p>
          <a:p>
            <a:r>
              <a:rPr lang="hu-HU" sz="1400" b="1" dirty="0" smtClean="0">
                <a:solidFill>
                  <a:schemeClr val="bg1"/>
                </a:solidFill>
              </a:rPr>
              <a:t>Egyéb CSR tevékenység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25060" y="3284984"/>
            <a:ext cx="1912415" cy="176971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chemeClr val="bg1"/>
                </a:solidFill>
              </a:rPr>
              <a:t>Stratégiai Megállapodás (nemzeti és helyi)</a:t>
            </a:r>
          </a:p>
          <a:p>
            <a:endParaRPr lang="hu-HU" sz="1100" b="1" dirty="0" smtClean="0">
              <a:solidFill>
                <a:schemeClr val="bg1"/>
              </a:solidFill>
            </a:endParaRPr>
          </a:p>
          <a:p>
            <a:r>
              <a:rPr lang="hu-HU" sz="1400" b="1" dirty="0" smtClean="0">
                <a:solidFill>
                  <a:schemeClr val="bg1"/>
                </a:solidFill>
              </a:rPr>
              <a:t>Nemzetközi óvoda és iskola</a:t>
            </a:r>
          </a:p>
          <a:p>
            <a:endParaRPr lang="hu-HU" sz="1400" b="1" dirty="0" smtClean="0">
              <a:solidFill>
                <a:schemeClr val="bg1"/>
              </a:solidFill>
            </a:endParaRPr>
          </a:p>
          <a:p>
            <a:r>
              <a:rPr lang="hu-HU" sz="1400" b="1" dirty="0" smtClean="0">
                <a:solidFill>
                  <a:schemeClr val="bg1"/>
                </a:solidFill>
              </a:rPr>
              <a:t>S3 tervezés</a:t>
            </a:r>
            <a:endParaRPr lang="hu-HU" sz="1400" b="1" dirty="0">
              <a:solidFill>
                <a:schemeClr val="bg1"/>
              </a:solidFill>
            </a:endParaRPr>
          </a:p>
        </p:txBody>
      </p:sp>
      <p:sp>
        <p:nvSpPr>
          <p:cNvPr id="12" name="Szövegdoboz 80"/>
          <p:cNvSpPr txBox="1"/>
          <p:nvPr/>
        </p:nvSpPr>
        <p:spPr>
          <a:xfrm>
            <a:off x="377075" y="1778427"/>
            <a:ext cx="2008386" cy="129266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chemeClr val="bg1"/>
                </a:solidFill>
              </a:rPr>
              <a:t>Beruházások és foglalkoztatás</a:t>
            </a:r>
            <a:endParaRPr lang="hu-HU" sz="1400" b="1" dirty="0">
              <a:solidFill>
                <a:schemeClr val="bg1"/>
              </a:solidFill>
            </a:endParaRPr>
          </a:p>
          <a:p>
            <a:endParaRPr lang="hu-HU" sz="1400" b="1" dirty="0" smtClean="0">
              <a:solidFill>
                <a:schemeClr val="bg1"/>
              </a:solidFill>
            </a:endParaRPr>
          </a:p>
          <a:p>
            <a:r>
              <a:rPr lang="hu-HU" sz="1400" b="1" dirty="0" smtClean="0">
                <a:solidFill>
                  <a:schemeClr val="bg1"/>
                </a:solidFill>
              </a:rPr>
              <a:t>Beszállítói hálózat</a:t>
            </a:r>
          </a:p>
          <a:p>
            <a:endParaRPr lang="hu-HU" sz="800" b="1" dirty="0" smtClean="0">
              <a:solidFill>
                <a:schemeClr val="bg1"/>
              </a:solidFill>
            </a:endParaRPr>
          </a:p>
          <a:p>
            <a:r>
              <a:rPr lang="hu-HU" sz="1400" b="1" dirty="0" smtClean="0">
                <a:solidFill>
                  <a:schemeClr val="bg1"/>
                </a:solidFill>
              </a:rPr>
              <a:t>TGA képzési központ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4745" y="5213467"/>
            <a:ext cx="2219255" cy="166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48970" y="5247201"/>
            <a:ext cx="2469577" cy="164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847" y="5247201"/>
            <a:ext cx="2174875" cy="163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95722" y="5247201"/>
            <a:ext cx="2253248" cy="165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Kép 16" descr="Bosch logo2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035" y="3071361"/>
            <a:ext cx="2119870" cy="7236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299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4" descr="SZIE_PPT_alap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542" y="0"/>
            <a:ext cx="9144000" cy="686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4742" y="1844824"/>
            <a:ext cx="8679258" cy="4281339"/>
          </a:xfrm>
        </p:spPr>
        <p:txBody>
          <a:bodyPr/>
          <a:lstStyle/>
          <a:p>
            <a:pPr lvl="0"/>
            <a:endParaRPr lang="hu-HU" sz="2400" dirty="0" smtClean="0"/>
          </a:p>
          <a:p>
            <a:endParaRPr lang="hu-HU" sz="2400" b="1" dirty="0" smtClean="0"/>
          </a:p>
          <a:p>
            <a:endParaRPr lang="hu-HU" sz="2400" b="1" dirty="0"/>
          </a:p>
          <a:p>
            <a:endParaRPr lang="hu-HU" sz="2400" b="1" dirty="0" smtClean="0"/>
          </a:p>
        </p:txBody>
      </p:sp>
      <p:sp>
        <p:nvSpPr>
          <p:cNvPr id="7" name="Cím 1"/>
          <p:cNvSpPr txBox="1">
            <a:spLocks/>
          </p:cNvSpPr>
          <p:nvPr/>
        </p:nvSpPr>
        <p:spPr bwMode="auto">
          <a:xfrm>
            <a:off x="604018" y="1129606"/>
            <a:ext cx="82296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pitchFamily="-105" charset="-128"/>
                <a:cs typeface="Genev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-105" charset="-128"/>
                <a:cs typeface="Geneva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-105" charset="-128"/>
                <a:cs typeface="Geneva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-105" charset="-128"/>
                <a:cs typeface="Geneva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-105" charset="-128"/>
                <a:cs typeface="Geneva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-10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-10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-10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-105" charset="-128"/>
              </a:defRPr>
            </a:lvl9pPr>
          </a:lstStyle>
          <a:p>
            <a:r>
              <a:rPr lang="hu-HU" sz="3400" dirty="0" smtClean="0">
                <a:solidFill>
                  <a:srgbClr val="09422E"/>
                </a:solidFill>
                <a:latin typeface="Arial" pitchFamily="34" charset="0"/>
                <a:ea typeface="Geneva"/>
                <a:cs typeface="Arial" pitchFamily="34" charset="0"/>
              </a:rPr>
              <a:t>Hozzájárulás a sikeresség kritériumaihoz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347271"/>
              </p:ext>
            </p:extLst>
          </p:nvPr>
        </p:nvGraphicFramePr>
        <p:xfrm>
          <a:off x="179512" y="1796519"/>
          <a:ext cx="8956946" cy="488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1726"/>
                <a:gridCol w="4855220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Sikeres</a:t>
                      </a:r>
                      <a:r>
                        <a:rPr lang="hu-HU" baseline="0" dirty="0" smtClean="0"/>
                        <a:t> város kritériuma </a:t>
                      </a:r>
                      <a:r>
                        <a:rPr lang="hu-HU" baseline="30000" dirty="0" smtClean="0"/>
                        <a:t> </a:t>
                      </a:r>
                      <a:r>
                        <a:rPr lang="hu-HU" baseline="0" dirty="0" smtClean="0"/>
                        <a:t>(faktorok)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Hozzájárulás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/>
                        <a:t>Gazdasági szerkezet változtatása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Szektorális</a:t>
                      </a:r>
                      <a:r>
                        <a:rPr lang="hu-HU" baseline="0" dirty="0" smtClean="0"/>
                        <a:t> fókusz és hálózat-szervező erő (mechatronika)</a:t>
                      </a:r>
                      <a:endParaRPr lang="hu-HU" dirty="0"/>
                    </a:p>
                  </a:txBody>
                  <a:tcPr/>
                </a:tc>
              </a:tr>
              <a:tr h="57325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/>
                        <a:t>Szolgáltató szektorban magas az értékhozzáadó ágazatok száma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Beszállítói hálózat, vállalati együttműködések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/>
                        <a:t>A tudásalapú termelés jellemzi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Erőteljes és folyamatos</a:t>
                      </a:r>
                      <a:r>
                        <a:rPr lang="hu-HU" baseline="0" dirty="0" smtClean="0"/>
                        <a:t> KFI, beruházás és képzés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/>
                        <a:t>Erős az innovációs képesség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KFI</a:t>
                      </a:r>
                      <a:r>
                        <a:rPr lang="hu-HU" baseline="0" dirty="0" smtClean="0"/>
                        <a:t> projektek és együttműködések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/>
                        <a:t>Döntések születnek (stratégiai tervezés, innovációk létrehozása, nagyberuházások)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S3 és 2014-2020 tervezési</a:t>
                      </a:r>
                      <a:r>
                        <a:rPr lang="hu-HU" baseline="0" dirty="0" smtClean="0"/>
                        <a:t>, valamint FDI szervezési együttműködés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Erős és gyarapodó a középosztály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Nemzetközi óvoda</a:t>
                      </a:r>
                      <a:r>
                        <a:rPr lang="hu-HU" baseline="0" dirty="0" smtClean="0"/>
                        <a:t> és iskola, CSR tevékenység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/>
                        <a:t>Nagy értékű környezetet nyújt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aseline="0" dirty="0" smtClean="0"/>
                        <a:t>Vonzó befektetési környezet kialakítása Miskolcon</a:t>
                      </a:r>
                      <a:endParaRPr lang="hu-H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/>
                        <a:t>Jól kezeli konfliktusait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Stratégiai Partnerség</a:t>
                      </a:r>
                      <a:r>
                        <a:rPr lang="hu-HU" baseline="0" dirty="0" smtClean="0"/>
                        <a:t> és </a:t>
                      </a:r>
                      <a:r>
                        <a:rPr lang="hu-HU" dirty="0" smtClean="0"/>
                        <a:t>Megállapodás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/>
                        <a:t>Jelentősek a külső kapcsolatai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Stratégiai pozicionálás</a:t>
                      </a:r>
                      <a:r>
                        <a:rPr lang="hu-HU" baseline="0" dirty="0" smtClean="0"/>
                        <a:t>, kiemelt státusz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/>
                        <a:t>Növekszik a jövedelem és a foglalkoztatás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Folyamatos</a:t>
                      </a:r>
                      <a:r>
                        <a:rPr lang="hu-HU" baseline="0" dirty="0" smtClean="0"/>
                        <a:t> munkahely-teremtés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23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Subtitle"/>
  <p:tag name="SHAPECLASSPROTECTIONTYPE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lue3;White;-1;-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lue3;White;-1;-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hapt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SETCLASSNAME" val="Title"/>
  <p:tag name="SHAPECLASSPROTECTIONTYPE" val="2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3;-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3;-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Blue1;White;-1;-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lue1;White;-1;-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lue1;White;-1;-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Black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lue1;White;-1;-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lue1;White;-1;-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lue3;White;-1;-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lue3;White;-1;-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lue1;White;-1;-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lue3;White;-1;-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lue3;White;-1;-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lue3;White;-1;-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lue3;White;-1;-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lue3;White;-1;-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lue3;White;-1;-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lue3;White;-1;-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lue3;White;-1;-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lue3;White;-1;-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lue3;White;-1;-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lue3;White;-1;-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lue3;White;-1;-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lue3;White;-1;-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lue3;White;-1;-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lue3;White;-1;-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REM_ANL.CONTENT" val=" "/>
  <p:tag name="FIELD.REM_ANL.VALUE" val=" "/>
  <p:tag name="SHAPESETGROUPCLASSNAME" val="ShapeSetGroup1"/>
  <p:tag name="SHAPESETCLASSNAME" val="Title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SZÖVEGDOBOZ 3_SHAPECLASSPROTECTIONTYPE" val="31"/>
  <p:tag name="TÉGLALAP 5_SHAPECLASSPROTECTIONTYPE" val="15"/>
  <p:tag name="KÉP 7_SHAPECLASSPROTECTIONTYPE" val="15"/>
  <p:tag name="SZÖVEGDOBOZ 8_SHAPECLASSPROTECTIONTYPE" val="11"/>
  <p:tag name="TÉGLALAP 9_SHAPECLASSPROTECTIONTYPE" val="63"/>
  <p:tag name="ALCÍM 2_SHAPECLASSPROTECTIONTYPE" val="0"/>
  <p:tag name="CÍM 1_SHAPECLASSPROTECTIONTYPE" val="0"/>
  <p:tag name="FIELD.CHAPTER.COMBOINDEX" val="-2"/>
  <p:tag name="FIELD.REM_ANL.COMBOINDEX" val="-2"/>
  <p:tag name="FIELD.DPT.COMBOINDEX" val="-2"/>
  <p:tag name="ML_1" val="RBHU_Bp"/>
  <p:tag name="ML_2" val="Bosch.mcr"/>
  <p:tag name="ML_LAYOUT_RESOURCE" val="BOSCH4_3_01.MCR "/>
  <p:tag name="FIELD.CHAPTER.CONTENT" val="Titel des Kapitels"/>
  <p:tag name="FIELD.CHAPTER.VALUE" val="Titel des Kapitels"/>
  <p:tag name="FIELDS.INITIALIZED" val="1"/>
  <p:tag name="CONFIG" val="config01.xml"/>
  <p:tag name="TÉGLALAP 4_SHAPECLASSPROTECTIONTYPE" val="27"/>
  <p:tag name="TÉGLALAP 6_SHAPECLASSPROTECTIONTYPE" val="27"/>
  <p:tag name="GRAFIK 60_SHAPECLASSPROTECTIONTYPE" val="15"/>
  <p:tag name="SZÖVEGDOBOZ 10_SHAPECLASSPROTECTIONTYPE" val="27"/>
  <p:tag name="ALCÍM 62_SHAPECLASSPROTECTIONTYPE" val="0"/>
  <p:tag name="FIELD.DPT.CONTENT" val="RBHM/PM, -/PC"/>
  <p:tag name="FIELD.DPT.VALUE" val="RBHM/PM, -/PC | 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lue3;White;-1;-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lue3;White;-1;-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lue3;White;-1;-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lue3;White;-1;-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lue3;White;-1;-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ddNoteBox"/>
  <p:tag name="SHAPECLASSPROTECTIONTYPE" val="2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BGroupBox"/>
  <p:tag name="SHAPECLASSPROTECTIONTYP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Righ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uthorBox"/>
  <p:tag name="SHAPECLASSPROTECTIONTYPE" val="2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Fon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tNavbar"/>
  <p:tag name="SHAPECLASSPROTECTIONTYPE" val="31"/>
</p:tagLst>
</file>

<file path=ppt/theme/theme1.xml><?xml version="1.0" encoding="utf-8"?>
<a:theme xmlns:a="http://schemas.openxmlformats.org/drawingml/2006/main" name="SZIE_prezent_04_GTK_P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SZIE_prezent_04_GTK_PC</Template>
  <TotalTime>1483</TotalTime>
  <Words>620</Words>
  <Application>Microsoft Office PowerPoint</Application>
  <PresentationFormat>Diavetítés a képernyőre (4:3 oldalarány)</PresentationFormat>
  <Paragraphs>136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SZIE_prezent_04_GTK_PC</vt:lpstr>
      <vt:lpstr>PowerPoint bemutató</vt:lpstr>
      <vt:lpstr>Cél</vt:lpstr>
      <vt:lpstr>Eredmény, újdonságtartalom</vt:lpstr>
      <vt:lpstr>Starting point</vt:lpstr>
      <vt:lpstr>Kiindulás - Miskolc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SZIE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Szövegminta</dc:title>
  <dc:creator>molnar.ildiko</dc:creator>
  <cp:lastModifiedBy>Nord</cp:lastModifiedBy>
  <cp:revision>167</cp:revision>
  <dcterms:created xsi:type="dcterms:W3CDTF">2011-04-13T07:30:07Z</dcterms:created>
  <dcterms:modified xsi:type="dcterms:W3CDTF">2013-11-22T08:05:07Z</dcterms:modified>
</cp:coreProperties>
</file>