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70" r:id="rId6"/>
    <p:sldId id="259" r:id="rId7"/>
    <p:sldId id="267" r:id="rId8"/>
    <p:sldId id="265" r:id="rId9"/>
    <p:sldId id="266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64273" autoAdjust="0"/>
  </p:normalViewPr>
  <p:slideViewPr>
    <p:cSldViewPr>
      <p:cViewPr varScale="1">
        <p:scale>
          <a:sx n="48" d="100"/>
          <a:sy n="48" d="100"/>
        </p:scale>
        <p:origin x="20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8EB4-632E-4B51-8CFC-D5B8EA451DCF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24EA-F0EA-4258-B6FD-EBADE61384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45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KMO</a:t>
            </a:r>
            <a:r>
              <a:rPr lang="hu-HU" dirty="0" smtClean="0"/>
              <a:t>=0,824;</a:t>
            </a:r>
          </a:p>
          <a:p>
            <a:r>
              <a:rPr lang="hu-HU" b="1" dirty="0" err="1" smtClean="0"/>
              <a:t>Bartlett</a:t>
            </a:r>
            <a:r>
              <a:rPr lang="hu-HU" b="1" dirty="0" smtClean="0"/>
              <a:t> teszt </a:t>
            </a:r>
            <a:r>
              <a:rPr lang="hu-HU" b="1" dirty="0" err="1" smtClean="0"/>
              <a:t>szignifikancia</a:t>
            </a:r>
            <a:r>
              <a:rPr lang="hu-HU" dirty="0" smtClean="0"/>
              <a:t>=0,000;</a:t>
            </a:r>
          </a:p>
          <a:p>
            <a:r>
              <a:rPr lang="hu-HU" b="1" dirty="0" smtClean="0"/>
              <a:t>Faktor</a:t>
            </a:r>
            <a:r>
              <a:rPr lang="hu-HU" b="1" baseline="0" dirty="0" smtClean="0"/>
              <a:t> sajátértékek</a:t>
            </a:r>
            <a:r>
              <a:rPr lang="hu-HU" baseline="0" dirty="0" smtClean="0"/>
              <a:t>: Város 6,69; Globalizáció 4,87; Népességpotenciál 2,68; </a:t>
            </a:r>
            <a:r>
              <a:rPr lang="hu-HU" baseline="0" dirty="0" err="1" smtClean="0"/>
              <a:t>Természetközeliség</a:t>
            </a:r>
            <a:r>
              <a:rPr lang="hu-HU" baseline="0" dirty="0" smtClean="0"/>
              <a:t> 2,18;</a:t>
            </a:r>
          </a:p>
          <a:p>
            <a:r>
              <a:rPr lang="hu-HU" b="1" baseline="0" dirty="0" smtClean="0"/>
              <a:t>Megőrzött információ</a:t>
            </a:r>
            <a:r>
              <a:rPr lang="hu-HU" baseline="0" dirty="0" smtClean="0"/>
              <a:t>: Város 31,87%; Globalizáció 23,17%; Népességpotenciál 12,77%; </a:t>
            </a:r>
            <a:r>
              <a:rPr lang="hu-HU" baseline="0" dirty="0" err="1" smtClean="0"/>
              <a:t>Természetközeliség</a:t>
            </a:r>
            <a:r>
              <a:rPr lang="hu-HU" baseline="0" dirty="0" smtClean="0"/>
              <a:t> 10,37%;</a:t>
            </a:r>
          </a:p>
          <a:p>
            <a:r>
              <a:rPr lang="hu-HU" b="1" baseline="0" dirty="0" smtClean="0"/>
              <a:t>Kumulált információtartalom</a:t>
            </a:r>
            <a:r>
              <a:rPr lang="hu-HU" baseline="0" dirty="0" smtClean="0"/>
              <a:t>: 78,17%;</a:t>
            </a:r>
          </a:p>
          <a:p>
            <a:r>
              <a:rPr lang="hu-HU" b="1" baseline="0" dirty="0" smtClean="0"/>
              <a:t>Rotálás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Varimax</a:t>
            </a:r>
            <a:r>
              <a:rPr lang="hu-HU" baseline="0" dirty="0" smtClean="0"/>
              <a:t>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F7-103D-4924-8699-E8A2874F880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83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i="1" dirty="0" smtClean="0"/>
              <a:t>A közép-európai Pentagon sarokpontjai: </a:t>
            </a:r>
            <a:r>
              <a:rPr lang="hu-HU" b="0" i="0" dirty="0" smtClean="0"/>
              <a:t>Berlin, Varsó, Budapest, Bécs, Prága; (a</a:t>
            </a:r>
            <a:r>
              <a:rPr lang="hu-HU" b="0" i="0" baseline="0" dirty="0" smtClean="0"/>
              <a:t> városhierarchia csúcspontjai)</a:t>
            </a:r>
            <a:endParaRPr lang="hu-HU" b="0" i="0" dirty="0" smtClean="0"/>
          </a:p>
          <a:p>
            <a:r>
              <a:rPr lang="hu-HU" b="1" i="1" dirty="0" smtClean="0"/>
              <a:t>Keleti másodlagos városok: </a:t>
            </a:r>
            <a:r>
              <a:rPr lang="hu-HU" b="0" i="0" dirty="0" smtClean="0"/>
              <a:t>Szófia, Lódz, Krakkó, Katowice,</a:t>
            </a:r>
            <a:r>
              <a:rPr lang="hu-HU" b="0" i="0" baseline="0" dirty="0" smtClean="0"/>
              <a:t> Poznan, Szczecin, </a:t>
            </a:r>
            <a:r>
              <a:rPr lang="hu-HU" b="0" i="0" baseline="0" dirty="0" err="1" smtClean="0"/>
              <a:t>Wroclaw</a:t>
            </a:r>
            <a:r>
              <a:rPr lang="hu-HU" b="0" i="0" baseline="0" dirty="0" smtClean="0"/>
              <a:t>, </a:t>
            </a:r>
            <a:r>
              <a:rPr lang="hu-HU" b="0" i="0" baseline="0" dirty="0" err="1" smtClean="0"/>
              <a:t>Hármasváros</a:t>
            </a:r>
            <a:r>
              <a:rPr lang="hu-HU" b="0" i="0" baseline="0" dirty="0" smtClean="0"/>
              <a:t> (Gdansk, </a:t>
            </a:r>
            <a:r>
              <a:rPr lang="hu-HU" b="0" i="0" baseline="0" dirty="0" err="1" smtClean="0"/>
              <a:t>Sopot</a:t>
            </a:r>
            <a:r>
              <a:rPr lang="hu-HU" b="0" i="0" baseline="0" dirty="0" smtClean="0"/>
              <a:t>, Gdynia);</a:t>
            </a:r>
            <a:endParaRPr lang="hu-HU" b="0" i="0" dirty="0" smtClean="0"/>
          </a:p>
          <a:p>
            <a:r>
              <a:rPr lang="hu-HU" b="1" i="1" dirty="0" smtClean="0"/>
              <a:t>Keletnémet másodlagos pólusok: </a:t>
            </a:r>
            <a:r>
              <a:rPr lang="hu-HU" b="0" i="0" dirty="0" err="1" smtClean="0"/>
              <a:t>Cottbus</a:t>
            </a:r>
            <a:r>
              <a:rPr lang="hu-HU" b="0" i="0" dirty="0" smtClean="0"/>
              <a:t>, Chemnitz, </a:t>
            </a:r>
            <a:r>
              <a:rPr lang="hu-HU" b="0" i="0" dirty="0" err="1" smtClean="0"/>
              <a:t>Zwickau</a:t>
            </a:r>
            <a:r>
              <a:rPr lang="hu-HU" b="0" i="0" dirty="0" smtClean="0"/>
              <a:t>, Lipcse, Magdeburg, Erfurt, Halle, </a:t>
            </a:r>
            <a:r>
              <a:rPr lang="hu-HU" b="0" i="0" dirty="0" err="1" smtClean="0"/>
              <a:t>Weimar</a:t>
            </a:r>
            <a:r>
              <a:rPr lang="hu-HU" b="0" i="0" dirty="0" smtClean="0"/>
              <a:t>, stb.;</a:t>
            </a:r>
          </a:p>
          <a:p>
            <a:r>
              <a:rPr lang="hu-HU" b="1" i="1" dirty="0" smtClean="0"/>
              <a:t>Nyertes nagyvárosok, agglomerációk: </a:t>
            </a:r>
            <a:r>
              <a:rPr lang="hu-HU" b="0" i="0" dirty="0" smtClean="0"/>
              <a:t>Bécs</a:t>
            </a:r>
            <a:r>
              <a:rPr lang="hu-HU" b="0" i="0" baseline="0" dirty="0" smtClean="0"/>
              <a:t> agglomerációja, Linz, Potsdam, Drezda, Pozsony;</a:t>
            </a:r>
            <a:endParaRPr lang="hu-HU" b="1" i="1" dirty="0" smtClean="0"/>
          </a:p>
          <a:p>
            <a:r>
              <a:rPr lang="hu-HU" b="1" i="1" dirty="0" smtClean="0"/>
              <a:t>Innovatív zöld városok, várostérségek: </a:t>
            </a:r>
            <a:r>
              <a:rPr lang="hu-HU" b="0" i="0" dirty="0" smtClean="0"/>
              <a:t>Graz, Salzburg, Ljubljana, Jena, stb. térségei;</a:t>
            </a:r>
            <a:endParaRPr lang="hu-HU" b="1" i="1" dirty="0" smtClean="0"/>
          </a:p>
          <a:p>
            <a:r>
              <a:rPr lang="hu-HU" b="1" i="1" dirty="0" smtClean="0"/>
              <a:t>Germán </a:t>
            </a:r>
            <a:r>
              <a:rPr lang="hu-HU" b="1" i="1" dirty="0" err="1" smtClean="0"/>
              <a:t>hinterland</a:t>
            </a:r>
            <a:r>
              <a:rPr lang="hu-HU" b="1" i="1" dirty="0" smtClean="0"/>
              <a:t>: </a:t>
            </a:r>
            <a:r>
              <a:rPr lang="hu-HU" b="0" i="0" dirty="0" smtClean="0"/>
              <a:t>Bécs, Berlin és Linz tágabb vonzáskörzetei;</a:t>
            </a:r>
            <a:endParaRPr lang="hu-HU" b="1" i="1" dirty="0" smtClean="0"/>
          </a:p>
          <a:p>
            <a:r>
              <a:rPr lang="hu-HU" b="1" i="1" dirty="0" smtClean="0"/>
              <a:t>Keleti </a:t>
            </a:r>
            <a:r>
              <a:rPr lang="hu-HU" b="1" i="1" dirty="0" err="1" smtClean="0"/>
              <a:t>hinterland</a:t>
            </a:r>
            <a:r>
              <a:rPr lang="hu-HU" b="1" i="1" dirty="0" smtClean="0"/>
              <a:t>: </a:t>
            </a:r>
            <a:r>
              <a:rPr lang="hu-HU" b="0" i="0" dirty="0" smtClean="0"/>
              <a:t>a Kelet-Németországon</a:t>
            </a:r>
            <a:r>
              <a:rPr lang="hu-HU" b="0" i="0" baseline="0" dirty="0" smtClean="0"/>
              <a:t> kívüli nagyvárosok tágabb vonzáskörzetei;</a:t>
            </a:r>
            <a:endParaRPr lang="hu-HU" b="1" i="1" dirty="0" smtClean="0"/>
          </a:p>
          <a:p>
            <a:r>
              <a:rPr lang="hu-HU" b="1" i="1" dirty="0" smtClean="0"/>
              <a:t>„A nyugat alkonya” – Zsugorodó várostérségek (1): </a:t>
            </a:r>
            <a:r>
              <a:rPr lang="hu-HU" b="0" i="0" dirty="0" smtClean="0"/>
              <a:t>Frankfurt, Eisenach, Frankfurt, stb. (ez</a:t>
            </a:r>
            <a:r>
              <a:rPr lang="hu-HU" b="0" i="0" baseline="0" dirty="0" smtClean="0"/>
              <a:t> a rosszabb kategória);</a:t>
            </a:r>
            <a:endParaRPr lang="hu-HU" b="1" i="1" dirty="0" smtClean="0"/>
          </a:p>
          <a:p>
            <a:r>
              <a:rPr lang="hu-HU" b="1" i="1" dirty="0" smtClean="0"/>
              <a:t>„A nyugat alkonya”- Zsugorodó várostérségek (2): </a:t>
            </a:r>
            <a:r>
              <a:rPr lang="hu-HU" b="0" i="0" dirty="0" err="1" smtClean="0"/>
              <a:t>Schwerin</a:t>
            </a:r>
            <a:r>
              <a:rPr lang="hu-HU" b="0" i="0" dirty="0" smtClean="0"/>
              <a:t>, Rostock, </a:t>
            </a:r>
            <a:r>
              <a:rPr lang="hu-HU" b="0" i="0" dirty="0" err="1" smtClean="0"/>
              <a:t>Stuhl</a:t>
            </a:r>
            <a:r>
              <a:rPr lang="hu-HU" b="0" i="0" dirty="0" smtClean="0"/>
              <a:t>, </a:t>
            </a:r>
            <a:r>
              <a:rPr lang="hu-HU" b="0" i="0" dirty="0" err="1" smtClean="0"/>
              <a:t>Hoyersverda</a:t>
            </a:r>
            <a:r>
              <a:rPr lang="hu-HU" b="0" i="0" dirty="0" smtClean="0"/>
              <a:t>, stb.;</a:t>
            </a:r>
            <a:endParaRPr lang="hu-HU" b="1" i="1" dirty="0" smtClean="0"/>
          </a:p>
          <a:p>
            <a:r>
              <a:rPr lang="hu-HU" b="1" i="1" dirty="0" smtClean="0"/>
              <a:t>Innovatív zöld vidék: </a:t>
            </a:r>
            <a:r>
              <a:rPr lang="hu-HU" b="0" i="0" dirty="0" smtClean="0"/>
              <a:t>osztrák és szlovén vidéki térségek magas innovációval és természetes területekkel;</a:t>
            </a:r>
          </a:p>
          <a:p>
            <a:r>
              <a:rPr lang="hu-HU" b="1" i="1" dirty="0" smtClean="0"/>
              <a:t>„Vegyes” vidék: </a:t>
            </a:r>
            <a:r>
              <a:rPr lang="hu-HU" b="0" i="0" dirty="0" smtClean="0"/>
              <a:t>nincs egyértelmű területi jelleg, ipari, turisztikai és egyéb térségek;</a:t>
            </a:r>
            <a:endParaRPr lang="hu-HU" b="1" i="1" dirty="0" smtClean="0"/>
          </a:p>
          <a:p>
            <a:r>
              <a:rPr lang="hu-HU" b="1" i="1" dirty="0" smtClean="0"/>
              <a:t>Keletnémet vidék: </a:t>
            </a:r>
            <a:r>
              <a:rPr lang="hu-HU" b="0" i="0" dirty="0" smtClean="0"/>
              <a:t>a nagyvárosok és vonzáskörzetein kívüli</a:t>
            </a:r>
            <a:r>
              <a:rPr lang="hu-HU" b="0" i="0" baseline="0" dirty="0" smtClean="0"/>
              <a:t> területek, jellemzőjük a kiváló elérhetőség, de magas az elöregedés, főleg agrár térhasználattal;</a:t>
            </a:r>
            <a:endParaRPr lang="hu-HU" b="1" i="1" dirty="0" smtClean="0"/>
          </a:p>
          <a:p>
            <a:r>
              <a:rPr lang="hu-HU" b="1" i="1" dirty="0" smtClean="0"/>
              <a:t>„Hív a természet” – A jólét vidéke: </a:t>
            </a:r>
            <a:r>
              <a:rPr lang="hu-HU" b="0" i="0" dirty="0" smtClean="0"/>
              <a:t>kedvező életminőség,</a:t>
            </a:r>
            <a:r>
              <a:rPr lang="hu-HU" b="0" i="0" baseline="0" dirty="0" smtClean="0"/>
              <a:t> magas a természetes területek aránya, magas innováció, ugyanakkor a térségi lehatárolás sajátosságai miatt néhány nagyváros és tágabb környezete (Innsbruck, Klagenfurt) is ide került;</a:t>
            </a:r>
            <a:endParaRPr lang="hu-HU" b="0" i="0" dirty="0" smtClean="0"/>
          </a:p>
          <a:p>
            <a:r>
              <a:rPr lang="hu-HU" b="1" i="1" dirty="0" smtClean="0"/>
              <a:t>Leszakadó vidéki perifériák: </a:t>
            </a:r>
            <a:r>
              <a:rPr lang="hu-HU" b="0" i="0" dirty="0" smtClean="0"/>
              <a:t>bolgár és román térségek alacsony elérhetőséggel, magas elvándorlással, csekély</a:t>
            </a:r>
            <a:r>
              <a:rPr lang="hu-HU" b="0" i="0" baseline="0" dirty="0" smtClean="0"/>
              <a:t> népsűrűséggel;</a:t>
            </a:r>
            <a:endParaRPr lang="hu-HU" b="0" i="0" dirty="0" smtClean="0"/>
          </a:p>
          <a:p>
            <a:r>
              <a:rPr lang="hu-HU" b="1" i="1" dirty="0" smtClean="0"/>
              <a:t>Agrárvidék:  </a:t>
            </a:r>
            <a:r>
              <a:rPr lang="hu-HU" b="0" i="0" dirty="0" smtClean="0"/>
              <a:t>román, bolgár, magyar, szlovén térségek, a legmagasabb agrár-térhasználattal.</a:t>
            </a:r>
            <a:endParaRPr lang="hu-HU" b="1" i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24EA-F0EA-4258-B6FD-EBADE613844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60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KMO</a:t>
            </a:r>
            <a:r>
              <a:rPr lang="hu-HU" dirty="0" smtClean="0"/>
              <a:t>=0,648;</a:t>
            </a:r>
          </a:p>
          <a:p>
            <a:r>
              <a:rPr lang="hu-HU" b="1" dirty="0" err="1" smtClean="0"/>
              <a:t>Bartlett</a:t>
            </a:r>
            <a:r>
              <a:rPr lang="hu-HU" b="1" dirty="0" smtClean="0"/>
              <a:t> teszt </a:t>
            </a:r>
            <a:r>
              <a:rPr lang="hu-HU" b="1" dirty="0" err="1" smtClean="0"/>
              <a:t>szignifikancia</a:t>
            </a:r>
            <a:r>
              <a:rPr lang="hu-HU" dirty="0" smtClean="0"/>
              <a:t>=0,000;</a:t>
            </a:r>
          </a:p>
          <a:p>
            <a:r>
              <a:rPr lang="hu-HU" b="1" dirty="0" smtClean="0"/>
              <a:t>Faktor</a:t>
            </a:r>
            <a:r>
              <a:rPr lang="hu-HU" b="1" baseline="0" dirty="0" smtClean="0"/>
              <a:t> sajátértékek</a:t>
            </a:r>
            <a:r>
              <a:rPr lang="hu-HU" baseline="0" dirty="0" smtClean="0"/>
              <a:t>: Attraktivitás 3,409; Sűrűség 3,216; Gazdaságszerkezet 2,244; Gazdasági növekedés 1,401;</a:t>
            </a:r>
          </a:p>
          <a:p>
            <a:r>
              <a:rPr lang="hu-HU" b="1" baseline="0" dirty="0" smtClean="0"/>
              <a:t>Megőrzött információ</a:t>
            </a:r>
            <a:r>
              <a:rPr lang="hu-HU" baseline="0" dirty="0" smtClean="0"/>
              <a:t>: Attraktivitás 26,22%; Sűrűség 24,73; Gazdaságszerkezet 17,26; Gazdasági növekedés 10,77;</a:t>
            </a:r>
          </a:p>
          <a:p>
            <a:r>
              <a:rPr lang="hu-HU" b="1" baseline="0" dirty="0" smtClean="0"/>
              <a:t>Kumulált információtartalom</a:t>
            </a:r>
            <a:r>
              <a:rPr lang="hu-HU" baseline="0" dirty="0" smtClean="0"/>
              <a:t>: 78,99%;</a:t>
            </a:r>
          </a:p>
          <a:p>
            <a:r>
              <a:rPr lang="hu-HU" b="1" baseline="0" dirty="0" smtClean="0"/>
              <a:t>Rotálás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Varimax</a:t>
            </a:r>
            <a:r>
              <a:rPr lang="hu-HU" baseline="0" dirty="0" smtClean="0"/>
              <a:t>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24EA-F0EA-4258-B6FD-EBADE613844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0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B3E783C-C162-4E96-8F70-4FD008DC0C6C}" type="datetimeFigureOut">
              <a:rPr lang="hu-HU" smtClean="0"/>
              <a:t>2013.11.21.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79BFDD-4855-4E7E-BBD4-A56509320FC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>
            <a:noAutofit/>
          </a:bodyPr>
          <a:lstStyle/>
          <a:p>
            <a:pPr algn="r"/>
            <a:r>
              <a:rPr lang="hu-HU" sz="5400" b="1" dirty="0" smtClean="0"/>
              <a:t>Kelet-Közép-Európa és a Balkán térszerveződése, különös tekintettel a városrégiókra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2800" b="1" i="1" dirty="0" smtClean="0"/>
              <a:t>Dr. Egri Zoltán PhD – Szabó Csaba</a:t>
            </a:r>
          </a:p>
          <a:p>
            <a:pPr algn="r"/>
            <a:r>
              <a:rPr lang="hu-HU" sz="2800" b="1" i="1" dirty="0" smtClean="0"/>
              <a:t>SZIE-GAEK TC</a:t>
            </a:r>
            <a:endParaRPr lang="hu-HU" sz="28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 Magyar Regionális Tudományi Társaság XI. vándorgyűlése, Az új európai kohéziós politika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380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52728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 faktorelemzés főbb eredményei („Balkán”)</a:t>
            </a:r>
            <a:endParaRPr lang="hu-HU" sz="32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62617"/>
              </p:ext>
            </p:extLst>
          </p:nvPr>
        </p:nvGraphicFramePr>
        <p:xfrm>
          <a:off x="577817" y="1124744"/>
          <a:ext cx="8122370" cy="501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418"/>
                <a:gridCol w="1316355"/>
                <a:gridCol w="933767"/>
                <a:gridCol w="1103630"/>
                <a:gridCol w="1555200"/>
              </a:tblGrid>
              <a:tr h="576787">
                <a:tc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Attraktivitás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Sűrűség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Gazdaság-</a:t>
                      </a:r>
                    </a:p>
                    <a:p>
                      <a:pPr algn="ctr"/>
                      <a:r>
                        <a:rPr lang="hu-HU" sz="1600" dirty="0" smtClean="0"/>
                        <a:t>szerkezet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Gazdasági növekedés</a:t>
                      </a:r>
                      <a:endParaRPr lang="hu-HU" sz="1600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GDP/fő (PPS)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,847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5546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Termelékenység (log)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,827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Primer BHÉ (%)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-,743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Nettó</a:t>
                      </a:r>
                      <a:r>
                        <a:rPr lang="hu-HU" sz="1600" baseline="0" dirty="0" smtClean="0"/>
                        <a:t> m</a:t>
                      </a:r>
                      <a:r>
                        <a:rPr lang="hu-HU" sz="1600" dirty="0" smtClean="0"/>
                        <a:t>igráció </a:t>
                      </a:r>
                      <a:endParaRPr lang="hu-HU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,693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Szálláshely-koncentráció (km</a:t>
                      </a:r>
                      <a:r>
                        <a:rPr lang="hu-HU" sz="1600" baseline="30000" dirty="0" smtClean="0"/>
                        <a:t>2</a:t>
                      </a:r>
                      <a:r>
                        <a:rPr lang="hu-HU" sz="1600" dirty="0" smtClean="0"/>
                        <a:t>, log)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,607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i="1" dirty="0" smtClean="0"/>
                        <a:t>,441</a:t>
                      </a:r>
                      <a:endParaRPr lang="hu-H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Népsűrűség (log)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,930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5546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Gazdasági</a:t>
                      </a:r>
                      <a:r>
                        <a:rPr lang="hu-HU" sz="1600" baseline="0" dirty="0" smtClean="0"/>
                        <a:t> sűrűség (log)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i="1" dirty="0" smtClean="0"/>
                        <a:t>,526</a:t>
                      </a:r>
                      <a:endParaRPr lang="hu-H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,800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546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Népesség (fő, log)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,782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IKT BHÉ (%)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,709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Ipar BHÉ (%)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-,987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546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Szolgáltatás BHÉ (%)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,876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GDP növekedés (</a:t>
                      </a:r>
                      <a:r>
                        <a:rPr lang="hu-HU" sz="1600" dirty="0" err="1" smtClean="0"/>
                        <a:t>kum</a:t>
                      </a:r>
                      <a:r>
                        <a:rPr lang="hu-HU" sz="1600" dirty="0" smtClean="0"/>
                        <a:t>. 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,791</a:t>
                      </a:r>
                      <a:endParaRPr lang="hu-HU" sz="1600" b="1" dirty="0"/>
                    </a:p>
                  </a:txBody>
                  <a:tcPr/>
                </a:tc>
              </a:tr>
              <a:tr h="33392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Pénzügyi BHÉ (%)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i="1" dirty="0" smtClean="0"/>
                        <a:t>,547</a:t>
                      </a:r>
                      <a:endParaRPr lang="hu-H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-,653</a:t>
                      </a:r>
                      <a:endParaRPr lang="hu-H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4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hu-HU" b="1" dirty="0" smtClean="0"/>
              <a:t>„Balkáni” eredmények 1.</a:t>
            </a:r>
            <a:endParaRPr lang="hu-H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2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42519" y="1447775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84168" y="1268760"/>
            <a:ext cx="5760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0930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hu-HU" b="1" dirty="0" smtClean="0"/>
              <a:t>„Balkáni” eredmények 2.</a:t>
            </a:r>
            <a:endParaRPr lang="hu-H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16300" cy="52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770714" y="1426021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70714" y="1268760"/>
            <a:ext cx="67349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3008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b="1" dirty="0" smtClean="0"/>
          </a:p>
          <a:p>
            <a:pPr marL="0" indent="0" algn="ctr">
              <a:buNone/>
            </a:pPr>
            <a:r>
              <a:rPr lang="hu-HU" sz="4400" b="1" dirty="0" smtClean="0"/>
              <a:t>Köszönöm </a:t>
            </a:r>
            <a:r>
              <a:rPr lang="hu-HU" sz="4400" b="1" dirty="0"/>
              <a:t>a megtisztelő figyelmet!</a:t>
            </a:r>
          </a:p>
          <a:p>
            <a:endParaRPr lang="hu-HU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1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599" cy="5040560"/>
          </a:xfrm>
        </p:spPr>
        <p:txBody>
          <a:bodyPr/>
          <a:lstStyle/>
          <a:p>
            <a:pPr algn="just"/>
            <a:r>
              <a:rPr lang="hu-HU" i="1" dirty="0"/>
              <a:t>ESDP (1999): a regionálisan kiegyensúlyozott fejlődés elérése, mint célkitűzés (többközpontúság);</a:t>
            </a:r>
          </a:p>
          <a:p>
            <a:pPr algn="just"/>
            <a:r>
              <a:rPr lang="hu-HU" i="1" dirty="0" smtClean="0"/>
              <a:t>Látni </a:t>
            </a:r>
            <a:r>
              <a:rPr lang="hu-HU" i="1" dirty="0"/>
              <a:t>kell, hogy a fejlődés gyújtópontjai a városok, „mivel ebben a területi egységben koncentráltan zajlanak a térbeli folyamatok, azok jellege, funkcióik sajátosságai részben meghatározzák térségeik fejlődését, részben pedig hordozzák és kifejezik a versenyképességet”. (RECHNITZER 2006: 105. p</a:t>
            </a:r>
            <a:r>
              <a:rPr lang="hu-HU" i="1" dirty="0" smtClean="0"/>
              <a:t>.);</a:t>
            </a:r>
            <a:endParaRPr lang="hu-HU" i="1" dirty="0"/>
          </a:p>
          <a:p>
            <a:pPr algn="just"/>
            <a:r>
              <a:rPr lang="hu-HU" i="1" dirty="0"/>
              <a:t> „A városok társadalmunk vibráló impulzusai.” (HAHN 2010a: 2. p</a:t>
            </a:r>
            <a:r>
              <a:rPr lang="hu-HU" i="1" dirty="0" smtClean="0"/>
              <a:t>.);</a:t>
            </a:r>
          </a:p>
          <a:p>
            <a:pPr algn="just"/>
            <a:r>
              <a:rPr lang="hu-HU" i="1" dirty="0" smtClean="0"/>
              <a:t>TÁMOP-4.2.2.A-11/1/KONV-2012-0010 </a:t>
            </a:r>
            <a:r>
              <a:rPr lang="hu-HU" i="1" dirty="0"/>
              <a:t>A Győri Járműipari Körzet, mint a térségi fejlesztés új iránya és </a:t>
            </a:r>
            <a:r>
              <a:rPr lang="hu-HU" i="1" dirty="0" smtClean="0"/>
              <a:t>eszköze</a:t>
            </a:r>
            <a:endParaRPr lang="hu-HU" i="1" dirty="0"/>
          </a:p>
          <a:p>
            <a:pPr algn="just"/>
            <a:endParaRPr lang="hu-HU" i="1" dirty="0"/>
          </a:p>
          <a:p>
            <a:pPr algn="just"/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hu-HU" b="1" dirty="0" smtClean="0"/>
              <a:t>Bevezetés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42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91056"/>
            <a:ext cx="8229599" cy="4934288"/>
          </a:xfrm>
        </p:spPr>
        <p:txBody>
          <a:bodyPr/>
          <a:lstStyle/>
          <a:p>
            <a:pPr algn="just"/>
            <a:r>
              <a:rPr lang="hu-HU" sz="3200" b="1" i="1" dirty="0" smtClean="0"/>
              <a:t>Városi térszervező faktorok beazonosítása;</a:t>
            </a:r>
          </a:p>
          <a:p>
            <a:pPr algn="just"/>
            <a:r>
              <a:rPr lang="hu-HU" sz="3200" b="1" i="1" dirty="0" smtClean="0"/>
              <a:t>Városi térszerkezeti sajátosságok ismertetése Kelet-Közép-Európában;</a:t>
            </a:r>
          </a:p>
          <a:p>
            <a:pPr algn="just"/>
            <a:r>
              <a:rPr lang="hu-HU" sz="3200" b="1" i="1" dirty="0" smtClean="0"/>
              <a:t>Kísérletek a „Balkán” területi sajátosságainak kimutatására…</a:t>
            </a:r>
          </a:p>
          <a:p>
            <a:pPr algn="just"/>
            <a:endParaRPr lang="hu-HU" sz="3200" b="1" i="1" dirty="0" smtClean="0"/>
          </a:p>
          <a:p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Célok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8038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Előzmények 1. </a:t>
            </a:r>
            <a:endParaRPr lang="hu-HU" b="1" dirty="0"/>
          </a:p>
        </p:txBody>
      </p:sp>
      <p:pic>
        <p:nvPicPr>
          <p:cNvPr id="1026" name="Picture 2" descr="rec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664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36096" y="1591056"/>
            <a:ext cx="32507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/>
              <a:t>Jelmagyarázat: </a:t>
            </a:r>
            <a:endParaRPr lang="hu-HU" sz="1600" b="1" dirty="0" smtClean="0"/>
          </a:p>
          <a:p>
            <a:pPr algn="just"/>
            <a:r>
              <a:rPr lang="hu-HU" sz="1600" dirty="0" smtClean="0"/>
              <a:t>1. Nemzetközi </a:t>
            </a:r>
            <a:r>
              <a:rPr lang="hu-HU" sz="1600" dirty="0"/>
              <a:t>jelentőségű város; </a:t>
            </a:r>
            <a:r>
              <a:rPr lang="hu-HU" sz="1600" dirty="0" smtClean="0"/>
              <a:t>2</a:t>
            </a:r>
            <a:r>
              <a:rPr lang="hu-HU" sz="1600" dirty="0"/>
              <a:t>. Potenciálisan nemzetközi jelentőségű város; 3. Transznacionális jelentőségű város; 4. Regionális centrum, nemzeti jelentőséggel; 5. Jelenlegi fejlődési zóna; 6. Potenciális fejlődési zóna; 7. Európai közlekedési folyosó; 8. Észak-déli jövőbeli együttműködő térség fejlődési lehetőséggel; 9. Potenciális </a:t>
            </a:r>
            <a:r>
              <a:rPr lang="hu-HU" sz="1600" dirty="0" err="1"/>
              <a:t>multiregionális</a:t>
            </a:r>
            <a:r>
              <a:rPr lang="hu-HU" sz="1600" dirty="0"/>
              <a:t> együttműködés; 10. Idegenforgalmi körzet; 11. Periférikus térség; 12. </a:t>
            </a:r>
            <a:r>
              <a:rPr lang="hu-HU" sz="1600" dirty="0" err="1"/>
              <a:t>Multiregionális</a:t>
            </a:r>
            <a:r>
              <a:rPr lang="hu-HU" sz="1600" dirty="0"/>
              <a:t> együttműködés; 13. Fejlődési magterület; 14. Hagyományos ipari körzet; 15. Együttműködési irány</a:t>
            </a:r>
          </a:p>
          <a:p>
            <a:pPr algn="just"/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19672" y="645289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Közép-európai banán vagy bumeráng </a:t>
            </a:r>
            <a:r>
              <a:rPr lang="hu-HU" dirty="0" smtClean="0"/>
              <a:t>(</a:t>
            </a:r>
            <a:r>
              <a:rPr lang="hu-HU" dirty="0" err="1" smtClean="0"/>
              <a:t>Rechnitzer</a:t>
            </a:r>
            <a:r>
              <a:rPr lang="hu-HU" dirty="0"/>
              <a:t>, 2013)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34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Előzmények 2. </a:t>
            </a:r>
            <a:endParaRPr lang="hu-HU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495" y="231666"/>
            <a:ext cx="3456384" cy="4800535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3552" y="0"/>
            <a:ext cx="4783711" cy="375816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1" y="5005213"/>
            <a:ext cx="2666365" cy="17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213"/>
            <a:ext cx="2337683" cy="9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anán_j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69" y="3684862"/>
            <a:ext cx="4581714" cy="3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5184576"/>
          </a:xfrm>
        </p:spPr>
        <p:txBody>
          <a:bodyPr>
            <a:normAutofit fontScale="92500" lnSpcReduction="20000"/>
          </a:bodyPr>
          <a:lstStyle/>
          <a:p>
            <a:r>
              <a:rPr lang="hu-HU" b="1" i="1" dirty="0" smtClean="0"/>
              <a:t>Vizsgálati jellemzők:</a:t>
            </a:r>
          </a:p>
          <a:p>
            <a:pPr lvl="1"/>
            <a:r>
              <a:rPr lang="hu-HU" i="1" dirty="0" smtClean="0"/>
              <a:t>Térségi szint</a:t>
            </a:r>
            <a:r>
              <a:rPr lang="hu-HU" dirty="0" smtClean="0"/>
              <a:t>: </a:t>
            </a:r>
          </a:p>
          <a:p>
            <a:pPr lvl="2"/>
            <a:r>
              <a:rPr lang="hu-HU" dirty="0" smtClean="0"/>
              <a:t>Kelet-Közép-Európa: V4, </a:t>
            </a:r>
            <a:r>
              <a:rPr lang="hu-HU" dirty="0" err="1" smtClean="0"/>
              <a:t>K-No</a:t>
            </a:r>
            <a:r>
              <a:rPr lang="hu-HU" dirty="0" smtClean="0"/>
              <a:t>., </a:t>
            </a:r>
            <a:r>
              <a:rPr lang="hu-HU" dirty="0" err="1" smtClean="0"/>
              <a:t>At</a:t>
            </a:r>
            <a:r>
              <a:rPr lang="hu-HU" dirty="0" smtClean="0"/>
              <a:t>, </a:t>
            </a:r>
            <a:r>
              <a:rPr lang="hu-HU" dirty="0" err="1" smtClean="0"/>
              <a:t>Ro</a:t>
            </a:r>
            <a:r>
              <a:rPr lang="hu-HU" dirty="0" smtClean="0"/>
              <a:t>, </a:t>
            </a:r>
            <a:r>
              <a:rPr lang="hu-HU" dirty="0" err="1" smtClean="0"/>
              <a:t>Si</a:t>
            </a:r>
            <a:r>
              <a:rPr lang="hu-HU" dirty="0" smtClean="0"/>
              <a:t>, </a:t>
            </a:r>
            <a:r>
              <a:rPr lang="hu-HU" dirty="0" err="1" smtClean="0"/>
              <a:t>Bg</a:t>
            </a:r>
            <a:r>
              <a:rPr lang="hu-HU" dirty="0" smtClean="0"/>
              <a:t>; (326)</a:t>
            </a:r>
          </a:p>
          <a:p>
            <a:pPr lvl="2"/>
            <a:r>
              <a:rPr lang="hu-HU" dirty="0" smtClean="0"/>
              <a:t>„Balkán”: </a:t>
            </a:r>
            <a:r>
              <a:rPr lang="hu-HU" dirty="0" err="1" smtClean="0"/>
              <a:t>Mo</a:t>
            </a:r>
            <a:r>
              <a:rPr lang="hu-HU" dirty="0" smtClean="0"/>
              <a:t>., </a:t>
            </a:r>
            <a:r>
              <a:rPr lang="hu-HU" dirty="0" err="1" smtClean="0"/>
              <a:t>Si</a:t>
            </a:r>
            <a:r>
              <a:rPr lang="hu-HU" dirty="0" smtClean="0"/>
              <a:t>, </a:t>
            </a:r>
            <a:r>
              <a:rPr lang="hu-HU" dirty="0" err="1" smtClean="0"/>
              <a:t>Hr</a:t>
            </a:r>
            <a:r>
              <a:rPr lang="hu-HU" dirty="0" smtClean="0"/>
              <a:t>, </a:t>
            </a:r>
            <a:r>
              <a:rPr lang="hu-HU" dirty="0" err="1" smtClean="0"/>
              <a:t>Ro</a:t>
            </a:r>
            <a:r>
              <a:rPr lang="hu-HU" dirty="0" smtClean="0"/>
              <a:t>, </a:t>
            </a:r>
            <a:r>
              <a:rPr lang="hu-HU" dirty="0" err="1" smtClean="0"/>
              <a:t>Bg</a:t>
            </a:r>
            <a:r>
              <a:rPr lang="hu-HU" dirty="0" smtClean="0"/>
              <a:t>, </a:t>
            </a:r>
            <a:r>
              <a:rPr lang="hu-HU" dirty="0" err="1" smtClean="0"/>
              <a:t>Mk</a:t>
            </a:r>
            <a:r>
              <a:rPr lang="hu-HU" dirty="0" smtClean="0"/>
              <a:t>, El. (182)</a:t>
            </a:r>
          </a:p>
          <a:p>
            <a:pPr lvl="1"/>
            <a:r>
              <a:rPr lang="hu-HU" i="1" dirty="0" smtClean="0"/>
              <a:t>Adatbázis</a:t>
            </a:r>
            <a:r>
              <a:rPr lang="hu-HU" dirty="0" smtClean="0"/>
              <a:t>:</a:t>
            </a:r>
          </a:p>
          <a:p>
            <a:pPr lvl="2"/>
            <a:r>
              <a:rPr lang="hu-HU" dirty="0" err="1" smtClean="0"/>
              <a:t>Eurostat</a:t>
            </a:r>
            <a:r>
              <a:rPr lang="hu-HU" dirty="0" smtClean="0"/>
              <a:t> </a:t>
            </a:r>
            <a:r>
              <a:rPr lang="hu-HU" dirty="0" err="1" smtClean="0"/>
              <a:t>Regio</a:t>
            </a:r>
            <a:r>
              <a:rPr lang="hu-HU" dirty="0" smtClean="0"/>
              <a:t>, ESPON;</a:t>
            </a:r>
          </a:p>
          <a:p>
            <a:pPr lvl="2"/>
            <a:r>
              <a:rPr lang="hu-HU" dirty="0" smtClean="0"/>
              <a:t>NUTS3 területi szint alkalmazása (326; 182)</a:t>
            </a:r>
          </a:p>
          <a:p>
            <a:pPr lvl="2"/>
            <a:r>
              <a:rPr lang="hu-HU" dirty="0" smtClean="0"/>
              <a:t>Időszak: 2006-2008  (KKEO) és 2010 („Balkán”)</a:t>
            </a:r>
          </a:p>
          <a:p>
            <a:pPr lvl="3"/>
            <a:r>
              <a:rPr lang="hu-HU" dirty="0" smtClean="0"/>
              <a:t>Területhasználat (</a:t>
            </a:r>
            <a:r>
              <a:rPr lang="hu-HU" dirty="0" err="1" smtClean="0"/>
              <a:t>Corine</a:t>
            </a:r>
            <a:r>
              <a:rPr lang="hu-HU" dirty="0" smtClean="0"/>
              <a:t>);</a:t>
            </a:r>
          </a:p>
          <a:p>
            <a:pPr lvl="3"/>
            <a:r>
              <a:rPr lang="hu-HU" dirty="0" smtClean="0"/>
              <a:t>Gazdaság;</a:t>
            </a:r>
          </a:p>
          <a:p>
            <a:pPr lvl="3"/>
            <a:r>
              <a:rPr lang="hu-HU" dirty="0" smtClean="0"/>
              <a:t>Elhelyezkedés;</a:t>
            </a:r>
          </a:p>
          <a:p>
            <a:pPr lvl="3"/>
            <a:r>
              <a:rPr lang="hu-HU" dirty="0" smtClean="0"/>
              <a:t>Demográfia;</a:t>
            </a:r>
          </a:p>
          <a:p>
            <a:pPr lvl="3"/>
            <a:r>
              <a:rPr lang="hu-HU" dirty="0" smtClean="0"/>
              <a:t>IKT, innováció; </a:t>
            </a:r>
          </a:p>
          <a:p>
            <a:pPr lvl="3"/>
            <a:r>
              <a:rPr lang="hu-HU" dirty="0" smtClean="0"/>
              <a:t>Egyéb származtatott mutatók;</a:t>
            </a:r>
          </a:p>
          <a:p>
            <a:pPr lvl="1"/>
            <a:r>
              <a:rPr lang="hu-HU" i="1" dirty="0" smtClean="0"/>
              <a:t>Módszertan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Kapcsolt többváltozós módszerek: faktor- és klaszterelemzés;</a:t>
            </a:r>
          </a:p>
          <a:p>
            <a:pPr lvl="2"/>
            <a:r>
              <a:rPr lang="hu-HU" dirty="0" smtClean="0"/>
              <a:t>Térinformatika: térképi ábrázolás (</a:t>
            </a:r>
            <a:r>
              <a:rPr lang="hu-HU" dirty="0" err="1" smtClean="0"/>
              <a:t>ArcMap</a:t>
            </a:r>
            <a:r>
              <a:rPr lang="hu-HU" dirty="0" smtClean="0"/>
              <a:t> 10.0)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Anyag és módszer</a:t>
            </a:r>
            <a:br>
              <a:rPr lang="hu-HU" b="1" dirty="0" smtClean="0"/>
            </a:b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019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67544" y="4337"/>
            <a:ext cx="8229600" cy="904383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faktorelemzés főbb eredményei (KKEO)</a:t>
            </a:r>
            <a:endParaRPr lang="hu-HU" sz="2800" b="1" dirty="0"/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692696"/>
          <a:ext cx="8493580" cy="5988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3580"/>
                <a:gridCol w="1260000"/>
                <a:gridCol w="1260000"/>
                <a:gridCol w="1260000"/>
                <a:gridCol w="1260000"/>
              </a:tblGrid>
              <a:tr h="242159">
                <a:tc rowSpan="2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+mn-lt"/>
                        </a:rPr>
                        <a:t>Faktor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775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+mn-lt"/>
                        </a:rPr>
                        <a:t>Koncentráció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+mn-lt"/>
                        </a:rPr>
                        <a:t>Globalizáció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+mn-lt"/>
                        </a:rPr>
                        <a:t>Népesség-potenciál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Természet-közeliség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Foglalkoztatás-koncentráció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hu-HU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ln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,939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Népsűrűség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hu-HU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ln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,934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Mesterséges felszínek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,932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Gazdasági sűrűség</a:t>
                      </a:r>
                      <a:r>
                        <a:rPr lang="hu-HU" sz="1600" u="none" strike="noStrike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hu-HU" sz="1600" u="none" strike="noStrike" baseline="0" dirty="0" err="1" smtClean="0">
                          <a:effectLst/>
                          <a:latin typeface="+mn-lt"/>
                        </a:rPr>
                        <a:t>ln</a:t>
                      </a:r>
                      <a:r>
                        <a:rPr lang="hu-HU" sz="160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,868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 dirty="0">
                          <a:effectLst/>
                          <a:latin typeface="+mn-lt"/>
                        </a:rPr>
                        <a:t>,452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Primer BHÉ (%, </a:t>
                      </a:r>
                      <a:r>
                        <a:rPr lang="hu-HU" sz="1600" u="none" strike="noStrike" dirty="0" err="1" smtClean="0">
                          <a:effectLst/>
                          <a:latin typeface="+mn-lt"/>
                        </a:rPr>
                        <a:t>ln</a:t>
                      </a:r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-,811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 dirty="0">
                          <a:effectLst/>
                          <a:latin typeface="+mn-lt"/>
                        </a:rPr>
                        <a:t>-,496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IKT koncentráció (</a:t>
                      </a:r>
                      <a:r>
                        <a:rPr lang="hu-HU" sz="1600" u="none" strike="noStrike" dirty="0" err="1" smtClean="0">
                          <a:effectLst/>
                          <a:latin typeface="+mn-lt"/>
                        </a:rPr>
                        <a:t>ln</a:t>
                      </a:r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,810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Nem összefüggő településszerkezet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-,716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Városi szövet</a:t>
                      </a:r>
                      <a:r>
                        <a:rPr lang="hu-HU" sz="1600" u="none" strike="noStrike" baseline="0" dirty="0" smtClean="0">
                          <a:effectLst/>
                          <a:latin typeface="+mn-lt"/>
                        </a:rPr>
                        <a:t>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-,563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Elérhetőség (közút)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,879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Elérhetőség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(vasút)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,863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GDP/fő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(PPS, log)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,790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Elérhetőség (légi)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,747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Szabadalmak aránya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,707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Üzleti BHÉ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>
                          <a:effectLst/>
                          <a:latin typeface="+mn-lt"/>
                        </a:rPr>
                        <a:t>,449</a:t>
                      </a:r>
                      <a:endParaRPr lang="hu-HU" sz="16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,564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Elérhetőség (népesség)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,429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Nettó migráció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,791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Öregedési index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 dirty="0">
                          <a:effectLst/>
                          <a:latin typeface="+mn-lt"/>
                        </a:rPr>
                        <a:t>,485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-,743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Népesség (fő, log)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 dirty="0">
                          <a:effectLst/>
                          <a:latin typeface="+mn-lt"/>
                        </a:rPr>
                        <a:t>-,443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>
                          <a:effectLst/>
                          <a:latin typeface="+mn-lt"/>
                        </a:rPr>
                        <a:t>,715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Beépített terület (per fő)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i="1" u="none" strike="noStrike" dirty="0">
                          <a:effectLst/>
                          <a:latin typeface="+mn-lt"/>
                        </a:rPr>
                        <a:t>-,413</a:t>
                      </a:r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-,526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Természetes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területek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-,913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  <a:tr h="2421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 smtClean="0">
                          <a:effectLst/>
                          <a:latin typeface="+mn-lt"/>
                        </a:rPr>
                        <a:t>Mezőgazdasági területek (%)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u="none" strike="noStrike">
                          <a:effectLst/>
                          <a:latin typeface="+mn-lt"/>
                        </a:rPr>
                        <a:t> 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u="none" strike="noStrike" dirty="0">
                          <a:effectLst/>
                          <a:latin typeface="+mn-lt"/>
                        </a:rPr>
                        <a:t>,888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0" marR="5940" marT="594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5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hu-HU" b="1" dirty="0" smtClean="0"/>
              <a:t>Kelet-Közép-Európa 1.</a:t>
            </a:r>
            <a:endParaRPr lang="hu-H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6" y="1196752"/>
            <a:ext cx="8712968" cy="513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868144" y="119675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27771"/>
          </a:xfrm>
        </p:spPr>
        <p:txBody>
          <a:bodyPr/>
          <a:lstStyle/>
          <a:p>
            <a:r>
              <a:rPr lang="hu-HU" b="1" dirty="0" smtClean="0"/>
              <a:t>Kelet-Közép-Európa 2.</a:t>
            </a:r>
            <a:endParaRPr lang="hu-H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" y="1237402"/>
            <a:ext cx="87165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844547" y="1266099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</TotalTime>
  <Words>1030</Words>
  <Application>Microsoft Office PowerPoint</Application>
  <PresentationFormat>Diavetítés a képernyőre (4:3 oldalarány)</PresentationFormat>
  <Paragraphs>171</Paragraphs>
  <Slides>13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Hullám</vt:lpstr>
      <vt:lpstr>Kelet-Közép-Európa és a Balkán térszerveződése, különös tekintettel a városrégiókra</vt:lpstr>
      <vt:lpstr>Bevezetés</vt:lpstr>
      <vt:lpstr>Célok </vt:lpstr>
      <vt:lpstr>Előzmények 1. </vt:lpstr>
      <vt:lpstr>Előzmények 2. </vt:lpstr>
      <vt:lpstr>Anyag és módszer </vt:lpstr>
      <vt:lpstr>A faktorelemzés főbb eredményei (KKEO)</vt:lpstr>
      <vt:lpstr>Kelet-Közép-Európa 1.</vt:lpstr>
      <vt:lpstr>Kelet-Közép-Európa 2.</vt:lpstr>
      <vt:lpstr>A faktorelemzés főbb eredményei („Balkán”)</vt:lpstr>
      <vt:lpstr>„Balkáni” eredmények 1.</vt:lpstr>
      <vt:lpstr>„Balkáni” eredmények 2.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Kelet-Közép-Európa és a Balkán térszerveződése, különös tekintettel a városrégiókra</dc:title>
  <dc:creator>Egri Zoltán</dc:creator>
  <cp:lastModifiedBy>Zoli</cp:lastModifiedBy>
  <cp:revision>20</cp:revision>
  <dcterms:created xsi:type="dcterms:W3CDTF">2013-11-21T17:14:42Z</dcterms:created>
  <dcterms:modified xsi:type="dcterms:W3CDTF">2013-11-21T21:35:55Z</dcterms:modified>
</cp:coreProperties>
</file>