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69" r:id="rId3"/>
    <p:sldId id="266" r:id="rId4"/>
    <p:sldId id="267" r:id="rId5"/>
    <p:sldId id="268" r:id="rId6"/>
    <p:sldId id="270" r:id="rId7"/>
    <p:sldId id="271" r:id="rId8"/>
    <p:sldId id="272" r:id="rId9"/>
    <p:sldId id="273" r:id="rId10"/>
    <p:sldId id="275" r:id="rId11"/>
    <p:sldId id="276" r:id="rId12"/>
    <p:sldId id="274" r:id="rId13"/>
    <p:sldId id="265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F16E93BA-98CF-47F6-B2BA-A43DB962C79C}">
          <p14:sldIdLst>
            <p14:sldId id="269"/>
          </p14:sldIdLst>
        </p14:section>
        <p14:section name="Első szakasz" id="{7764CC52-B2D4-49D7-A9DF-A26AC28AE9C0}">
          <p14:sldIdLst>
            <p14:sldId id="266"/>
            <p14:sldId id="267"/>
            <p14:sldId id="268"/>
            <p14:sldId id="270"/>
            <p14:sldId id="271"/>
            <p14:sldId id="272"/>
            <p14:sldId id="273"/>
            <p14:sldId id="275"/>
            <p14:sldId id="276"/>
            <p14:sldId id="274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Közepesen sötét stíl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1" autoAdjust="0"/>
  </p:normalViewPr>
  <p:slideViewPr>
    <p:cSldViewPr>
      <p:cViewPr>
        <p:scale>
          <a:sx n="78" d="100"/>
          <a:sy n="78" d="100"/>
        </p:scale>
        <p:origin x="-9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8" d="100"/>
          <a:sy n="68" d="100"/>
        </p:scale>
        <p:origin x="-333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udit\Sz&#233;chenyi%20Egyetem\Konferencia\kaposv&#225;r_v&#225;rosok_sz&#225;ma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udit\Sz&#233;chenyi%20Egyetem\Konferencia\kaposv&#225;r_v&#225;rosok_sz&#225;mai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udit\Sz&#233;chenyi%20Egyetem\Konferencia\kaposv&#225;r_v&#225;rosok_sz&#225;mai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Judit\Sz&#233;chenyi%20Egyetem\Konferencia\kaposv&#225;r_v&#225;rosok_sz&#225;ma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Városok </a:t>
            </a:r>
            <a:r>
              <a:rPr lang="hu-HU" sz="1400"/>
              <a:t>száma (db, január 1.)</a:t>
            </a:r>
            <a:endParaRPr lang="en-US" sz="1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6752155165942517E-2"/>
          <c:y val="0.20588361868161112"/>
          <c:w val="0.90226405024066392"/>
          <c:h val="0.58709170377928221"/>
        </c:manualLayout>
      </c:layout>
      <c:lineChart>
        <c:grouping val="standard"/>
        <c:varyColors val="0"/>
        <c:ser>
          <c:idx val="1"/>
          <c:order val="0"/>
          <c:tx>
            <c:strRef>
              <c:f>Munka1!$A$3</c:f>
              <c:strCache>
                <c:ptCount val="1"/>
                <c:pt idx="0">
                  <c:v>Városok (db)</c:v>
                </c:pt>
              </c:strCache>
            </c:strRef>
          </c:tx>
          <c:dLbls>
            <c:dLbl>
              <c:idx val="0"/>
              <c:layout>
                <c:manualLayout>
                  <c:x val="-3.6645525017618051E-2"/>
                  <c:y val="5.1679586563307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Munka1!$B$2:$N$2</c:f>
              <c:numCache>
                <c:formatCode>General</c:formatCode>
                <c:ptCount val="13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</c:numCache>
            </c:numRef>
          </c:cat>
          <c:val>
            <c:numRef>
              <c:f>Munka1!$B$3:$N$3</c:f>
              <c:numCache>
                <c:formatCode>General</c:formatCode>
                <c:ptCount val="13"/>
                <c:pt idx="0">
                  <c:v>237</c:v>
                </c:pt>
                <c:pt idx="1">
                  <c:v>252</c:v>
                </c:pt>
                <c:pt idx="2">
                  <c:v>252</c:v>
                </c:pt>
                <c:pt idx="3">
                  <c:v>256</c:v>
                </c:pt>
                <c:pt idx="4">
                  <c:v>274</c:v>
                </c:pt>
                <c:pt idx="5">
                  <c:v>289</c:v>
                </c:pt>
                <c:pt idx="6">
                  <c:v>289</c:v>
                </c:pt>
                <c:pt idx="7">
                  <c:v>298</c:v>
                </c:pt>
                <c:pt idx="8">
                  <c:v>306</c:v>
                </c:pt>
                <c:pt idx="9">
                  <c:v>328</c:v>
                </c:pt>
                <c:pt idx="10">
                  <c:v>328</c:v>
                </c:pt>
                <c:pt idx="11">
                  <c:v>328</c:v>
                </c:pt>
                <c:pt idx="12">
                  <c:v>328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640896"/>
        <c:axId val="108655360"/>
      </c:lineChart>
      <c:catAx>
        <c:axId val="1086408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Forrás: KSH STADAT</a:t>
                </a:r>
              </a:p>
            </c:rich>
          </c:tx>
          <c:layout>
            <c:manualLayout>
              <c:xMode val="edge"/>
              <c:yMode val="edge"/>
              <c:x val="0.72659820647419116"/>
              <c:y val="0.915717410323709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08655360"/>
        <c:crosses val="autoZero"/>
        <c:auto val="1"/>
        <c:lblAlgn val="ctr"/>
        <c:lblOffset val="100"/>
        <c:noMultiLvlLbl val="0"/>
      </c:catAx>
      <c:valAx>
        <c:axId val="1086553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0864089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hu-HU" sz="1400"/>
              <a:t>A</a:t>
            </a:r>
            <a:r>
              <a:rPr lang="hu-HU" sz="1400" baseline="0"/>
              <a:t>z egy lakosra jutó iparűzési adó átlaga a klaszterek szerint (eFt/fő, 2010)</a:t>
            </a:r>
            <a:endParaRPr lang="hu-HU" sz="1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5498578389249263E-2"/>
          <c:y val="0.17032234513625469"/>
          <c:w val="0.90370330167396362"/>
          <c:h val="0.6252654466963988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Munka3!$A$4:$A$8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Munka3!$B$4:$B$8</c:f>
              <c:numCache>
                <c:formatCode>####.00</c:formatCode>
                <c:ptCount val="5"/>
                <c:pt idx="0">
                  <c:v>39.251249999999999</c:v>
                </c:pt>
                <c:pt idx="1">
                  <c:v>114.1515</c:v>
                </c:pt>
                <c:pt idx="2">
                  <c:v>51.274333333333331</c:v>
                </c:pt>
                <c:pt idx="3">
                  <c:v>46.582875000000001</c:v>
                </c:pt>
                <c:pt idx="4">
                  <c:v>49.4694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872704"/>
        <c:axId val="114874624"/>
      </c:barChart>
      <c:catAx>
        <c:axId val="114872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hu-HU" sz="1000"/>
                  <a:t>Forrás:</a:t>
                </a:r>
                <a:r>
                  <a:rPr lang="hu-HU" sz="1000" baseline="0"/>
                  <a:t> Tákisz adatai alapján saját szerkesztés</a:t>
                </a:r>
                <a:endParaRPr lang="hu-HU" sz="1000"/>
              </a:p>
            </c:rich>
          </c:tx>
          <c:layout>
            <c:manualLayout>
              <c:xMode val="edge"/>
              <c:yMode val="edge"/>
              <c:x val="0.66274064435318392"/>
              <c:y val="0.91644906742327015"/>
            </c:manualLayout>
          </c:layout>
          <c:overlay val="0"/>
        </c:title>
        <c:majorTickMark val="none"/>
        <c:minorTickMark val="none"/>
        <c:tickLblPos val="nextTo"/>
        <c:crossAx val="114874624"/>
        <c:crosses val="autoZero"/>
        <c:auto val="1"/>
        <c:lblAlgn val="ctr"/>
        <c:lblOffset val="100"/>
        <c:noMultiLvlLbl val="0"/>
      </c:catAx>
      <c:valAx>
        <c:axId val="114874624"/>
        <c:scaling>
          <c:orientation val="minMax"/>
        </c:scaling>
        <c:delete val="0"/>
        <c:axPos val="l"/>
        <c:majorGridlines/>
        <c:numFmt formatCode="####.00" sourceLinked="1"/>
        <c:majorTickMark val="none"/>
        <c:minorTickMark val="none"/>
        <c:tickLblPos val="nextTo"/>
        <c:crossAx val="11487270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hu-HU" sz="1400"/>
              <a:t>Kutatás-fejlesztéssel foglalkozó vállalkozások száma átlagosan klaszterenként (db,  2011)</a:t>
            </a:r>
          </a:p>
        </c:rich>
      </c:tx>
      <c:layout>
        <c:manualLayout>
          <c:xMode val="edge"/>
          <c:yMode val="edge"/>
          <c:x val="6.3351319322878033E-2"/>
          <c:y val="8.7410695284711026E-3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Munka3!$A$46:$A$50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Munka3!$B$46:$B$50</c:f>
              <c:numCache>
                <c:formatCode>####.00</c:formatCode>
                <c:ptCount val="5"/>
                <c:pt idx="0">
                  <c:v>44</c:v>
                </c:pt>
                <c:pt idx="1">
                  <c:v>25</c:v>
                </c:pt>
                <c:pt idx="2">
                  <c:v>9</c:v>
                </c:pt>
                <c:pt idx="3">
                  <c:v>9.25</c:v>
                </c:pt>
                <c:pt idx="4">
                  <c:v>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6283648"/>
        <c:axId val="116285824"/>
      </c:barChart>
      <c:catAx>
        <c:axId val="116283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u-HU"/>
                  <a:t>Forrás: KSH adatai alapján saját szerkesztés  </a:t>
                </a:r>
              </a:p>
            </c:rich>
          </c:tx>
          <c:layout>
            <c:manualLayout>
              <c:xMode val="edge"/>
              <c:yMode val="edge"/>
              <c:x val="0.67521116074822096"/>
              <c:y val="0.9084952218810487"/>
            </c:manualLayout>
          </c:layout>
          <c:overlay val="0"/>
        </c:title>
        <c:majorTickMark val="none"/>
        <c:minorTickMark val="none"/>
        <c:tickLblPos val="nextTo"/>
        <c:crossAx val="116285824"/>
        <c:crosses val="autoZero"/>
        <c:auto val="1"/>
        <c:lblAlgn val="ctr"/>
        <c:lblOffset val="100"/>
        <c:noMultiLvlLbl val="0"/>
      </c:catAx>
      <c:valAx>
        <c:axId val="116285824"/>
        <c:scaling>
          <c:orientation val="minMax"/>
        </c:scaling>
        <c:delete val="0"/>
        <c:axPos val="l"/>
        <c:majorGridlines/>
        <c:numFmt formatCode="####.00" sourceLinked="1"/>
        <c:majorTickMark val="none"/>
        <c:minorTickMark val="none"/>
        <c:tickLblPos val="nextTo"/>
        <c:spPr>
          <a:ln w="9525">
            <a:noFill/>
          </a:ln>
        </c:spPr>
        <c:crossAx val="116283648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hu-HU" sz="1400" dirty="0"/>
              <a:t>Foglalkoztatottak aránya a lakónépességből átlagosan klaszterenként (%, 2011)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Munka3!$A$18:$A$22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Munka3!$B$18:$B$22</c:f>
              <c:numCache>
                <c:formatCode>####.00</c:formatCode>
                <c:ptCount val="5"/>
                <c:pt idx="0">
                  <c:v>39.232801367810445</c:v>
                </c:pt>
                <c:pt idx="1">
                  <c:v>43.946126632829518</c:v>
                </c:pt>
                <c:pt idx="2">
                  <c:v>42.152450819952129</c:v>
                </c:pt>
                <c:pt idx="3">
                  <c:v>41.629061240052337</c:v>
                </c:pt>
                <c:pt idx="4">
                  <c:v>40.621756376701022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6329856"/>
        <c:axId val="116344320"/>
      </c:barChart>
      <c:catAx>
        <c:axId val="116329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/>
                </a:pPr>
                <a:r>
                  <a:rPr lang="hu-HU" sz="1000"/>
                  <a:t>Forrás:</a:t>
                </a:r>
                <a:r>
                  <a:rPr lang="hu-HU" sz="1000" baseline="0"/>
                  <a:t> NSZ adatai alapján saját szerkesztés</a:t>
                </a:r>
                <a:endParaRPr lang="hu-HU" sz="1000"/>
              </a:p>
            </c:rich>
          </c:tx>
          <c:layout>
            <c:manualLayout>
              <c:xMode val="edge"/>
              <c:yMode val="edge"/>
              <c:x val="0.644704501363774"/>
              <c:y val="0.91969873717735062"/>
            </c:manualLayout>
          </c:layout>
          <c:overlay val="0"/>
        </c:title>
        <c:majorTickMark val="none"/>
        <c:minorTickMark val="none"/>
        <c:tickLblPos val="nextTo"/>
        <c:crossAx val="116344320"/>
        <c:crosses val="autoZero"/>
        <c:auto val="1"/>
        <c:lblAlgn val="ctr"/>
        <c:lblOffset val="100"/>
        <c:noMultiLvlLbl val="0"/>
      </c:catAx>
      <c:valAx>
        <c:axId val="116344320"/>
        <c:scaling>
          <c:orientation val="minMax"/>
        </c:scaling>
        <c:delete val="0"/>
        <c:axPos val="l"/>
        <c:majorGridlines/>
        <c:numFmt formatCode="####.00" sourceLinked="1"/>
        <c:majorTickMark val="none"/>
        <c:minorTickMark val="none"/>
        <c:tickLblPos val="nextTo"/>
        <c:spPr>
          <a:ln w="9525">
            <a:noFill/>
          </a:ln>
        </c:spPr>
        <c:crossAx val="116329856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hu-HU" sz="1200" b="1" i="0" baseline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Munkanélküliek aránya a lakónépességből átlagosan </a:t>
            </a:r>
            <a:r>
              <a:rPr lang="hu-HU" sz="1200" b="1" i="0" baseline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klaszterenként (%, 2011)</a:t>
            </a:r>
            <a:endParaRPr lang="hu-HU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Munka3!$A$32:$A$36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Munka3!$B$32:$B$36</c:f>
              <c:numCache>
                <c:formatCode>####.00</c:formatCode>
                <c:ptCount val="5"/>
                <c:pt idx="0">
                  <c:v>5.2350882032025536</c:v>
                </c:pt>
                <c:pt idx="1">
                  <c:v>3.2941806053425169</c:v>
                </c:pt>
                <c:pt idx="2">
                  <c:v>4.0103649366896263</c:v>
                </c:pt>
                <c:pt idx="3">
                  <c:v>4.2184537197646073</c:v>
                </c:pt>
                <c:pt idx="4">
                  <c:v>5.776646734573573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16369280"/>
        <c:axId val="116387840"/>
      </c:barChart>
      <c:catAx>
        <c:axId val="116369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/>
                </a:pPr>
                <a:r>
                  <a:rPr lang="hu-HU" sz="800"/>
                  <a:t>Forrás:</a:t>
                </a:r>
                <a:r>
                  <a:rPr lang="hu-HU" sz="800" baseline="0"/>
                  <a:t> TSTAR adatai alapján saját szerkesztés</a:t>
                </a:r>
                <a:endParaRPr lang="hu-HU" sz="800"/>
              </a:p>
            </c:rich>
          </c:tx>
          <c:layout>
            <c:manualLayout>
              <c:xMode val="edge"/>
              <c:yMode val="edge"/>
              <c:x val="0.50179505686789183"/>
              <c:y val="0.93358778069407988"/>
            </c:manualLayout>
          </c:layout>
          <c:overlay val="0"/>
        </c:title>
        <c:majorTickMark val="none"/>
        <c:minorTickMark val="none"/>
        <c:tickLblPos val="nextTo"/>
        <c:crossAx val="116387840"/>
        <c:crosses val="autoZero"/>
        <c:auto val="1"/>
        <c:lblAlgn val="ctr"/>
        <c:lblOffset val="100"/>
        <c:noMultiLvlLbl val="0"/>
      </c:catAx>
      <c:valAx>
        <c:axId val="116387840"/>
        <c:scaling>
          <c:orientation val="minMax"/>
        </c:scaling>
        <c:delete val="0"/>
        <c:axPos val="l"/>
        <c:majorGridlines/>
        <c:numFmt formatCode="####.00" sourceLinked="1"/>
        <c:majorTickMark val="none"/>
        <c:minorTickMark val="none"/>
        <c:tickLblPos val="nextTo"/>
        <c:spPr>
          <a:ln w="9525">
            <a:noFill/>
          </a:ln>
        </c:spPr>
        <c:crossAx val="116369280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hu-H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16633-CD4D-47DA-B743-9AC2459AC33B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7B690-2D71-469E-86F4-168E10033D8C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626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86EEA-D6EF-4E02-A197-5AD8BBA1665A}" type="datetimeFigureOut">
              <a:rPr lang="hu-HU" smtClean="0"/>
              <a:pPr/>
              <a:t>2013.11.21.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E08A2-3489-47B7-AAAE-7597749CBD8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200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E08A2-3489-47B7-AAAE-7597749CBD83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371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2B946411-316B-45AF-8B37-EA1E2D238186}" type="datetime1">
              <a:rPr lang="hu-HU" smtClean="0"/>
              <a:pPr/>
              <a:t>2013.11.21.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112112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CCD9090F-BD03-408E-9132-8FE5A9D6CA8B}" type="datetime1">
              <a:rPr lang="hu-HU" smtClean="0"/>
              <a:pPr/>
              <a:t>2013.11.21.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2170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1428736"/>
            <a:ext cx="2057400" cy="4697427"/>
          </a:xfrm>
          <a:prstGeom prst="rect">
            <a:avLst/>
          </a:prstGeo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28736"/>
            <a:ext cx="6019800" cy="469742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5267ED1-1B3F-41D8-BB54-4D042E301E46}" type="datetime1">
              <a:rPr lang="hu-HU" smtClean="0"/>
              <a:pPr/>
              <a:t>2013.11.21.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 txBox="1">
            <a:spLocks/>
          </p:cNvSpPr>
          <p:nvPr userDrawn="1"/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 defTabSz="914400" rtl="0" eaLnBrk="1" latinLnBrk="0" hangingPunct="1">
              <a:spcBef>
                <a:spcPct val="0"/>
              </a:spcBef>
              <a:buNone/>
              <a:defRPr sz="2400" b="1" kern="1200" cap="none" baseline="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144042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95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7951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9D292049-8C50-4C08-90CA-6959FB80FE53}" type="datetime1">
              <a:rPr lang="hu-HU" smtClean="0"/>
              <a:pPr/>
              <a:t>2013.11.21.</a:t>
            </a:fld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2613398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5576" y="292494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47966FC-B75B-4591-94A4-C49439DFF8D9}" type="datetime1">
              <a:rPr lang="hu-HU" smtClean="0"/>
              <a:pPr/>
              <a:t>2013.11.21.</a:t>
            </a:fld>
            <a:endParaRPr lang="hu-HU" dirty="0" smtClean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80777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6931D0D2-68EB-4F88-8CA6-297A98470F09}" type="datetime1">
              <a:rPr lang="hu-HU" smtClean="0"/>
              <a:pPr/>
              <a:t>2013.11.21.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cxnSp>
        <p:nvCxnSpPr>
          <p:cNvPr id="9" name="Egyenes összekötő 8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1457882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2C4C67AA-3C0E-4ABC-827A-581D36C34A31}" type="datetime1">
              <a:rPr lang="hu-HU" smtClean="0"/>
              <a:pPr/>
              <a:t>2013.11.21.</a:t>
            </a:fld>
            <a:endParaRPr lang="hu-HU" dirty="0" smtClean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608727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10" name="Dátum helye 6"/>
          <p:cNvSpPr>
            <a:spLocks noGrp="1"/>
          </p:cNvSpPr>
          <p:nvPr>
            <p:ph type="dt" sz="half" idx="10"/>
          </p:nvPr>
        </p:nvSpPr>
        <p:spPr>
          <a:xfrm>
            <a:off x="714348" y="6492875"/>
            <a:ext cx="2133600" cy="36512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9C1DC606-E40C-48D4-85F0-210D3562111F}" type="datetime1">
              <a:rPr lang="hu-HU" smtClean="0"/>
              <a:pPr/>
              <a:t>2013.11.21.</a:t>
            </a:fld>
            <a:endParaRPr lang="hu-HU" dirty="0" smtClean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894689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B2F0A19-000E-4B6B-937F-C1CAA080C6BE}" type="datetime1">
              <a:rPr lang="hu-HU" smtClean="0"/>
              <a:pPr/>
              <a:t>2013.11.21.</a:t>
            </a:fld>
            <a:endParaRPr lang="hu-HU" dirty="0" smtClean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3886921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04DDDCDD-EC1A-4FC6-BAEC-6561820E82AE}" type="datetime1">
              <a:rPr lang="hu-HU" smtClean="0"/>
              <a:pPr/>
              <a:t>2013.11.21.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2916000" y="216000"/>
            <a:ext cx="5760640" cy="864000"/>
          </a:xfrm>
          <a:prstGeom prst="rect">
            <a:avLst/>
          </a:prstGeom>
        </p:spPr>
        <p:txBody>
          <a:bodyPr anchor="t"/>
          <a:lstStyle>
            <a:lvl1pPr algn="r">
              <a:defRPr sz="2400" b="1" cap="none" baseline="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1481590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1357297"/>
            <a:ext cx="5486400" cy="33702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b="1" dirty="0" smtClean="0"/>
              <a:t>Dátum</a:t>
            </a:r>
            <a:r>
              <a:rPr lang="hu-HU" b="1" smtClean="0"/>
              <a:t>:</a:t>
            </a:r>
            <a:r>
              <a:rPr lang="hu-HU" smtClean="0"/>
              <a:t> </a:t>
            </a:r>
            <a:fld id="{8A8913B7-41A3-4DD2-944C-59EEA659674D}" type="datetime1">
              <a:rPr lang="hu-HU" smtClean="0"/>
              <a:pPr/>
              <a:t>2013.11.21.</a:t>
            </a:fld>
            <a:endParaRPr lang="hu-HU" dirty="0" smtClean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</p:spTree>
    <p:extLst>
      <p:ext uri="{BB962C8B-B14F-4D97-AF65-F5344CB8AC3E}">
        <p14:creationId xmlns:p14="http://schemas.microsoft.com/office/powerpoint/2010/main" val="1088966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9419"/>
            <a:ext cx="2297124" cy="648000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14348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hu-HU" b="1" dirty="0" smtClean="0"/>
              <a:t>Dátum:</a:t>
            </a:r>
            <a:r>
              <a:rPr lang="hu-HU" dirty="0" smtClean="0"/>
              <a:t> </a:t>
            </a:r>
            <a:fld id="{653F78F8-BEAF-45E7-B3EC-F297756398CF}" type="datetime1">
              <a:rPr lang="hu-HU" smtClean="0"/>
              <a:pPr/>
              <a:t>2013.11.21.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Dr. Tamándl László egyetemi adjunktus, projektmenedzser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28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fld id="{5AEFF3C3-52B2-4720-8995-6D71325175CE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0" y="1214422"/>
            <a:ext cx="91440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81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Egyenes összekötő 6"/>
          <p:cNvCxnSpPr/>
          <p:nvPr userDrawn="1"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églalap 7"/>
          <p:cNvSpPr/>
          <p:nvPr userDrawn="1"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31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Egyenes összekötő 4"/>
          <p:cNvCxnSpPr/>
          <p:nvPr/>
        </p:nvCxnSpPr>
        <p:spPr>
          <a:xfrm>
            <a:off x="395536" y="3284985"/>
            <a:ext cx="5176596" cy="11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églalap 5"/>
          <p:cNvSpPr/>
          <p:nvPr/>
        </p:nvSpPr>
        <p:spPr>
          <a:xfrm>
            <a:off x="683568" y="3262124"/>
            <a:ext cx="2016224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Alcím 2"/>
          <p:cNvSpPr txBox="1">
            <a:spLocks/>
          </p:cNvSpPr>
          <p:nvPr/>
        </p:nvSpPr>
        <p:spPr>
          <a:xfrm>
            <a:off x="395536" y="3573016"/>
            <a:ext cx="54006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1600" dirty="0" smtClean="0">
                <a:solidFill>
                  <a:schemeClr val="bg1"/>
                </a:solidFill>
                <a:latin typeface="Century Gothic" pitchFamily="34" charset="0"/>
              </a:rPr>
              <a:t>Berkes Judit, PhD-hallgató</a:t>
            </a:r>
          </a:p>
          <a:p>
            <a:pPr algn="l"/>
            <a:r>
              <a:rPr lang="hu-HU" sz="1400" dirty="0" smtClean="0">
                <a:solidFill>
                  <a:schemeClr val="bg1"/>
                </a:solidFill>
                <a:latin typeface="Century Gothic" pitchFamily="34" charset="0"/>
              </a:rPr>
              <a:t>Regionális- és Gazdaságtudományi Doktori Iskola</a:t>
            </a:r>
            <a:endParaRPr lang="hu-HU" sz="1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428597" y="1628801"/>
            <a:ext cx="5143535" cy="720080"/>
          </a:xfrm>
          <a:prstGeom prst="rect">
            <a:avLst/>
          </a:prstGeom>
        </p:spPr>
        <p:txBody>
          <a:bodyPr anchor="t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hu-HU" sz="3200" dirty="0" smtClean="0">
                <a:solidFill>
                  <a:schemeClr val="bg1"/>
                </a:solidFill>
              </a:rPr>
              <a:t>A megyei jogú városok, mint innovációs potenciál hordozók</a:t>
            </a:r>
            <a:endParaRPr lang="hu-HU" sz="3200" dirty="0">
              <a:solidFill>
                <a:schemeClr val="bg1"/>
              </a:solidFill>
            </a:endParaRPr>
          </a:p>
        </p:txBody>
      </p:sp>
      <p:pic>
        <p:nvPicPr>
          <p:cNvPr id="9" name="Kép 8" descr="Szechenyi_Istvan_Egyetem_balos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60648"/>
            <a:ext cx="2249424" cy="659892"/>
          </a:xfrm>
          <a:prstGeom prst="rect">
            <a:avLst/>
          </a:prstGeom>
        </p:spPr>
      </p:pic>
      <p:grpSp>
        <p:nvGrpSpPr>
          <p:cNvPr id="10" name="Csoportba foglalás 10"/>
          <p:cNvGrpSpPr>
            <a:grpSpLocks noChangeAspect="1"/>
          </p:cNvGrpSpPr>
          <p:nvPr/>
        </p:nvGrpSpPr>
        <p:grpSpPr bwMode="auto">
          <a:xfrm>
            <a:off x="6696652" y="5877272"/>
            <a:ext cx="2195828" cy="767879"/>
            <a:chOff x="6660232" y="1124744"/>
            <a:chExt cx="1440159" cy="504056"/>
          </a:xfrm>
        </p:grpSpPr>
        <p:pic>
          <p:nvPicPr>
            <p:cNvPr id="13" name="Picture 2" descr="D:\2_StratégiaiIgazgatóság\Egyetemfejlszesztés\ÚSzT_ÚjSzéchenyiTerv\USZT_Arculat\USZT_arculati_elemek\USZT_arculati_elemek\Magyarorszag_megujul_szlogen_logo\MM_logo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67134" y="1124744"/>
              <a:ext cx="1433257" cy="27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 descr="D:\2_StratégiaiIgazgatóság\Egyetemfejlszesztés\ÚSzT_ÚjSzéchenyiTerv\USZT_Arculat\USZT_arculati_elemek\USZT_arculati_elemek\EU_logo_kotelezo_mondat\EU_ESZA.jpg"/>
            <p:cNvPicPr>
              <a:picLocks noChangeAspect="1" noChangeArrowheads="1"/>
            </p:cNvPicPr>
            <p:nvPr/>
          </p:nvPicPr>
          <p:blipFill>
            <a:blip r:embed="rId5" cstate="print"/>
            <a:srcRect l="4044" t="13272" b="11983"/>
            <a:stretch>
              <a:fillRect/>
            </a:stretch>
          </p:blipFill>
          <p:spPr bwMode="auto">
            <a:xfrm>
              <a:off x="6660232" y="1427494"/>
              <a:ext cx="1429273" cy="201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Kép 24" descr="uszt_logo_rgb.jpg"/>
          <p:cNvPicPr>
            <a:picLocks noChangeAspect="1"/>
          </p:cNvPicPr>
          <p:nvPr/>
        </p:nvPicPr>
        <p:blipFill>
          <a:blip r:embed="rId6" cstate="print"/>
          <a:srcRect l="2751" t="2751" r="1962" b="2751"/>
          <a:stretch>
            <a:fillRect/>
          </a:stretch>
        </p:blipFill>
        <p:spPr bwMode="auto">
          <a:xfrm>
            <a:off x="6741050" y="260649"/>
            <a:ext cx="2179113" cy="64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lcím 2"/>
          <p:cNvSpPr txBox="1">
            <a:spLocks/>
          </p:cNvSpPr>
          <p:nvPr/>
        </p:nvSpPr>
        <p:spPr>
          <a:xfrm>
            <a:off x="251520" y="6021288"/>
            <a:ext cx="6264696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 fontAlgn="base">
              <a:spcBef>
                <a:spcPct val="0"/>
              </a:spcBef>
              <a:spcAft>
                <a:spcPts val="400"/>
              </a:spcAft>
              <a:defRPr/>
            </a:pPr>
            <a:r>
              <a:rPr lang="hu-HU" sz="1500" b="1" i="1" dirty="0" smtClean="0">
                <a:solidFill>
                  <a:schemeClr val="bg1"/>
                </a:solidFill>
                <a:latin typeface="Century Gothic" pitchFamily="34" charset="0"/>
              </a:rPr>
              <a:t>A Győri Járműipari Körzet, mint a térségi fejlesztés új iránya és eszköze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500" i="1" dirty="0" smtClean="0">
                <a:solidFill>
                  <a:schemeClr val="bg1"/>
                </a:solidFill>
                <a:latin typeface="Century Gothic" pitchFamily="34" charset="0"/>
              </a:rPr>
              <a:t>TÁMOP-4.2.2.A-11/1/KONV-2012-0010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600" b="1" i="1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7" name="Kép 16" descr="GYIK logó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88024" y="227968"/>
            <a:ext cx="1440160" cy="63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1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2013.11.22.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Berkes Judit, PhD-hallgató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Néhány példa</a:t>
            </a:r>
            <a:endParaRPr lang="hu-HU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917627260"/>
              </p:ext>
            </p:extLst>
          </p:nvPr>
        </p:nvGraphicFramePr>
        <p:xfrm>
          <a:off x="521550" y="1124744"/>
          <a:ext cx="8244916" cy="253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76100165"/>
              </p:ext>
            </p:extLst>
          </p:nvPr>
        </p:nvGraphicFramePr>
        <p:xfrm>
          <a:off x="503548" y="3793737"/>
          <a:ext cx="82809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88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2013.11.22.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Berkes Judit, PhD-hallgató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Következtetések</a:t>
            </a:r>
            <a:endParaRPr lang="hu-HU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hu-HU" sz="2000" dirty="0"/>
              <a:t>Olyan változókat használunk, amely a felsőoktatási int átalakulása </a:t>
            </a:r>
            <a:r>
              <a:rPr lang="hu-HU" sz="2000" dirty="0" smtClean="0"/>
              <a:t>érintette</a:t>
            </a:r>
          </a:p>
          <a:p>
            <a:r>
              <a:rPr lang="hu-HU" sz="2000" dirty="0"/>
              <a:t>Pécs, Szeged, Debrecen, Miskolc – mélyül a különbség</a:t>
            </a:r>
          </a:p>
          <a:p>
            <a:pPr lvl="1"/>
            <a:r>
              <a:rPr lang="hu-HU" sz="1600" dirty="0"/>
              <a:t>OK: felsőoktatási expanzió, felsőfokú végzettségűek és a hallgatók száma ott nő, ahol van </a:t>
            </a:r>
            <a:r>
              <a:rPr lang="hu-HU" sz="1600" dirty="0" smtClean="0"/>
              <a:t>egyetem</a:t>
            </a:r>
          </a:p>
          <a:p>
            <a:r>
              <a:rPr lang="hu-HU" sz="2000" dirty="0"/>
              <a:t>Van térbeli terjedése a gazdasági folyamatoknak:</a:t>
            </a:r>
          </a:p>
          <a:p>
            <a:pPr lvl="1"/>
            <a:r>
              <a:rPr lang="hu-HU" sz="1600" dirty="0"/>
              <a:t>Eger - Gyöngyös - Hatvan</a:t>
            </a:r>
          </a:p>
          <a:p>
            <a:pPr lvl="1"/>
            <a:r>
              <a:rPr lang="hu-HU" sz="1600" dirty="0"/>
              <a:t>Veszprém - Szekszárd</a:t>
            </a:r>
            <a:endParaRPr lang="hu-HU" sz="2000" dirty="0"/>
          </a:p>
          <a:p>
            <a:r>
              <a:rPr lang="hu-HU" sz="2000" dirty="0" smtClean="0"/>
              <a:t>Mélyül a polarizáció: nyílik az olló</a:t>
            </a:r>
            <a:r>
              <a:rPr lang="hu-HU" sz="2000" dirty="0" smtClean="0">
                <a:sym typeface="Wingdings" panose="05000000000000000000" pitchFamily="2" charset="2"/>
              </a:rPr>
              <a:t></a:t>
            </a:r>
            <a:r>
              <a:rPr lang="hu-HU" sz="2000" dirty="0" smtClean="0">
                <a:solidFill>
                  <a:srgbClr val="FF0000"/>
                </a:solidFill>
              </a:rPr>
              <a:t>két irányba tart a gazdaság és az intézményrendszer </a:t>
            </a:r>
            <a:r>
              <a:rPr lang="hu-HU" sz="2000" dirty="0" smtClean="0"/>
              <a:t>(ok: 1990-es évek: egyre több külföldi tőke)</a:t>
            </a:r>
          </a:p>
          <a:p>
            <a:pPr lvl="1"/>
            <a:r>
              <a:rPr lang="hu-HU" sz="1600" dirty="0" smtClean="0"/>
              <a:t>Innovációs potenciált </a:t>
            </a:r>
            <a:r>
              <a:rPr lang="hu-HU" sz="1600" dirty="0"/>
              <a:t>ne csak az </a:t>
            </a:r>
            <a:r>
              <a:rPr lang="hu-HU" sz="1600" dirty="0" smtClean="0"/>
              <a:t>intézményrendszeren keresztül </a:t>
            </a:r>
            <a:r>
              <a:rPr lang="hu-HU" sz="1600" dirty="0"/>
              <a:t>próbáljuk megragadni , hanem ott is ahol közvetlen kapcsolatot mutatnak a gazdasággal</a:t>
            </a:r>
            <a:r>
              <a:rPr lang="hu-HU" sz="1600" dirty="0" smtClean="0"/>
              <a:t>!</a:t>
            </a:r>
          </a:p>
          <a:p>
            <a:pPr marL="457200" lvl="1" indent="0">
              <a:buNone/>
            </a:pPr>
            <a:r>
              <a:rPr lang="hu-HU" sz="1600" dirty="0" smtClean="0"/>
              <a:t>- Megoldás?</a:t>
            </a:r>
          </a:p>
        </p:txBody>
      </p:sp>
    </p:spTree>
    <p:extLst>
      <p:ext uri="{BB962C8B-B14F-4D97-AF65-F5344CB8AC3E}">
        <p14:creationId xmlns:p14="http://schemas.microsoft.com/office/powerpoint/2010/main" val="277069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2013.11.22.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Berkes Judit, PhD-hallgató</a:t>
            </a:r>
          </a:p>
        </p:txBody>
      </p:sp>
      <p:sp>
        <p:nvSpPr>
          <p:cNvPr id="13" name="Tartalom helye 1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1728191"/>
          </a:xfrm>
        </p:spPr>
        <p:txBody>
          <a:bodyPr/>
          <a:lstStyle/>
          <a:p>
            <a:pPr algn="ctr">
              <a:buNone/>
            </a:pPr>
            <a:r>
              <a:rPr lang="hu-HU" b="1" dirty="0" smtClean="0"/>
              <a:t>Köszönöm a megtisztelő figyelmet!</a:t>
            </a:r>
            <a:endParaRPr lang="hu-HU" b="1" dirty="0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" name="Kép 24" descr="uszt_logo_rgb.jpg"/>
          <p:cNvPicPr>
            <a:picLocks noChangeAspect="1"/>
          </p:cNvPicPr>
          <p:nvPr/>
        </p:nvPicPr>
        <p:blipFill>
          <a:blip r:embed="rId2" cstate="print"/>
          <a:srcRect l="2751" t="2751" r="1962" b="2751"/>
          <a:stretch>
            <a:fillRect/>
          </a:stretch>
        </p:blipFill>
        <p:spPr bwMode="auto">
          <a:xfrm>
            <a:off x="6741050" y="260649"/>
            <a:ext cx="2179113" cy="64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Csoportba foglalás 10"/>
          <p:cNvGrpSpPr>
            <a:grpSpLocks noChangeAspect="1"/>
          </p:cNvGrpSpPr>
          <p:nvPr/>
        </p:nvGrpSpPr>
        <p:grpSpPr bwMode="auto">
          <a:xfrm>
            <a:off x="6768660" y="5517232"/>
            <a:ext cx="2195828" cy="767879"/>
            <a:chOff x="6660232" y="1124744"/>
            <a:chExt cx="1440159" cy="504056"/>
          </a:xfrm>
        </p:grpSpPr>
        <p:pic>
          <p:nvPicPr>
            <p:cNvPr id="12" name="Picture 2" descr="D:\2_StratégiaiIgazgatóság\Egyetemfejlszesztés\ÚSzT_ÚjSzéchenyiTerv\USZT_Arculat\USZT_arculati_elemek\USZT_arculati_elemek\Magyarorszag_megujul_szlogen_logo\MM_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67134" y="1124744"/>
              <a:ext cx="1433257" cy="2710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" descr="D:\2_StratégiaiIgazgatóság\Egyetemfejlszesztés\ÚSzT_ÚjSzéchenyiTerv\USZT_Arculat\USZT_arculati_elemek\USZT_arculati_elemek\EU_logo_kotelezo_mondat\EU_ESZA.jpg"/>
            <p:cNvPicPr>
              <a:picLocks noChangeAspect="1" noChangeArrowheads="1"/>
            </p:cNvPicPr>
            <p:nvPr/>
          </p:nvPicPr>
          <p:blipFill>
            <a:blip r:embed="rId4" cstate="print"/>
            <a:srcRect l="4044" t="13272" b="11983"/>
            <a:stretch>
              <a:fillRect/>
            </a:stretch>
          </p:blipFill>
          <p:spPr bwMode="auto">
            <a:xfrm>
              <a:off x="6660232" y="1427494"/>
              <a:ext cx="1429273" cy="201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Kép 14" descr="GYIK log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27968"/>
            <a:ext cx="1440160" cy="638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2013.11.22.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Berkes Judit, PhD-hallgató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Már mások is…</a:t>
            </a:r>
            <a:endParaRPr lang="hu-HU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400" dirty="0" smtClean="0"/>
              <a:t>Rechnitzer, Enyedi, Lengyel, Nemes Nagy, </a:t>
            </a:r>
            <a:r>
              <a:rPr lang="hu-HU" sz="2400" dirty="0" err="1" smtClean="0"/>
              <a:t>Dőry</a:t>
            </a:r>
            <a:r>
              <a:rPr lang="hu-HU" sz="2400" dirty="0" smtClean="0"/>
              <a:t>, Csapó</a:t>
            </a:r>
            <a:r>
              <a:rPr lang="hu-HU" sz="2400" dirty="0" smtClean="0"/>
              <a:t>, Szirmai, </a:t>
            </a:r>
            <a:r>
              <a:rPr lang="hu-HU" sz="2400" dirty="0" err="1" smtClean="0"/>
              <a:t>Velkey</a:t>
            </a:r>
            <a:r>
              <a:rPr lang="hu-HU" sz="2400" dirty="0" smtClean="0"/>
              <a:t>, Csizmadia, Izsák, Barsi és még sokan mások</a:t>
            </a:r>
          </a:p>
          <a:p>
            <a:r>
              <a:rPr lang="hu-HU" sz="2400" dirty="0" smtClean="0">
                <a:solidFill>
                  <a:srgbClr val="FF0000"/>
                </a:solidFill>
              </a:rPr>
              <a:t>DE! </a:t>
            </a:r>
            <a:r>
              <a:rPr lang="hu-HU" sz="2400" dirty="0" smtClean="0"/>
              <a:t>a mozgatórugók eltérőek az átmenet utáni években és az évtized végén</a:t>
            </a:r>
            <a:endParaRPr lang="hu-HU" sz="24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35438395"/>
              </p:ext>
            </p:extLst>
          </p:nvPr>
        </p:nvGraphicFramePr>
        <p:xfrm>
          <a:off x="2267744" y="3717032"/>
          <a:ext cx="5328592" cy="2393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2013.11.22.	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Berkes Judit. PhD-hallgató</a:t>
            </a:r>
          </a:p>
        </p:txBody>
      </p:sp>
      <p:sp>
        <p:nvSpPr>
          <p:cNvPr id="13" name="Tartalom helye 1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r>
              <a:rPr lang="hu-HU" sz="2200" dirty="0" smtClean="0"/>
              <a:t>Nemzeti Kutatási és Fejlesztési Program 2001-2004</a:t>
            </a:r>
            <a:r>
              <a:rPr lang="hu-HU" sz="2200" dirty="0" smtClean="0">
                <a:sym typeface="Wingdings" panose="05000000000000000000" pitchFamily="2" charset="2"/>
              </a:rPr>
              <a:t>alprogram: A regionális innovációs potenciál, mint a térségfejlesztés új eleme (Prof. Dr. Rechnitzer János vezetésével)</a:t>
            </a:r>
            <a:endParaRPr lang="hu-HU" sz="2200" dirty="0" smtClean="0"/>
          </a:p>
          <a:p>
            <a:r>
              <a:rPr lang="hu-HU" sz="2200" dirty="0" smtClean="0">
                <a:solidFill>
                  <a:srgbClr val="FF0000"/>
                </a:solidFill>
              </a:rPr>
              <a:t>ÚJ</a:t>
            </a:r>
            <a:r>
              <a:rPr lang="hu-HU" sz="2200" dirty="0" smtClean="0">
                <a:solidFill>
                  <a:srgbClr val="FF0000"/>
                </a:solidFill>
              </a:rPr>
              <a:t>!: </a:t>
            </a:r>
            <a:r>
              <a:rPr lang="hu-HU" sz="2200" dirty="0" smtClean="0"/>
              <a:t>megújító erő lehet a humán erőforrás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200" dirty="0"/>
              <a:t>Cél: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000" dirty="0"/>
              <a:t>megismerni a települések megújulási formáit </a:t>
            </a:r>
            <a:r>
              <a:rPr lang="hu-HU" sz="2000" dirty="0" smtClean="0"/>
              <a:t>egy egységes modell </a:t>
            </a:r>
            <a:r>
              <a:rPr lang="hu-HU" sz="2000" dirty="0"/>
              <a:t>alapján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2000" dirty="0"/>
              <a:t>feltárni a anyagi-tárgyi determináns faktorokat </a:t>
            </a:r>
          </a:p>
          <a:p>
            <a:pPr marL="457200" lvl="1" indent="0">
              <a:buNone/>
            </a:pPr>
            <a:endParaRPr lang="hu-HU" sz="1600" dirty="0"/>
          </a:p>
          <a:p>
            <a:pPr marL="457200" lvl="1" indent="0">
              <a:buNone/>
            </a:pP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hu-HU" sz="2000" dirty="0">
                <a:solidFill>
                  <a:schemeClr val="accent6">
                    <a:lumMod val="75000"/>
                  </a:schemeClr>
                </a:solidFill>
              </a:rPr>
              <a:t>humán erőforrás kiaknázatlan lehetőségeit</a:t>
            </a:r>
          </a:p>
          <a:p>
            <a:pPr marL="457200" lvl="1" indent="0">
              <a:buNone/>
            </a:pPr>
            <a:r>
              <a:rPr lang="hu-HU" sz="20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r>
              <a:rPr lang="hu-HU" sz="2000" dirty="0">
                <a:solidFill>
                  <a:schemeClr val="accent6">
                    <a:lumMod val="75000"/>
                  </a:schemeClr>
                </a:solidFill>
              </a:rPr>
              <a:t>innovatív magatartás lokális </a:t>
            </a:r>
            <a:r>
              <a:rPr lang="hu-HU" sz="2000" dirty="0" smtClean="0">
                <a:solidFill>
                  <a:schemeClr val="accent6">
                    <a:lumMod val="75000"/>
                  </a:schemeClr>
                </a:solidFill>
              </a:rPr>
              <a:t>formáit</a:t>
            </a:r>
          </a:p>
          <a:p>
            <a:pPr marL="457200" lvl="1" indent="0">
              <a:buNone/>
            </a:pPr>
            <a:endParaRPr lang="hu-HU" sz="2000" dirty="0" smtClean="0"/>
          </a:p>
          <a:p>
            <a:r>
              <a:rPr lang="hu-HU" sz="2400" dirty="0" smtClean="0"/>
              <a:t>Mindezek alapján: összehasonlítás </a:t>
            </a:r>
            <a:r>
              <a:rPr lang="hu-HU" sz="2400" dirty="0" smtClean="0">
                <a:sym typeface="Wingdings" panose="05000000000000000000" pitchFamily="2" charset="2"/>
              </a:rPr>
              <a:t> </a:t>
            </a:r>
            <a:r>
              <a:rPr lang="hu-HU" sz="2000" dirty="0"/>
              <a:t>megújulási képesség folyamatának specifikus </a:t>
            </a:r>
            <a:r>
              <a:rPr lang="hu-HU" sz="2000" dirty="0" smtClean="0"/>
              <a:t>értékelése</a:t>
            </a:r>
          </a:p>
          <a:p>
            <a:pPr marL="457200" lvl="1" indent="0">
              <a:buNone/>
            </a:pPr>
            <a:endParaRPr lang="hu-HU" sz="1600" dirty="0" smtClean="0"/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Előzmények</a:t>
            </a:r>
            <a:endParaRPr lang="hu-HU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2013.11.22.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Berkes Judit, PhD-hallgató</a:t>
            </a:r>
          </a:p>
        </p:txBody>
      </p:sp>
      <p:sp>
        <p:nvSpPr>
          <p:cNvPr id="13" name="Tartalom helye 1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hu-HU" sz="2000" dirty="0" smtClean="0"/>
              <a:t>Előző változókészlet reprodukálása</a:t>
            </a:r>
          </a:p>
          <a:p>
            <a:pPr marL="0" indent="0">
              <a:buNone/>
            </a:pPr>
            <a:endParaRPr lang="hu-HU" sz="2000" dirty="0" smtClean="0"/>
          </a:p>
          <a:p>
            <a:r>
              <a:rPr lang="hu-HU" sz="2000" dirty="0" smtClean="0"/>
              <a:t>Első lépés: innovációs klaszterek kialakítása </a:t>
            </a:r>
            <a:r>
              <a:rPr lang="hu-HU" sz="2000" dirty="0" smtClean="0">
                <a:sym typeface="Wingdings" panose="05000000000000000000" pitchFamily="2" charset="2"/>
              </a:rPr>
              <a:t> főkomponens-analízis</a:t>
            </a:r>
          </a:p>
          <a:p>
            <a:pPr marL="0" indent="0">
              <a:buNone/>
            </a:pPr>
            <a:endParaRPr lang="hu-HU" sz="1600" dirty="0">
              <a:sym typeface="Wingdings" panose="05000000000000000000" pitchFamily="2" charset="2"/>
            </a:endParaRPr>
          </a:p>
          <a:p>
            <a:pPr>
              <a:buFont typeface="+mj-lt"/>
              <a:buAutoNum type="arabicPeriod"/>
            </a:pPr>
            <a:r>
              <a:rPr lang="hu-HU" sz="1800" dirty="0" smtClean="0">
                <a:sym typeface="Wingdings" panose="05000000000000000000" pitchFamily="2" charset="2"/>
              </a:rPr>
              <a:t>Gazdasági</a:t>
            </a:r>
            <a:endParaRPr lang="hu-HU" sz="2000" dirty="0">
              <a:sym typeface="Wingdings" panose="05000000000000000000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hu-HU" sz="2000" dirty="0" smtClean="0">
                <a:sym typeface="Wingdings" panose="05000000000000000000" pitchFamily="2" charset="2"/>
              </a:rPr>
              <a:t>Iskolázottság/menedzsment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 smtClean="0">
                <a:sym typeface="Wingdings" panose="05000000000000000000" pitchFamily="2" charset="2"/>
              </a:rPr>
              <a:t>Társadalmi aktivitás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 smtClean="0">
                <a:sym typeface="Wingdings" panose="05000000000000000000" pitchFamily="2" charset="2"/>
              </a:rPr>
              <a:t>Humánerőforrás</a:t>
            </a:r>
          </a:p>
          <a:p>
            <a:pPr marL="457200" indent="-457200">
              <a:buFont typeface="+mj-lt"/>
              <a:buAutoNum type="arabicPeriod"/>
            </a:pPr>
            <a:r>
              <a:rPr lang="hu-HU" sz="2000" dirty="0" smtClean="0">
                <a:sym typeface="Wingdings" panose="05000000000000000000" pitchFamily="2" charset="2"/>
              </a:rPr>
              <a:t>Innovációs</a:t>
            </a:r>
          </a:p>
          <a:p>
            <a:pPr marL="0" indent="0">
              <a:buNone/>
            </a:pPr>
            <a:endParaRPr lang="hu-HU" sz="2000" dirty="0">
              <a:sym typeface="Wingdings" panose="05000000000000000000" pitchFamily="2" charset="2"/>
            </a:endParaRPr>
          </a:p>
          <a:p>
            <a:endParaRPr lang="hu-HU" sz="1600" dirty="0" smtClean="0">
              <a:sym typeface="Wingdings" panose="05000000000000000000" pitchFamily="2" charset="2"/>
            </a:endParaRPr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Módszertan</a:t>
            </a:r>
            <a:endParaRPr lang="hu-HU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2013.11.22.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Berkes Judit, PhD-hallgató</a:t>
            </a:r>
          </a:p>
        </p:txBody>
      </p:sp>
      <p:sp>
        <p:nvSpPr>
          <p:cNvPr id="13" name="Tartalom helye 1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hu-HU" sz="2000" b="1" dirty="0" smtClean="0">
                <a:sym typeface="Wingdings" panose="05000000000000000000" pitchFamily="2" charset="2"/>
              </a:rPr>
              <a:t>2004:</a:t>
            </a:r>
            <a:r>
              <a:rPr lang="hu-HU" sz="2000" dirty="0" smtClean="0">
                <a:sym typeface="Wingdings" panose="05000000000000000000" pitchFamily="2" charset="2"/>
              </a:rPr>
              <a:t> teljes adatbázis  </a:t>
            </a:r>
            <a:r>
              <a:rPr lang="hu-HU" sz="2000" i="1" dirty="0" err="1" smtClean="0">
                <a:sym typeface="Wingdings" panose="05000000000000000000" pitchFamily="2" charset="2"/>
              </a:rPr>
              <a:t>K-means</a:t>
            </a:r>
            <a:r>
              <a:rPr lang="hu-HU" sz="2000" i="1" dirty="0" smtClean="0">
                <a:sym typeface="Wingdings" panose="05000000000000000000" pitchFamily="2" charset="2"/>
              </a:rPr>
              <a:t> </a:t>
            </a:r>
            <a:r>
              <a:rPr lang="hu-HU" sz="2000" i="1" dirty="0" err="1" smtClean="0">
                <a:sym typeface="Wingdings" panose="05000000000000000000" pitchFamily="2" charset="2"/>
              </a:rPr>
              <a:t>cluster</a:t>
            </a:r>
            <a:r>
              <a:rPr lang="hu-HU" sz="2000" i="1" dirty="0" smtClean="0">
                <a:sym typeface="Wingdings" panose="05000000000000000000" pitchFamily="2" charset="2"/>
              </a:rPr>
              <a:t>  </a:t>
            </a:r>
            <a:r>
              <a:rPr lang="hu-HU" sz="2000" dirty="0" smtClean="0">
                <a:sym typeface="Wingdings" panose="05000000000000000000" pitchFamily="2" charset="2"/>
              </a:rPr>
              <a:t>= 23 kiemelt város (megyei jogú város, agglomeráció, sikeres…stb.)</a:t>
            </a:r>
          </a:p>
          <a:p>
            <a:r>
              <a:rPr lang="hu-HU" sz="2000" dirty="0" smtClean="0">
                <a:sym typeface="Wingdings" panose="05000000000000000000" pitchFamily="2" charset="2"/>
              </a:rPr>
              <a:t></a:t>
            </a:r>
            <a:r>
              <a:rPr lang="hu-HU" sz="2000" i="1" dirty="0" smtClean="0">
                <a:sym typeface="Wingdings" panose="05000000000000000000" pitchFamily="2" charset="2"/>
              </a:rPr>
              <a:t>Hierarchikus </a:t>
            </a:r>
            <a:r>
              <a:rPr lang="hu-HU" sz="2000" i="1" dirty="0" err="1" smtClean="0">
                <a:sym typeface="Wingdings" panose="05000000000000000000" pitchFamily="2" charset="2"/>
              </a:rPr>
              <a:t>cluster</a:t>
            </a:r>
            <a:r>
              <a:rPr lang="hu-HU" sz="2000" dirty="0" smtClean="0">
                <a:sym typeface="Wingdings" panose="05000000000000000000" pitchFamily="2" charset="2"/>
              </a:rPr>
              <a:t>: további elemzések</a:t>
            </a:r>
          </a:p>
          <a:p>
            <a:r>
              <a:rPr lang="hu-HU" sz="2000" dirty="0" smtClean="0">
                <a:sym typeface="Wingdings" panose="05000000000000000000" pitchFamily="2" charset="2"/>
              </a:rPr>
              <a:t>DE! teljes modell főkomponens-pontszámainak megtartása</a:t>
            </a:r>
          </a:p>
          <a:p>
            <a:pPr marL="0" indent="0">
              <a:buNone/>
            </a:pPr>
            <a:endParaRPr lang="hu-HU" sz="2000" dirty="0">
              <a:sym typeface="Wingdings" panose="05000000000000000000" pitchFamily="2" charset="2"/>
            </a:endParaRPr>
          </a:p>
          <a:p>
            <a:r>
              <a:rPr lang="hu-HU" sz="2000" b="1" dirty="0" smtClean="0">
                <a:sym typeface="Wingdings" panose="05000000000000000000" pitchFamily="2" charset="2"/>
              </a:rPr>
              <a:t>Jelen:</a:t>
            </a:r>
            <a:r>
              <a:rPr lang="hu-HU" sz="2000" dirty="0" smtClean="0">
                <a:sym typeface="Wingdings" panose="05000000000000000000" pitchFamily="2" charset="2"/>
              </a:rPr>
              <a:t> előzőek alapján próba kiértékelés</a:t>
            </a:r>
          </a:p>
          <a:p>
            <a:r>
              <a:rPr lang="hu-HU" sz="2000" dirty="0" smtClean="0">
                <a:sym typeface="Wingdings" panose="05000000000000000000" pitchFamily="2" charset="2"/>
              </a:rPr>
              <a:t>Cél: leválasztani az elitet (megyei jogú városok és Bp. agglomeráció)</a:t>
            </a:r>
          </a:p>
          <a:p>
            <a:r>
              <a:rPr lang="hu-HU" sz="2000" dirty="0" smtClean="0">
                <a:sym typeface="Wingdings" panose="05000000000000000000" pitchFamily="2" charset="2"/>
              </a:rPr>
              <a:t>25 város: többnyire megyei jogú városok + Dunakeszi (Budakeszi helyett) + Dunaújváros (régiben is) + Vác + Gödöllő (kétoldalú)</a:t>
            </a:r>
          </a:p>
          <a:p>
            <a:r>
              <a:rPr lang="hu-HU" sz="2000" dirty="0" smtClean="0">
                <a:sym typeface="Wingdings" panose="05000000000000000000" pitchFamily="2" charset="2"/>
              </a:rPr>
              <a:t>Hódmezővásárhely és Érd nem került be</a:t>
            </a:r>
            <a:endParaRPr lang="hu-HU" sz="2000" dirty="0">
              <a:sym typeface="Wingdings" panose="05000000000000000000" pitchFamily="2" charset="2"/>
            </a:endParaRPr>
          </a:p>
          <a:p>
            <a:endParaRPr lang="hu-HU" sz="1600" dirty="0" smtClean="0">
              <a:sym typeface="Wingdings" panose="05000000000000000000" pitchFamily="2" charset="2"/>
            </a:endParaRPr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Módszertan</a:t>
            </a:r>
            <a:endParaRPr lang="hu-HU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5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2013.11.22.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6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Berkes Judit, PhD-hallgató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Eddigi eredmények</a:t>
            </a:r>
            <a:endParaRPr lang="hu-HU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49023"/>
            <a:ext cx="6120680" cy="548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7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2013.11.22.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Berkes Judit, PhD-hallgató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Eddigi eredmények</a:t>
            </a:r>
            <a:endParaRPr lang="hu-HU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08200" y="2811463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467544" y="3993508"/>
            <a:ext cx="8229600" cy="2337123"/>
          </a:xfrm>
        </p:spPr>
        <p:txBody>
          <a:bodyPr>
            <a:normAutofit/>
          </a:bodyPr>
          <a:lstStyle/>
          <a:p>
            <a:r>
              <a:rPr lang="hu-HU" sz="1800" dirty="0" smtClean="0"/>
              <a:t>Markáns különbségek</a:t>
            </a:r>
          </a:p>
          <a:p>
            <a:r>
              <a:rPr lang="hu-HU" sz="1800" dirty="0"/>
              <a:t>A humán és innovációs faktorban kiemelkedő város gazdasági teljesítmény relatíve gyenge, </a:t>
            </a:r>
            <a:endParaRPr lang="hu-HU" sz="1800" dirty="0" smtClean="0"/>
          </a:p>
          <a:p>
            <a:r>
              <a:rPr lang="hu-HU" sz="1800" dirty="0" smtClean="0"/>
              <a:t>1-es: „legsikeresebb” humán és innovációs főkomp. szempontjából; isk. és foglalkoztatottság kedvezőtlen, </a:t>
            </a:r>
            <a:r>
              <a:rPr lang="hu-HU" sz="1800" dirty="0" err="1" smtClean="0"/>
              <a:t>gazd-i</a:t>
            </a:r>
            <a:r>
              <a:rPr lang="hu-HU" sz="1800" dirty="0" smtClean="0"/>
              <a:t> teljesítménye gyenge</a:t>
            </a:r>
          </a:p>
          <a:p>
            <a:r>
              <a:rPr lang="hu-HU" sz="1800" dirty="0"/>
              <a:t>2</a:t>
            </a:r>
            <a:r>
              <a:rPr lang="hu-HU" sz="1800" dirty="0" smtClean="0"/>
              <a:t>-es: Humán és innovációs mutatók átlag felettiek, gazdaságilag jól teljesít</a:t>
            </a:r>
            <a:endParaRPr lang="hu-HU" sz="1800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168462"/>
              </p:ext>
            </p:extLst>
          </p:nvPr>
        </p:nvGraphicFramePr>
        <p:xfrm>
          <a:off x="317776" y="1340768"/>
          <a:ext cx="8358680" cy="280416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663586"/>
                <a:gridCol w="1699020"/>
                <a:gridCol w="1664472"/>
                <a:gridCol w="1699020"/>
                <a:gridCol w="1632582"/>
              </a:tblGrid>
              <a:tr h="244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entury Gothic" panose="020B0502020202020204" pitchFamily="34" charset="0"/>
                        </a:rPr>
                        <a:t>1. klaszter</a:t>
                      </a:r>
                      <a:endParaRPr lang="hu-HU" sz="14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2. klaszter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3. klaszter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4. klaszter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5. klaszter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Century Gothic" panose="020B0502020202020204" pitchFamily="34" charset="0"/>
                        </a:rPr>
                        <a:t>Debrecen</a:t>
                      </a:r>
                      <a:endParaRPr lang="hu-HU" sz="14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entury Gothic" panose="020B0502020202020204" pitchFamily="34" charset="0"/>
                        </a:rPr>
                        <a:t>Győr</a:t>
                      </a:r>
                      <a:endParaRPr lang="hu-HU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Eger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Békéscsaba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Dunaújváros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Century Gothic" panose="020B0502020202020204" pitchFamily="34" charset="0"/>
                        </a:rPr>
                        <a:t>Pécs</a:t>
                      </a:r>
                      <a:endParaRPr lang="hu-HU" sz="14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entury Gothic" panose="020B0502020202020204" pitchFamily="34" charset="0"/>
                        </a:rPr>
                        <a:t>Székesfehérvár</a:t>
                      </a:r>
                      <a:endParaRPr lang="hu-HU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entury Gothic" panose="020B0502020202020204" pitchFamily="34" charset="0"/>
                        </a:rPr>
                        <a:t>Szekszárd</a:t>
                      </a:r>
                      <a:endParaRPr lang="hu-HU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Kaposvár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Hódmezővásárhely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Century Gothic" panose="020B0502020202020204" pitchFamily="34" charset="0"/>
                        </a:rPr>
                        <a:t>Szeged</a:t>
                      </a:r>
                      <a:endParaRPr lang="hu-HU" sz="14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Veszprém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entury Gothic" panose="020B0502020202020204" pitchFamily="34" charset="0"/>
                        </a:rPr>
                        <a:t>Kecskemét</a:t>
                      </a:r>
                      <a:endParaRPr lang="hu-HU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Salgótarján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Century Gothic" panose="020B0502020202020204" pitchFamily="34" charset="0"/>
                        </a:rPr>
                        <a:t>Miskolc</a:t>
                      </a:r>
                      <a:endParaRPr lang="hu-HU" sz="14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entury Gothic" panose="020B0502020202020204" pitchFamily="34" charset="0"/>
                        </a:rPr>
                        <a:t>Nyíregyháza</a:t>
                      </a:r>
                      <a:endParaRPr lang="hu-HU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Tatabánya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602">
                <a:tc>
                  <a:txBody>
                    <a:bodyPr/>
                    <a:lstStyle/>
                    <a:p>
                      <a:endParaRPr lang="hu-HU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entury Gothic" panose="020B0502020202020204" pitchFamily="34" charset="0"/>
                        </a:rPr>
                        <a:t>Sopron</a:t>
                      </a:r>
                      <a:endParaRPr lang="hu-HU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4602">
                <a:tc>
                  <a:txBody>
                    <a:bodyPr/>
                    <a:lstStyle/>
                    <a:p>
                      <a:endParaRPr lang="hu-HU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Szolnok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4602">
                <a:tc>
                  <a:txBody>
                    <a:bodyPr/>
                    <a:lstStyle/>
                    <a:p>
                      <a:endParaRPr lang="hu-HU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entury Gothic" panose="020B0502020202020204" pitchFamily="34" charset="0"/>
                        </a:rPr>
                        <a:t>Szombathely</a:t>
                      </a:r>
                      <a:endParaRPr lang="hu-HU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4602">
                <a:tc>
                  <a:txBody>
                    <a:bodyPr/>
                    <a:lstStyle/>
                    <a:p>
                      <a:endParaRPr lang="hu-HU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Zalaegerszeg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36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2013.11.22.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Berkes Judit, PhD-hallgató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Eddigi eredmények</a:t>
            </a:r>
            <a:endParaRPr lang="hu-HU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08200" y="2811463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529208" y="4221088"/>
            <a:ext cx="8229600" cy="2025108"/>
          </a:xfrm>
        </p:spPr>
        <p:txBody>
          <a:bodyPr>
            <a:normAutofit/>
          </a:bodyPr>
          <a:lstStyle/>
          <a:p>
            <a:r>
              <a:rPr lang="hu-HU" sz="1800" dirty="0" smtClean="0"/>
              <a:t>3-as: enyhén </a:t>
            </a:r>
            <a:r>
              <a:rPr lang="hu-HU" sz="1800" dirty="0"/>
              <a:t>átlag felett teljesítő városok. Tipikusan az a három </a:t>
            </a:r>
            <a:r>
              <a:rPr lang="hu-HU" sz="1800" dirty="0" smtClean="0"/>
              <a:t>megyei jogú város, </a:t>
            </a:r>
            <a:r>
              <a:rPr lang="hu-HU" sz="1800" dirty="0"/>
              <a:t>amelyek az utóbbi években sokat </a:t>
            </a:r>
            <a:r>
              <a:rPr lang="hu-HU" sz="1800" dirty="0" smtClean="0"/>
              <a:t>fejlődtek</a:t>
            </a:r>
          </a:p>
          <a:p>
            <a:r>
              <a:rPr lang="hu-HU" sz="1800" dirty="0" smtClean="0"/>
              <a:t>4-es: átlagos, középmezőny, </a:t>
            </a:r>
            <a:r>
              <a:rPr lang="hu-HU" sz="1800" dirty="0"/>
              <a:t>s</a:t>
            </a:r>
            <a:r>
              <a:rPr lang="hu-HU" sz="1800" dirty="0" smtClean="0"/>
              <a:t>tabilak</a:t>
            </a:r>
            <a:r>
              <a:rPr lang="hu-HU" sz="1800" dirty="0"/>
              <a:t>, de innováció és humán erőforrás tekintetében valódi súlyponti szerepet nem tudnak </a:t>
            </a:r>
            <a:r>
              <a:rPr lang="hu-HU" sz="1800" dirty="0" smtClean="0"/>
              <a:t>betölteni</a:t>
            </a:r>
          </a:p>
          <a:p>
            <a:r>
              <a:rPr lang="hu-HU" sz="1800" dirty="0" smtClean="0"/>
              <a:t>5-ös: </a:t>
            </a:r>
            <a:r>
              <a:rPr lang="hu-HU" sz="1800" dirty="0"/>
              <a:t>stabilan minden mutatójuk </a:t>
            </a:r>
            <a:r>
              <a:rPr lang="hu-HU" sz="1800" dirty="0" smtClean="0"/>
              <a:t>gyenge</a:t>
            </a:r>
          </a:p>
          <a:p>
            <a:r>
              <a:rPr lang="hu-HU" sz="1800" i="1" dirty="0" smtClean="0">
                <a:solidFill>
                  <a:schemeClr val="accent6">
                    <a:lumMod val="75000"/>
                  </a:schemeClr>
                </a:solidFill>
              </a:rPr>
              <a:t>+ÉRD</a:t>
            </a:r>
            <a:r>
              <a:rPr lang="hu-HU" sz="1800" dirty="0" smtClean="0"/>
              <a:t>: kilóg! sem </a:t>
            </a:r>
            <a:r>
              <a:rPr lang="hu-HU" sz="1800" dirty="0" smtClean="0"/>
              <a:t>vonzáskörzet</a:t>
            </a:r>
            <a:r>
              <a:rPr lang="hu-HU" sz="1800" dirty="0" smtClean="0"/>
              <a:t>, sem intézményrendszer</a:t>
            </a:r>
            <a:endParaRPr lang="hu-HU" sz="1800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692290"/>
              </p:ext>
            </p:extLst>
          </p:nvPr>
        </p:nvGraphicFramePr>
        <p:xfrm>
          <a:off x="317776" y="1340768"/>
          <a:ext cx="8358680" cy="280416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663586"/>
                <a:gridCol w="1699020"/>
                <a:gridCol w="1664472"/>
                <a:gridCol w="1699020"/>
                <a:gridCol w="1632582"/>
              </a:tblGrid>
              <a:tr h="244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effectLst/>
                          <a:latin typeface="Century Gothic" panose="020B0502020202020204" pitchFamily="34" charset="0"/>
                        </a:rPr>
                        <a:t>1. klaszter</a:t>
                      </a:r>
                      <a:endParaRPr lang="hu-HU" sz="14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2. klaszter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3. klaszter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4. klaszter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5. klaszter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Century Gothic" panose="020B0502020202020204" pitchFamily="34" charset="0"/>
                        </a:rPr>
                        <a:t>Debrecen</a:t>
                      </a:r>
                      <a:endParaRPr lang="hu-HU" sz="14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entury Gothic" panose="020B0502020202020204" pitchFamily="34" charset="0"/>
                        </a:rPr>
                        <a:t>Győr</a:t>
                      </a:r>
                      <a:endParaRPr lang="hu-HU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Eger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Békéscsaba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Dunaújváros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Century Gothic" panose="020B0502020202020204" pitchFamily="34" charset="0"/>
                        </a:rPr>
                        <a:t>Pécs</a:t>
                      </a:r>
                      <a:endParaRPr lang="hu-HU" sz="14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entury Gothic" panose="020B0502020202020204" pitchFamily="34" charset="0"/>
                        </a:rPr>
                        <a:t>Székesfehérvár</a:t>
                      </a:r>
                      <a:endParaRPr lang="hu-HU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entury Gothic" panose="020B0502020202020204" pitchFamily="34" charset="0"/>
                        </a:rPr>
                        <a:t>Szekszárd</a:t>
                      </a:r>
                      <a:endParaRPr lang="hu-HU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Kaposvár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entury Gothic" panose="020B0502020202020204" pitchFamily="34" charset="0"/>
                        </a:rPr>
                        <a:t>Hódmezővásárhely</a:t>
                      </a:r>
                      <a:endParaRPr lang="hu-HU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Century Gothic" panose="020B0502020202020204" pitchFamily="34" charset="0"/>
                        </a:rPr>
                        <a:t>Szeged</a:t>
                      </a:r>
                      <a:endParaRPr lang="hu-HU" sz="14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Veszprém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entury Gothic" panose="020B0502020202020204" pitchFamily="34" charset="0"/>
                        </a:rPr>
                        <a:t>Kecskemét</a:t>
                      </a:r>
                      <a:endParaRPr lang="hu-HU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Salgótarján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0" dirty="0">
                          <a:effectLst/>
                          <a:latin typeface="Century Gothic" panose="020B0502020202020204" pitchFamily="34" charset="0"/>
                        </a:rPr>
                        <a:t>Miskolc</a:t>
                      </a:r>
                      <a:endParaRPr lang="hu-HU" sz="14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entury Gothic" panose="020B0502020202020204" pitchFamily="34" charset="0"/>
                        </a:rPr>
                        <a:t>Nyíregyháza</a:t>
                      </a:r>
                      <a:endParaRPr lang="hu-HU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Tatabánya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44602">
                <a:tc>
                  <a:txBody>
                    <a:bodyPr/>
                    <a:lstStyle/>
                    <a:p>
                      <a:endParaRPr lang="hu-HU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  <a:latin typeface="Century Gothic" panose="020B0502020202020204" pitchFamily="34" charset="0"/>
                        </a:rPr>
                        <a:t>Sopron</a:t>
                      </a:r>
                      <a:endParaRPr lang="hu-HU" sz="14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4602">
                <a:tc>
                  <a:txBody>
                    <a:bodyPr/>
                    <a:lstStyle/>
                    <a:p>
                      <a:endParaRPr lang="hu-HU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Szolnok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4602">
                <a:tc>
                  <a:txBody>
                    <a:bodyPr/>
                    <a:lstStyle/>
                    <a:p>
                      <a:endParaRPr lang="hu-HU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Szombathely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244602">
                <a:tc>
                  <a:txBody>
                    <a:bodyPr/>
                    <a:lstStyle/>
                    <a:p>
                      <a:endParaRPr lang="hu-HU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  <a:latin typeface="Century Gothic" panose="020B0502020202020204" pitchFamily="34" charset="0"/>
                        </a:rPr>
                        <a:t>Zalaegerszeg</a:t>
                      </a:r>
                      <a:endParaRPr lang="hu-HU" sz="14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sz="14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467544" y="6492875"/>
            <a:ext cx="2133600" cy="365125"/>
          </a:xfrm>
        </p:spPr>
        <p:txBody>
          <a:bodyPr/>
          <a:lstStyle/>
          <a:p>
            <a:r>
              <a:rPr lang="hu-HU" b="1" dirty="0" smtClean="0"/>
              <a:t>Dátum:</a:t>
            </a:r>
            <a:r>
              <a:rPr lang="hu-HU" dirty="0" smtClean="0"/>
              <a:t> 2013.11.22.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FF3C3-52B2-4720-8995-6D71325175CE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323528" y="776933"/>
            <a:ext cx="251314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3"/>
          </p:nvPr>
        </p:nvSpPr>
        <p:spPr>
          <a:xfrm>
            <a:off x="5357818" y="6492875"/>
            <a:ext cx="3429024" cy="365125"/>
          </a:xfrm>
          <a:prstGeom prst="rect">
            <a:avLst/>
          </a:prstGeom>
          <a:effectLst>
            <a:glow>
              <a:schemeClr val="accent1"/>
            </a:glow>
          </a:effectLst>
          <a:scene3d>
            <a:camera prst="orthographicFront"/>
            <a:lightRig rig="threePt" dir="t"/>
          </a:scene3d>
          <a:sp3d prstMaterial="matte"/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hu-HU" dirty="0" smtClean="0"/>
              <a:t>Berkes Judit, PhD-hallgató</a:t>
            </a:r>
          </a:p>
        </p:txBody>
      </p:sp>
      <p:sp>
        <p:nvSpPr>
          <p:cNvPr id="14" name="Cím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Néhány példa</a:t>
            </a:r>
            <a:endParaRPr lang="hu-HU" dirty="0"/>
          </a:p>
        </p:txBody>
      </p:sp>
      <p:sp>
        <p:nvSpPr>
          <p:cNvPr id="17" name="Rectangle 6"/>
          <p:cNvSpPr txBox="1">
            <a:spLocks noChangeArrowheads="1"/>
          </p:cNvSpPr>
          <p:nvPr/>
        </p:nvSpPr>
        <p:spPr bwMode="auto">
          <a:xfrm>
            <a:off x="2172494" y="6333303"/>
            <a:ext cx="2471514" cy="441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TÁMOP-4.2.2.A-11/1/KONV-2012-0010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 Győri Járműipari Körzet, mint a térségi fejlesztés új iránya és eszköze</a:t>
            </a:r>
            <a:endParaRPr kumimoji="0" lang="hu-HU" sz="10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40832611"/>
              </p:ext>
            </p:extLst>
          </p:nvPr>
        </p:nvGraphicFramePr>
        <p:xfrm>
          <a:off x="467544" y="992957"/>
          <a:ext cx="8136904" cy="2508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440500833"/>
              </p:ext>
            </p:extLst>
          </p:nvPr>
        </p:nvGraphicFramePr>
        <p:xfrm>
          <a:off x="467544" y="3645024"/>
          <a:ext cx="8208912" cy="246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88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őcí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Főcím</Template>
  <TotalTime>1068</TotalTime>
  <Words>892</Words>
  <Application>Microsoft Office PowerPoint</Application>
  <PresentationFormat>Diavetítés a képernyőre (4:3 oldalarány)</PresentationFormat>
  <Paragraphs>187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Arial</vt:lpstr>
      <vt:lpstr>Times New Roman</vt:lpstr>
      <vt:lpstr>Calibri</vt:lpstr>
      <vt:lpstr>Century Gothic</vt:lpstr>
      <vt:lpstr>Wingdings</vt:lpstr>
      <vt:lpstr>Főcím</vt:lpstr>
      <vt:lpstr>Egyéni tervezés</vt:lpstr>
      <vt:lpstr>PowerPoint bemutató</vt:lpstr>
      <vt:lpstr>Már mások is…</vt:lpstr>
      <vt:lpstr>Előzmények</vt:lpstr>
      <vt:lpstr>Módszertan</vt:lpstr>
      <vt:lpstr>Módszertan</vt:lpstr>
      <vt:lpstr>Eddigi eredmények</vt:lpstr>
      <vt:lpstr>Eddigi eredmények</vt:lpstr>
      <vt:lpstr>Eddigi eredmények</vt:lpstr>
      <vt:lpstr>Néhány példa</vt:lpstr>
      <vt:lpstr>Néhány példa</vt:lpstr>
      <vt:lpstr>Következtetések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Főcím</dc:title>
  <dc:creator>Nagyi</dc:creator>
  <cp:lastModifiedBy>HP</cp:lastModifiedBy>
  <cp:revision>75</cp:revision>
  <dcterms:created xsi:type="dcterms:W3CDTF">2012-03-05T15:57:55Z</dcterms:created>
  <dcterms:modified xsi:type="dcterms:W3CDTF">2013-11-21T22:41:46Z</dcterms:modified>
</cp:coreProperties>
</file>