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60" r:id="rId4"/>
    <p:sldId id="258" r:id="rId5"/>
    <p:sldId id="271" r:id="rId6"/>
    <p:sldId id="261" r:id="rId7"/>
    <p:sldId id="263" r:id="rId8"/>
    <p:sldId id="272" r:id="rId9"/>
    <p:sldId id="264" r:id="rId10"/>
    <p:sldId id="265" r:id="rId11"/>
    <p:sldId id="273" r:id="rId12"/>
    <p:sldId id="269" r:id="rId13"/>
    <p:sldId id="268" r:id="rId14"/>
    <p:sldId id="266" r:id="rId15"/>
    <p:sldId id="267" r:id="rId16"/>
    <p:sldId id="270" r:id="rId1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0000"/>
    <a:srgbClr val="32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27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3_EEG%20Seminar_Budapest\GEDI%202006_2012_Gender_version_2013.05.05_Aver_correct_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3_EEG%20Seminar_Budapest\GEDI%202006_2012_Gender_version_2013.05.05_Aver_correct_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3_EEG%20Seminar_Budapest\GEDI%202006_2012_Gender_version_2013.05.05_Aver_correct_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3_EEG%20Seminar_Budapest\GEDI%202006_2012_Gender_version_2013.05.05_Aver_correct_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3"/>
            <c:dispRSqr val="1"/>
            <c:dispEq val="0"/>
            <c:trendlineLbl>
              <c:layout>
                <c:manualLayout>
                  <c:x val="5.7763342082239766E-2"/>
                  <c:y val="0.147381089504894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 b="1"/>
                  </a:pPr>
                  <a:endParaRPr lang="hu-HU"/>
                </a:p>
              </c:txPr>
            </c:trendlineLbl>
          </c:trendline>
          <c:xVal>
            <c:numRef>
              <c:f>Variable!$DG$292:$DG$357</c:f>
              <c:numCache>
                <c:formatCode>0</c:formatCode>
                <c:ptCount val="66"/>
                <c:pt idx="0">
                  <c:v>7339</c:v>
                </c:pt>
                <c:pt idx="1">
                  <c:v>5262</c:v>
                </c:pt>
                <c:pt idx="2">
                  <c:v>15501.424249901991</c:v>
                </c:pt>
                <c:pt idx="3">
                  <c:v>36259</c:v>
                </c:pt>
                <c:pt idx="4">
                  <c:v>17171</c:v>
                </c:pt>
                <c:pt idx="5">
                  <c:v>32649</c:v>
                </c:pt>
                <c:pt idx="6">
                  <c:v>7356</c:v>
                </c:pt>
                <c:pt idx="7">
                  <c:v>14639</c:v>
                </c:pt>
                <c:pt idx="8">
                  <c:v>10264</c:v>
                </c:pt>
                <c:pt idx="9">
                  <c:v>15848</c:v>
                </c:pt>
                <c:pt idx="10">
                  <c:v>7958</c:v>
                </c:pt>
                <c:pt idx="11">
                  <c:v>9124</c:v>
                </c:pt>
                <c:pt idx="12">
                  <c:v>11156</c:v>
                </c:pt>
                <c:pt idx="13">
                  <c:v>16148</c:v>
                </c:pt>
                <c:pt idx="14">
                  <c:v>32333</c:v>
                </c:pt>
                <c:pt idx="15">
                  <c:v>8393</c:v>
                </c:pt>
                <c:pt idx="16">
                  <c:v>5795</c:v>
                </c:pt>
                <c:pt idx="17">
                  <c:v>6093</c:v>
                </c:pt>
                <c:pt idx="18">
                  <c:v>18722</c:v>
                </c:pt>
                <c:pt idx="19">
                  <c:v>981</c:v>
                </c:pt>
                <c:pt idx="20">
                  <c:v>31810</c:v>
                </c:pt>
                <c:pt idx="21">
                  <c:v>29819</c:v>
                </c:pt>
                <c:pt idx="22">
                  <c:v>34766</c:v>
                </c:pt>
                <c:pt idx="23">
                  <c:v>1765</c:v>
                </c:pt>
                <c:pt idx="24">
                  <c:v>20922</c:v>
                </c:pt>
                <c:pt idx="25">
                  <c:v>17033</c:v>
                </c:pt>
                <c:pt idx="27">
                  <c:v>36755</c:v>
                </c:pt>
                <c:pt idx="28">
                  <c:v>26719</c:v>
                </c:pt>
                <c:pt idx="29">
                  <c:v>26328</c:v>
                </c:pt>
                <c:pt idx="30">
                  <c:v>31425</c:v>
                </c:pt>
                <c:pt idx="31">
                  <c:v>27991</c:v>
                </c:pt>
                <c:pt idx="32">
                  <c:v>15946</c:v>
                </c:pt>
                <c:pt idx="33">
                  <c:v>18776</c:v>
                </c:pt>
                <c:pt idx="34">
                  <c:v>9323</c:v>
                </c:pt>
                <c:pt idx="35">
                  <c:v>777</c:v>
                </c:pt>
                <c:pt idx="36">
                  <c:v>14775</c:v>
                </c:pt>
                <c:pt idx="37">
                  <c:v>12617</c:v>
                </c:pt>
                <c:pt idx="38">
                  <c:v>6453</c:v>
                </c:pt>
                <c:pt idx="39">
                  <c:v>36599</c:v>
                </c:pt>
                <c:pt idx="40">
                  <c:v>2294</c:v>
                </c:pt>
                <c:pt idx="41">
                  <c:v>47547</c:v>
                </c:pt>
                <c:pt idx="42">
                  <c:v>2491</c:v>
                </c:pt>
                <c:pt idx="43">
                  <c:v>14320</c:v>
                </c:pt>
                <c:pt idx="44">
                  <c:v>9429</c:v>
                </c:pt>
                <c:pt idx="45">
                  <c:v>18297</c:v>
                </c:pt>
                <c:pt idx="46">
                  <c:v>20962</c:v>
                </c:pt>
                <c:pt idx="47">
                  <c:v>11443</c:v>
                </c:pt>
                <c:pt idx="48">
                  <c:v>15177</c:v>
                </c:pt>
                <c:pt idx="49">
                  <c:v>53266</c:v>
                </c:pt>
                <c:pt idx="50">
                  <c:v>21257</c:v>
                </c:pt>
                <c:pt idx="51">
                  <c:v>24320</c:v>
                </c:pt>
                <c:pt idx="52">
                  <c:v>9860</c:v>
                </c:pt>
                <c:pt idx="53">
                  <c:v>26545</c:v>
                </c:pt>
                <c:pt idx="54">
                  <c:v>35134</c:v>
                </c:pt>
                <c:pt idx="55">
                  <c:v>39344</c:v>
                </c:pt>
                <c:pt idx="57">
                  <c:v>8459</c:v>
                </c:pt>
                <c:pt idx="58">
                  <c:v>22966</c:v>
                </c:pt>
                <c:pt idx="59">
                  <c:v>8442</c:v>
                </c:pt>
                <c:pt idx="60">
                  <c:v>13737</c:v>
                </c:pt>
                <c:pt idx="61">
                  <c:v>1165</c:v>
                </c:pt>
                <c:pt idx="62">
                  <c:v>32723</c:v>
                </c:pt>
                <c:pt idx="63">
                  <c:v>43063</c:v>
                </c:pt>
                <c:pt idx="64">
                  <c:v>13821</c:v>
                </c:pt>
                <c:pt idx="65">
                  <c:v>1475</c:v>
                </c:pt>
              </c:numCache>
            </c:numRef>
          </c:xVal>
          <c:yVal>
            <c:numRef>
              <c:f>Variable!$DH$292:$DH$357</c:f>
              <c:numCache>
                <c:formatCode>0.00</c:formatCode>
                <c:ptCount val="66"/>
                <c:pt idx="0">
                  <c:v>0.40224895101785146</c:v>
                </c:pt>
                <c:pt idx="1">
                  <c:v>0.37571290556711207</c:v>
                </c:pt>
                <c:pt idx="2">
                  <c:v>0.57120041183776049</c:v>
                </c:pt>
                <c:pt idx="3">
                  <c:v>0.84285469884404252</c:v>
                </c:pt>
                <c:pt idx="4">
                  <c:v>0.63766532050540381</c:v>
                </c:pt>
                <c:pt idx="5">
                  <c:v>0.88340504798382502</c:v>
                </c:pt>
                <c:pt idx="6">
                  <c:v>0.48711703008362722</c:v>
                </c:pt>
                <c:pt idx="7">
                  <c:v>0.52715822195012929</c:v>
                </c:pt>
                <c:pt idx="8">
                  <c:v>0.6686375435057752</c:v>
                </c:pt>
                <c:pt idx="9">
                  <c:v>0.70470259394835144</c:v>
                </c:pt>
                <c:pt idx="10">
                  <c:v>0.64597885945772404</c:v>
                </c:pt>
                <c:pt idx="11">
                  <c:v>0.59213598050755722</c:v>
                </c:pt>
                <c:pt idx="12">
                  <c:v>0.60139487070468178</c:v>
                </c:pt>
                <c:pt idx="13">
                  <c:v>0.5844358525932738</c:v>
                </c:pt>
                <c:pt idx="14">
                  <c:v>0.91553221279138108</c:v>
                </c:pt>
                <c:pt idx="15">
                  <c:v>0.47712501140360231</c:v>
                </c:pt>
                <c:pt idx="16">
                  <c:v>0.48328639959405928</c:v>
                </c:pt>
                <c:pt idx="17">
                  <c:v>0.47784325471117872</c:v>
                </c:pt>
                <c:pt idx="18">
                  <c:v>0.72325722840521711</c:v>
                </c:pt>
                <c:pt idx="19">
                  <c:v>0.33881610909894899</c:v>
                </c:pt>
                <c:pt idx="20">
                  <c:v>0.9205167804255614</c:v>
                </c:pt>
                <c:pt idx="21">
                  <c:v>0.8170813562020337</c:v>
                </c:pt>
                <c:pt idx="22">
                  <c:v>0.90015480339387899</c:v>
                </c:pt>
                <c:pt idx="23">
                  <c:v>0.49692563973450277</c:v>
                </c:pt>
                <c:pt idx="24">
                  <c:v>0.60987525671061471</c:v>
                </c:pt>
                <c:pt idx="25">
                  <c:v>0.68846890195047594</c:v>
                </c:pt>
                <c:pt idx="26">
                  <c:v>0.46781065893476043</c:v>
                </c:pt>
                <c:pt idx="27">
                  <c:v>0.80275942352089891</c:v>
                </c:pt>
                <c:pt idx="28">
                  <c:v>0.79039818687242269</c:v>
                </c:pt>
                <c:pt idx="29">
                  <c:v>0.68021207581128829</c:v>
                </c:pt>
                <c:pt idx="30">
                  <c:v>0.87062056493166107</c:v>
                </c:pt>
                <c:pt idx="31">
                  <c:v>0.80553613490715836</c:v>
                </c:pt>
                <c:pt idx="32">
                  <c:v>0.630309875463269</c:v>
                </c:pt>
                <c:pt idx="33">
                  <c:v>0.67555938016172767</c:v>
                </c:pt>
                <c:pt idx="34">
                  <c:v>0.5193193801199274</c:v>
                </c:pt>
                <c:pt idx="35">
                  <c:v>0.38392412050465496</c:v>
                </c:pt>
                <c:pt idx="36">
                  <c:v>0.76144704247786843</c:v>
                </c:pt>
                <c:pt idx="37">
                  <c:v>0.60813154550092652</c:v>
                </c:pt>
                <c:pt idx="38">
                  <c:v>0.52619198366295561</c:v>
                </c:pt>
                <c:pt idx="39">
                  <c:v>0.90797631861582462</c:v>
                </c:pt>
                <c:pt idx="40">
                  <c:v>0.5006798217863947</c:v>
                </c:pt>
                <c:pt idx="41">
                  <c:v>0.89004445429786139</c:v>
                </c:pt>
                <c:pt idx="42">
                  <c:v>0.42403821467505082</c:v>
                </c:pt>
                <c:pt idx="43">
                  <c:v>0.62926420539305961</c:v>
                </c:pt>
                <c:pt idx="44">
                  <c:v>0.59229325886847095</c:v>
                </c:pt>
                <c:pt idx="45">
                  <c:v>0.68784080614036536</c:v>
                </c:pt>
                <c:pt idx="46">
                  <c:v>0.69784415434595071</c:v>
                </c:pt>
                <c:pt idx="47">
                  <c:v>0.56947136501768958</c:v>
                </c:pt>
                <c:pt idx="48">
                  <c:v>0.61435724868454489</c:v>
                </c:pt>
                <c:pt idx="49">
                  <c:v>0.92796539464385563</c:v>
                </c:pt>
                <c:pt idx="50">
                  <c:v>0.64909598743644625</c:v>
                </c:pt>
                <c:pt idx="51">
                  <c:v>0.701390487769884</c:v>
                </c:pt>
                <c:pt idx="52">
                  <c:v>0.65520320957933531</c:v>
                </c:pt>
                <c:pt idx="53">
                  <c:v>0.73665126595628583</c:v>
                </c:pt>
                <c:pt idx="54">
                  <c:v>0.94124470203103294</c:v>
                </c:pt>
                <c:pt idx="55">
                  <c:v>0.91234999642084014</c:v>
                </c:pt>
                <c:pt idx="56">
                  <c:v>0.87934258448206759</c:v>
                </c:pt>
                <c:pt idx="57">
                  <c:v>0.62573986964203632</c:v>
                </c:pt>
                <c:pt idx="58">
                  <c:v>0.51430418293512359</c:v>
                </c:pt>
                <c:pt idx="59">
                  <c:v>0.60551154440208921</c:v>
                </c:pt>
                <c:pt idx="60">
                  <c:v>0.64044588192935703</c:v>
                </c:pt>
                <c:pt idx="61">
                  <c:v>0.43111428146231506</c:v>
                </c:pt>
                <c:pt idx="62">
                  <c:v>0.88212290368427415</c:v>
                </c:pt>
                <c:pt idx="63">
                  <c:v>0.90227196431020651</c:v>
                </c:pt>
                <c:pt idx="64">
                  <c:v>0.62215099366282611</c:v>
                </c:pt>
                <c:pt idx="65">
                  <c:v>0.46549334666850473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715584"/>
        <c:axId val="129716160"/>
      </c:scatterChart>
      <c:valAx>
        <c:axId val="129715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sz="1200" b="0" dirty="0" smtClean="0"/>
                  <a:t>Egy főre jutó GDP (USD)</a:t>
                </a:r>
                <a:endParaRPr lang="hu-HU" sz="1200" b="0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29716160"/>
        <c:crosses val="autoZero"/>
        <c:crossBetween val="midCat"/>
      </c:valAx>
      <c:valAx>
        <c:axId val="129716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sz="1200" b="1" dirty="0" smtClean="0"/>
                  <a:t>Intézményi pontok 2012</a:t>
                </a:r>
                <a:endParaRPr lang="hu-HU" sz="1200" b="1" dirty="0"/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297155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3"/>
            <c:dispRSqr val="1"/>
            <c:dispEq val="0"/>
            <c:trendlineLbl>
              <c:layout>
                <c:manualLayout>
                  <c:x val="6.3318897637795357E-2"/>
                  <c:y val="-0.150182835675640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 b="1"/>
                  </a:pPr>
                  <a:endParaRPr lang="hu-HU"/>
                </a:p>
              </c:txPr>
            </c:trendlineLbl>
          </c:trendline>
          <c:xVal>
            <c:numRef>
              <c:f>Variable!$DI$292:$DI$357</c:f>
              <c:numCache>
                <c:formatCode>0</c:formatCode>
                <c:ptCount val="66"/>
                <c:pt idx="0">
                  <c:v>7339</c:v>
                </c:pt>
                <c:pt idx="1">
                  <c:v>5262</c:v>
                </c:pt>
                <c:pt idx="2">
                  <c:v>15501.424249901991</c:v>
                </c:pt>
                <c:pt idx="3">
                  <c:v>36259</c:v>
                </c:pt>
                <c:pt idx="4">
                  <c:v>17171</c:v>
                </c:pt>
                <c:pt idx="5">
                  <c:v>32649</c:v>
                </c:pt>
                <c:pt idx="6">
                  <c:v>7356</c:v>
                </c:pt>
                <c:pt idx="7">
                  <c:v>14639</c:v>
                </c:pt>
                <c:pt idx="8">
                  <c:v>10264</c:v>
                </c:pt>
                <c:pt idx="9">
                  <c:v>15848</c:v>
                </c:pt>
                <c:pt idx="10">
                  <c:v>7958</c:v>
                </c:pt>
                <c:pt idx="11">
                  <c:v>9124</c:v>
                </c:pt>
                <c:pt idx="12">
                  <c:v>11156</c:v>
                </c:pt>
                <c:pt idx="13">
                  <c:v>16148</c:v>
                </c:pt>
                <c:pt idx="14">
                  <c:v>32333</c:v>
                </c:pt>
                <c:pt idx="15">
                  <c:v>8393</c:v>
                </c:pt>
                <c:pt idx="16">
                  <c:v>5795</c:v>
                </c:pt>
                <c:pt idx="17">
                  <c:v>6093</c:v>
                </c:pt>
                <c:pt idx="18">
                  <c:v>18722</c:v>
                </c:pt>
                <c:pt idx="19">
                  <c:v>981</c:v>
                </c:pt>
                <c:pt idx="20">
                  <c:v>31810</c:v>
                </c:pt>
                <c:pt idx="21">
                  <c:v>29819</c:v>
                </c:pt>
                <c:pt idx="22">
                  <c:v>34766</c:v>
                </c:pt>
                <c:pt idx="23">
                  <c:v>1765</c:v>
                </c:pt>
                <c:pt idx="24">
                  <c:v>20922</c:v>
                </c:pt>
                <c:pt idx="25">
                  <c:v>17033</c:v>
                </c:pt>
                <c:pt idx="27">
                  <c:v>36755</c:v>
                </c:pt>
                <c:pt idx="28">
                  <c:v>26719</c:v>
                </c:pt>
                <c:pt idx="29">
                  <c:v>26328</c:v>
                </c:pt>
                <c:pt idx="30">
                  <c:v>31425</c:v>
                </c:pt>
                <c:pt idx="31">
                  <c:v>27991</c:v>
                </c:pt>
                <c:pt idx="32">
                  <c:v>15946</c:v>
                </c:pt>
                <c:pt idx="33">
                  <c:v>18776</c:v>
                </c:pt>
                <c:pt idx="34">
                  <c:v>9323</c:v>
                </c:pt>
                <c:pt idx="35">
                  <c:v>777</c:v>
                </c:pt>
                <c:pt idx="36">
                  <c:v>14775</c:v>
                </c:pt>
                <c:pt idx="37">
                  <c:v>12617</c:v>
                </c:pt>
                <c:pt idx="38">
                  <c:v>6453</c:v>
                </c:pt>
                <c:pt idx="39">
                  <c:v>36599</c:v>
                </c:pt>
                <c:pt idx="40">
                  <c:v>2294</c:v>
                </c:pt>
                <c:pt idx="41">
                  <c:v>47547</c:v>
                </c:pt>
                <c:pt idx="42">
                  <c:v>2491</c:v>
                </c:pt>
                <c:pt idx="43">
                  <c:v>14320</c:v>
                </c:pt>
                <c:pt idx="44">
                  <c:v>9429</c:v>
                </c:pt>
                <c:pt idx="45">
                  <c:v>18297</c:v>
                </c:pt>
                <c:pt idx="46">
                  <c:v>20962</c:v>
                </c:pt>
                <c:pt idx="47">
                  <c:v>11443</c:v>
                </c:pt>
                <c:pt idx="48">
                  <c:v>15177</c:v>
                </c:pt>
                <c:pt idx="49">
                  <c:v>53266</c:v>
                </c:pt>
                <c:pt idx="50">
                  <c:v>21257</c:v>
                </c:pt>
                <c:pt idx="51">
                  <c:v>24320</c:v>
                </c:pt>
                <c:pt idx="52">
                  <c:v>9860</c:v>
                </c:pt>
                <c:pt idx="53">
                  <c:v>26545</c:v>
                </c:pt>
                <c:pt idx="54">
                  <c:v>35134</c:v>
                </c:pt>
                <c:pt idx="55">
                  <c:v>39344</c:v>
                </c:pt>
                <c:pt idx="57">
                  <c:v>8459</c:v>
                </c:pt>
                <c:pt idx="58">
                  <c:v>22966</c:v>
                </c:pt>
                <c:pt idx="59">
                  <c:v>8442</c:v>
                </c:pt>
                <c:pt idx="60">
                  <c:v>13737</c:v>
                </c:pt>
                <c:pt idx="61">
                  <c:v>1165</c:v>
                </c:pt>
                <c:pt idx="62">
                  <c:v>32723</c:v>
                </c:pt>
                <c:pt idx="63">
                  <c:v>43063</c:v>
                </c:pt>
                <c:pt idx="64">
                  <c:v>13821</c:v>
                </c:pt>
                <c:pt idx="65">
                  <c:v>1475</c:v>
                </c:pt>
              </c:numCache>
            </c:numRef>
          </c:xVal>
          <c:yVal>
            <c:numRef>
              <c:f>Variable!$DJ$292:$DJ$357</c:f>
              <c:numCache>
                <c:formatCode>0.00</c:formatCode>
                <c:ptCount val="66"/>
                <c:pt idx="0">
                  <c:v>0.6240658286941998</c:v>
                </c:pt>
                <c:pt idx="1">
                  <c:v>0.7546758834450713</c:v>
                </c:pt>
                <c:pt idx="2">
                  <c:v>0.62117526742865614</c:v>
                </c:pt>
                <c:pt idx="3">
                  <c:v>0.66536754328320735</c:v>
                </c:pt>
                <c:pt idx="4">
                  <c:v>0.60000659639290543</c:v>
                </c:pt>
                <c:pt idx="5">
                  <c:v>0.62670634829388983</c:v>
                </c:pt>
                <c:pt idx="6">
                  <c:v>0.54710267393252432</c:v>
                </c:pt>
                <c:pt idx="7">
                  <c:v>0.6667866160039716</c:v>
                </c:pt>
                <c:pt idx="8">
                  <c:v>0.48566572282444703</c:v>
                </c:pt>
                <c:pt idx="9">
                  <c:v>0.78829913792263351</c:v>
                </c:pt>
                <c:pt idx="10">
                  <c:v>0.60256882589635719</c:v>
                </c:pt>
                <c:pt idx="11">
                  <c:v>0.75286474319434971</c:v>
                </c:pt>
                <c:pt idx="12">
                  <c:v>0.54925329032320569</c:v>
                </c:pt>
                <c:pt idx="13">
                  <c:v>0.60522249849134013</c:v>
                </c:pt>
                <c:pt idx="14">
                  <c:v>0.6986158444590993</c:v>
                </c:pt>
                <c:pt idx="15">
                  <c:v>0.59324228619380071</c:v>
                </c:pt>
                <c:pt idx="16">
                  <c:v>0.51780445916246587</c:v>
                </c:pt>
                <c:pt idx="17">
                  <c:v>0.59084071442928821</c:v>
                </c:pt>
                <c:pt idx="18">
                  <c:v>0.67384390127848914</c:v>
                </c:pt>
                <c:pt idx="19">
                  <c:v>0.63694227205035936</c:v>
                </c:pt>
                <c:pt idx="20">
                  <c:v>0.6044142073415899</c:v>
                </c:pt>
                <c:pt idx="21">
                  <c:v>0.6968260133912717</c:v>
                </c:pt>
                <c:pt idx="22">
                  <c:v>0.61259831495202666</c:v>
                </c:pt>
                <c:pt idx="23">
                  <c:v>0.59108769483738899</c:v>
                </c:pt>
                <c:pt idx="24">
                  <c:v>0.57917706406786029</c:v>
                </c:pt>
                <c:pt idx="25">
                  <c:v>0.5601251793978077</c:v>
                </c:pt>
                <c:pt idx="26">
                  <c:v>0.45781567413515656</c:v>
                </c:pt>
                <c:pt idx="27">
                  <c:v>0.68884995273425642</c:v>
                </c:pt>
                <c:pt idx="28">
                  <c:v>0.64695195139107486</c:v>
                </c:pt>
                <c:pt idx="29">
                  <c:v>0.53246694650225701</c:v>
                </c:pt>
                <c:pt idx="30">
                  <c:v>0.49552778839400141</c:v>
                </c:pt>
                <c:pt idx="31">
                  <c:v>0.52190522845901077</c:v>
                </c:pt>
                <c:pt idx="32">
                  <c:v>0.63930343062301831</c:v>
                </c:pt>
                <c:pt idx="33">
                  <c:v>0.61810735291083851</c:v>
                </c:pt>
                <c:pt idx="34">
                  <c:v>0.62563533487762524</c:v>
                </c:pt>
                <c:pt idx="35">
                  <c:v>0.64011524800385577</c:v>
                </c:pt>
                <c:pt idx="36">
                  <c:v>0.54195654229439261</c:v>
                </c:pt>
                <c:pt idx="37">
                  <c:v>0.58092672475013707</c:v>
                </c:pt>
                <c:pt idx="38">
                  <c:v>0.7364273417071715</c:v>
                </c:pt>
                <c:pt idx="39">
                  <c:v>0.64131749446447706</c:v>
                </c:pt>
                <c:pt idx="40">
                  <c:v>0.67212077434963002</c:v>
                </c:pt>
                <c:pt idx="41">
                  <c:v>0.6511351171151557</c:v>
                </c:pt>
                <c:pt idx="42">
                  <c:v>0.46355255793793432</c:v>
                </c:pt>
                <c:pt idx="43">
                  <c:v>0.58883018168932799</c:v>
                </c:pt>
                <c:pt idx="44">
                  <c:v>0.65240482037375402</c:v>
                </c:pt>
                <c:pt idx="45">
                  <c:v>0.59381574311435747</c:v>
                </c:pt>
                <c:pt idx="46">
                  <c:v>0.60249795795990013</c:v>
                </c:pt>
                <c:pt idx="47">
                  <c:v>0.66694895993660863</c:v>
                </c:pt>
                <c:pt idx="48">
                  <c:v>0.48948638619194579</c:v>
                </c:pt>
                <c:pt idx="49">
                  <c:v>0.65880105907900255</c:v>
                </c:pt>
                <c:pt idx="50">
                  <c:v>0.61689787907950211</c:v>
                </c:pt>
                <c:pt idx="51">
                  <c:v>0.68112500864569359</c:v>
                </c:pt>
                <c:pt idx="52">
                  <c:v>0.63198795590165358</c:v>
                </c:pt>
                <c:pt idx="53">
                  <c:v>0.5681128096398913</c:v>
                </c:pt>
                <c:pt idx="54">
                  <c:v>0.67402207230681355</c:v>
                </c:pt>
                <c:pt idx="55">
                  <c:v>0.69487951022092365</c:v>
                </c:pt>
                <c:pt idx="56">
                  <c:v>0.67232841199725335</c:v>
                </c:pt>
                <c:pt idx="57">
                  <c:v>0.57375736913559072</c:v>
                </c:pt>
                <c:pt idx="58">
                  <c:v>0.63593848725967683</c:v>
                </c:pt>
                <c:pt idx="59">
                  <c:v>0.56948906218612205</c:v>
                </c:pt>
                <c:pt idx="60">
                  <c:v>0.62026553260136641</c:v>
                </c:pt>
                <c:pt idx="61">
                  <c:v>0.55402763473285754</c:v>
                </c:pt>
                <c:pt idx="62">
                  <c:v>0.65945291133813777</c:v>
                </c:pt>
                <c:pt idx="63">
                  <c:v>0.73637335011611571</c:v>
                </c:pt>
                <c:pt idx="64">
                  <c:v>0.57700053175702359</c:v>
                </c:pt>
                <c:pt idx="65">
                  <c:v>0.66675735200341457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719040"/>
        <c:axId val="129719616"/>
      </c:scatterChart>
      <c:valAx>
        <c:axId val="129719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sz="1200" b="0" dirty="0" smtClean="0"/>
                  <a:t>Egy főre jutó GDP</a:t>
                </a:r>
                <a:r>
                  <a:rPr lang="hu-HU" sz="1200" b="0" baseline="0" dirty="0" smtClean="0"/>
                  <a:t> (USD)</a:t>
                </a:r>
                <a:endParaRPr lang="hu-HU" sz="1200" b="0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29719616"/>
        <c:crosses val="autoZero"/>
        <c:crossBetween val="midCat"/>
      </c:valAx>
      <c:valAx>
        <c:axId val="129719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sz="1200" dirty="0" smtClean="0"/>
                  <a:t>Egyéni pontok 2012</a:t>
                </a:r>
                <a:endParaRPr lang="hu-HU" sz="1200" dirty="0"/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297190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'cee countries'!$B$9</c:f>
              <c:strCache>
                <c:ptCount val="1"/>
                <c:pt idx="0">
                  <c:v>Croatia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countries'!$DJ$4:$DJ$9</c:f>
              <c:numCache>
                <c:formatCode>General</c:formatCode>
                <c:ptCount val="6"/>
                <c:pt idx="0">
                  <c:v>0.4904107493913909</c:v>
                </c:pt>
                <c:pt idx="1">
                  <c:v>0.50511284098134135</c:v>
                </c:pt>
                <c:pt idx="2">
                  <c:v>0.45359784347741855</c:v>
                </c:pt>
                <c:pt idx="3">
                  <c:v>0.48321137573383238</c:v>
                </c:pt>
                <c:pt idx="4">
                  <c:v>0.5101429527374165</c:v>
                </c:pt>
                <c:pt idx="5">
                  <c:v>0.45664987103362126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'cee countries'!$B$18</c:f>
              <c:strCache>
                <c:ptCount val="1"/>
                <c:pt idx="0">
                  <c:v>Hungary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countries'!$DJ$13:$DJ$18</c:f>
              <c:numCache>
                <c:formatCode>General</c:formatCode>
                <c:ptCount val="6"/>
                <c:pt idx="0">
                  <c:v>0.3889098701740763</c:v>
                </c:pt>
                <c:pt idx="1">
                  <c:v>0.3906356509214895</c:v>
                </c:pt>
                <c:pt idx="2">
                  <c:v>0.42634293177650573</c:v>
                </c:pt>
                <c:pt idx="3">
                  <c:v>0.47918289345179516</c:v>
                </c:pt>
                <c:pt idx="4">
                  <c:v>0.5293728780207867</c:v>
                </c:pt>
                <c:pt idx="5">
                  <c:v>0.50167439542757541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'cee countries'!$B$25</c:f>
              <c:strCache>
                <c:ptCount val="1"/>
                <c:pt idx="0">
                  <c:v>Latvia</c:v>
                </c:pt>
              </c:strCache>
            </c:strRef>
          </c:tx>
          <c:spPr>
            <a:ln>
              <a:solidFill>
                <a:srgbClr val="18FCF7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countries'!$DJ$20:$DJ$25</c:f>
              <c:numCache>
                <c:formatCode>General</c:formatCode>
                <c:ptCount val="6"/>
                <c:pt idx="0">
                  <c:v>0.50009634227442068</c:v>
                </c:pt>
                <c:pt idx="1">
                  <c:v>0.52017508636161491</c:v>
                </c:pt>
                <c:pt idx="2">
                  <c:v>0.53044536216377758</c:v>
                </c:pt>
                <c:pt idx="3">
                  <c:v>0.51027939437302983</c:v>
                </c:pt>
                <c:pt idx="4">
                  <c:v>0.52942779331768941</c:v>
                </c:pt>
                <c:pt idx="5">
                  <c:v>0.53426764376208957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'cee countries'!$B$32</c:f>
              <c:strCache>
                <c:ptCount val="1"/>
                <c:pt idx="0">
                  <c:v>Slovenia</c:v>
                </c:pt>
              </c:strCache>
            </c:strRef>
          </c:tx>
          <c:spPr>
            <a:ln>
              <a:solidFill>
                <a:srgbClr val="0005DE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countries'!$DJ$27:$DJ$32</c:f>
              <c:numCache>
                <c:formatCode>General</c:formatCode>
                <c:ptCount val="6"/>
                <c:pt idx="0">
                  <c:v>0.66050045807958746</c:v>
                </c:pt>
                <c:pt idx="1">
                  <c:v>0.67517218592870543</c:v>
                </c:pt>
                <c:pt idx="2">
                  <c:v>0.68469965904568153</c:v>
                </c:pt>
                <c:pt idx="3">
                  <c:v>0.66123212826193301</c:v>
                </c:pt>
                <c:pt idx="4">
                  <c:v>0.65322631504200968</c:v>
                </c:pt>
                <c:pt idx="5">
                  <c:v>0.64596838409186719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'cee countries'!$B$38</c:f>
              <c:strCache>
                <c:ptCount val="1"/>
                <c:pt idx="0">
                  <c:v>Romania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countries'!$DJ$33:$DJ$38</c:f>
              <c:numCache>
                <c:formatCode>General</c:formatCode>
                <c:ptCount val="6"/>
                <c:pt idx="0">
                  <c:v>0.45016551574059321</c:v>
                </c:pt>
                <c:pt idx="1">
                  <c:v>0.42413063432685688</c:v>
                </c:pt>
                <c:pt idx="2">
                  <c:v>0.38218300933578703</c:v>
                </c:pt>
                <c:pt idx="3">
                  <c:v>0.4004923458357818</c:v>
                </c:pt>
                <c:pt idx="4">
                  <c:v>0.4625713615467848</c:v>
                </c:pt>
                <c:pt idx="5">
                  <c:v>0.4849891546666773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'cee countries'!$A$58</c:f>
              <c:strCache>
                <c:ptCount val="1"/>
                <c:pt idx="0">
                  <c:v>EU 15 countries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('cee countries'!$DI$86,'cee countries'!$DI$100,'cee countries'!$DI$112,'cee countries'!$DI$127,'cee countries'!$DI$141,'cee countries'!$DI$157)</c:f>
              <c:numCache>
                <c:formatCode>General</c:formatCode>
                <c:ptCount val="6"/>
                <c:pt idx="0">
                  <c:v>0.61332065456927376</c:v>
                </c:pt>
                <c:pt idx="1">
                  <c:v>0.62382881932624801</c:v>
                </c:pt>
                <c:pt idx="2">
                  <c:v>0.59410064959371645</c:v>
                </c:pt>
                <c:pt idx="3">
                  <c:v>0.59846808055217759</c:v>
                </c:pt>
                <c:pt idx="4">
                  <c:v>0.63511757539085589</c:v>
                </c:pt>
                <c:pt idx="5">
                  <c:v>0.60656697200363952</c:v>
                </c:pt>
              </c:numCache>
            </c:numRef>
          </c:val>
          <c:smooth val="0"/>
        </c:ser>
        <c:ser>
          <c:idx val="6"/>
          <c:order val="6"/>
          <c:tx>
            <c:v>CRO_INT</c:v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FFC000"/>
              </a:solidFill>
            </c:spPr>
          </c:marker>
          <c:val>
            <c:numRef>
              <c:f>'cee countries'!$DF$4:$DF$9</c:f>
              <c:numCache>
                <c:formatCode>General</c:formatCode>
                <c:ptCount val="6"/>
                <c:pt idx="0">
                  <c:v>0.57851964857429161</c:v>
                </c:pt>
                <c:pt idx="1">
                  <c:v>0.59052115259325677</c:v>
                </c:pt>
                <c:pt idx="2">
                  <c:v>0.57276488297856054</c:v>
                </c:pt>
                <c:pt idx="3">
                  <c:v>0.58723286658519169</c:v>
                </c:pt>
                <c:pt idx="4">
                  <c:v>0.59382957377801771</c:v>
                </c:pt>
                <c:pt idx="5">
                  <c:v>0.58443585259327324</c:v>
                </c:pt>
              </c:numCache>
            </c:numRef>
          </c:val>
          <c:smooth val="0"/>
        </c:ser>
        <c:ser>
          <c:idx val="7"/>
          <c:order val="7"/>
          <c:tx>
            <c:v>HUN_INT</c:v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FF0000"/>
              </a:solidFill>
            </c:spPr>
          </c:marker>
          <c:val>
            <c:numRef>
              <c:f>'cee countries'!$DF$13:$DF$18</c:f>
              <c:numCache>
                <c:formatCode>General</c:formatCode>
                <c:ptCount val="6"/>
                <c:pt idx="0">
                  <c:v>0.6785336965179547</c:v>
                </c:pt>
                <c:pt idx="1">
                  <c:v>0.6767652909816988</c:v>
                </c:pt>
                <c:pt idx="2">
                  <c:v>0.69328212780777976</c:v>
                </c:pt>
                <c:pt idx="3">
                  <c:v>0.69868160146540603</c:v>
                </c:pt>
                <c:pt idx="4">
                  <c:v>0.69205258944419168</c:v>
                </c:pt>
                <c:pt idx="5">
                  <c:v>0.6884689019504755</c:v>
                </c:pt>
              </c:numCache>
            </c:numRef>
          </c:val>
          <c:smooth val="0"/>
        </c:ser>
        <c:ser>
          <c:idx val="8"/>
          <c:order val="8"/>
          <c:tx>
            <c:v>LAT_INT</c:v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18FCF7"/>
              </a:solidFill>
            </c:spPr>
          </c:marker>
          <c:val>
            <c:numRef>
              <c:f>'cee countries'!$DF$20:$DF$25</c:f>
              <c:numCache>
                <c:formatCode>General</c:formatCode>
                <c:ptCount val="6"/>
                <c:pt idx="0">
                  <c:v>0.65298626287224049</c:v>
                </c:pt>
                <c:pt idx="1">
                  <c:v>0.64419582222075522</c:v>
                </c:pt>
                <c:pt idx="2">
                  <c:v>0.65118247690049136</c:v>
                </c:pt>
                <c:pt idx="3">
                  <c:v>0.64460070545803339</c:v>
                </c:pt>
                <c:pt idx="4">
                  <c:v>0.6414771541661527</c:v>
                </c:pt>
                <c:pt idx="5">
                  <c:v>0.630309875463269</c:v>
                </c:pt>
              </c:numCache>
            </c:numRef>
          </c:val>
          <c:smooth val="0"/>
        </c:ser>
        <c:ser>
          <c:idx val="9"/>
          <c:order val="9"/>
          <c:tx>
            <c:v>SLO_INT</c:v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0005DE"/>
              </a:solidFill>
            </c:spPr>
          </c:marker>
          <c:val>
            <c:numRef>
              <c:f>'cee countries'!$DF$27:$DF$32</c:f>
              <c:numCache>
                <c:formatCode>General</c:formatCode>
                <c:ptCount val="6"/>
                <c:pt idx="0">
                  <c:v>0.72143313828817823</c:v>
                </c:pt>
                <c:pt idx="1">
                  <c:v>0.72905652264321574</c:v>
                </c:pt>
                <c:pt idx="2">
                  <c:v>0.74143771633314703</c:v>
                </c:pt>
                <c:pt idx="3">
                  <c:v>0.72476518357063191</c:v>
                </c:pt>
                <c:pt idx="4">
                  <c:v>0.70652819768210751</c:v>
                </c:pt>
                <c:pt idx="5">
                  <c:v>0.701390487769884</c:v>
                </c:pt>
              </c:numCache>
            </c:numRef>
          </c:val>
          <c:smooth val="0"/>
        </c:ser>
        <c:ser>
          <c:idx val="10"/>
          <c:order val="10"/>
          <c:tx>
            <c:v>ROM_INT</c:v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00B050"/>
              </a:solidFill>
            </c:spPr>
          </c:marker>
          <c:val>
            <c:numRef>
              <c:f>'cee countries'!$DF$33:$DF$38</c:f>
              <c:numCache>
                <c:formatCode>General</c:formatCode>
                <c:ptCount val="6"/>
                <c:pt idx="0">
                  <c:v>0.59570008976468547</c:v>
                </c:pt>
                <c:pt idx="1">
                  <c:v>0.62002818322262609</c:v>
                </c:pt>
                <c:pt idx="2">
                  <c:v>0.632494413430298</c:v>
                </c:pt>
                <c:pt idx="3">
                  <c:v>0.61010937394415088</c:v>
                </c:pt>
                <c:pt idx="4">
                  <c:v>0.58625224641840823</c:v>
                </c:pt>
                <c:pt idx="5">
                  <c:v>0.56947136501768958</c:v>
                </c:pt>
              </c:numCache>
            </c:numRef>
          </c:val>
          <c:smooth val="0"/>
        </c:ser>
        <c:ser>
          <c:idx val="16"/>
          <c:order val="11"/>
          <c:tx>
            <c:v>EU15_INT</c:v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ysClr val="windowText" lastClr="000000"/>
              </a:solidFill>
            </c:spPr>
          </c:marker>
          <c:val>
            <c:numRef>
              <c:f>('cee countries'!$DF$86,'cee countries'!$DF$100,'cee countries'!$DF$112,'cee countries'!$DF$127,'cee countries'!$DF$141,'cee countries'!$DF$157)</c:f>
              <c:numCache>
                <c:formatCode>General</c:formatCode>
                <c:ptCount val="6"/>
                <c:pt idx="0">
                  <c:v>0.8317323301053976</c:v>
                </c:pt>
                <c:pt idx="1">
                  <c:v>0.83757609813762457</c:v>
                </c:pt>
                <c:pt idx="2">
                  <c:v>0.83693885531140411</c:v>
                </c:pt>
                <c:pt idx="3">
                  <c:v>0.83313586514644578</c:v>
                </c:pt>
                <c:pt idx="4">
                  <c:v>0.84839014035056171</c:v>
                </c:pt>
                <c:pt idx="5">
                  <c:v>0.8241593571654926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306880"/>
        <c:axId val="131476864"/>
      </c:lineChart>
      <c:catAx>
        <c:axId val="8530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1476864"/>
        <c:crosses val="autoZero"/>
        <c:auto val="1"/>
        <c:lblAlgn val="ctr"/>
        <c:lblOffset val="100"/>
        <c:noMultiLvlLbl val="0"/>
      </c:catAx>
      <c:valAx>
        <c:axId val="131476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30688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'cee countries'!$B$9</c:f>
              <c:strCache>
                <c:ptCount val="1"/>
                <c:pt idx="0">
                  <c:v>Croatia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countries'!$DJ$4:$DJ$9</c:f>
              <c:numCache>
                <c:formatCode>General</c:formatCode>
                <c:ptCount val="6"/>
                <c:pt idx="0">
                  <c:v>0.4904107493913909</c:v>
                </c:pt>
                <c:pt idx="1">
                  <c:v>0.50511284098134135</c:v>
                </c:pt>
                <c:pt idx="2">
                  <c:v>0.45359784347741855</c:v>
                </c:pt>
                <c:pt idx="3">
                  <c:v>0.48321137573383238</c:v>
                </c:pt>
                <c:pt idx="4">
                  <c:v>0.5101429527374165</c:v>
                </c:pt>
                <c:pt idx="5">
                  <c:v>0.45664987103362126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'cee countries'!$B$18</c:f>
              <c:strCache>
                <c:ptCount val="1"/>
                <c:pt idx="0">
                  <c:v>Hungary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countries'!$DJ$13:$DJ$18</c:f>
              <c:numCache>
                <c:formatCode>General</c:formatCode>
                <c:ptCount val="6"/>
                <c:pt idx="0">
                  <c:v>0.3889098701740763</c:v>
                </c:pt>
                <c:pt idx="1">
                  <c:v>0.3906356509214895</c:v>
                </c:pt>
                <c:pt idx="2">
                  <c:v>0.42634293177650573</c:v>
                </c:pt>
                <c:pt idx="3">
                  <c:v>0.47918289345179516</c:v>
                </c:pt>
                <c:pt idx="4">
                  <c:v>0.5293728780207867</c:v>
                </c:pt>
                <c:pt idx="5">
                  <c:v>0.50167439542757541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'cee countries'!$B$25</c:f>
              <c:strCache>
                <c:ptCount val="1"/>
                <c:pt idx="0">
                  <c:v>Latvia</c:v>
                </c:pt>
              </c:strCache>
            </c:strRef>
          </c:tx>
          <c:spPr>
            <a:ln>
              <a:solidFill>
                <a:srgbClr val="18FCF7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countries'!$DJ$20:$DJ$25</c:f>
              <c:numCache>
                <c:formatCode>General</c:formatCode>
                <c:ptCount val="6"/>
                <c:pt idx="0">
                  <c:v>0.50009634227442068</c:v>
                </c:pt>
                <c:pt idx="1">
                  <c:v>0.52017508636161491</c:v>
                </c:pt>
                <c:pt idx="2">
                  <c:v>0.53044536216377758</c:v>
                </c:pt>
                <c:pt idx="3">
                  <c:v>0.51027939437302983</c:v>
                </c:pt>
                <c:pt idx="4">
                  <c:v>0.52942779331768941</c:v>
                </c:pt>
                <c:pt idx="5">
                  <c:v>0.53426764376208957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'cee countries'!$B$32</c:f>
              <c:strCache>
                <c:ptCount val="1"/>
                <c:pt idx="0">
                  <c:v>Slovenia</c:v>
                </c:pt>
              </c:strCache>
            </c:strRef>
          </c:tx>
          <c:spPr>
            <a:ln>
              <a:solidFill>
                <a:srgbClr val="0005DE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countries'!$DJ$27:$DJ$32</c:f>
              <c:numCache>
                <c:formatCode>General</c:formatCode>
                <c:ptCount val="6"/>
                <c:pt idx="0">
                  <c:v>0.66050045807958746</c:v>
                </c:pt>
                <c:pt idx="1">
                  <c:v>0.67517218592870543</c:v>
                </c:pt>
                <c:pt idx="2">
                  <c:v>0.68469965904568153</c:v>
                </c:pt>
                <c:pt idx="3">
                  <c:v>0.66123212826193301</c:v>
                </c:pt>
                <c:pt idx="4">
                  <c:v>0.65322631504200968</c:v>
                </c:pt>
                <c:pt idx="5">
                  <c:v>0.64596838409186719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'cee countries'!$B$38</c:f>
              <c:strCache>
                <c:ptCount val="1"/>
                <c:pt idx="0">
                  <c:v>Romania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'cee countries'!$E$4:$E$9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'cee countries'!$DJ$33:$DJ$38</c:f>
              <c:numCache>
                <c:formatCode>General</c:formatCode>
                <c:ptCount val="6"/>
                <c:pt idx="0">
                  <c:v>0.45016551574059321</c:v>
                </c:pt>
                <c:pt idx="1">
                  <c:v>0.42413063432685688</c:v>
                </c:pt>
                <c:pt idx="2">
                  <c:v>0.38218300933578703</c:v>
                </c:pt>
                <c:pt idx="3">
                  <c:v>0.4004923458357818</c:v>
                </c:pt>
                <c:pt idx="4">
                  <c:v>0.4625713615467848</c:v>
                </c:pt>
                <c:pt idx="5">
                  <c:v>0.4849891546666773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'cee countries'!$A$58</c:f>
              <c:strCache>
                <c:ptCount val="1"/>
                <c:pt idx="0">
                  <c:v>EU 15 countries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('cee countries'!$DI$86,'cee countries'!$DI$100,'cee countries'!$DI$112,'cee countries'!$DI$127,'cee countries'!$DI$141,'cee countries'!$DI$157)</c:f>
              <c:numCache>
                <c:formatCode>General</c:formatCode>
                <c:ptCount val="6"/>
                <c:pt idx="0">
                  <c:v>0.61332065456927376</c:v>
                </c:pt>
                <c:pt idx="1">
                  <c:v>0.62382881932624801</c:v>
                </c:pt>
                <c:pt idx="2">
                  <c:v>0.59410064959371645</c:v>
                </c:pt>
                <c:pt idx="3">
                  <c:v>0.59846808055217759</c:v>
                </c:pt>
                <c:pt idx="4">
                  <c:v>0.63511757539085589</c:v>
                </c:pt>
                <c:pt idx="5">
                  <c:v>0.60656697200363952</c:v>
                </c:pt>
              </c:numCache>
            </c:numRef>
          </c:val>
          <c:smooth val="0"/>
        </c:ser>
        <c:ser>
          <c:idx val="11"/>
          <c:order val="6"/>
          <c:tx>
            <c:v>CRO_INV</c:v>
          </c:tx>
          <c:spPr>
            <a:ln>
              <a:noFill/>
            </a:ln>
          </c:spPr>
          <c:marker>
            <c:symbol val="diamond"/>
            <c:size val="5"/>
            <c:spPr>
              <a:solidFill>
                <a:srgbClr val="FFC000"/>
              </a:solidFill>
            </c:spPr>
          </c:marker>
          <c:val>
            <c:numRef>
              <c:f>'cee countries'!$DG$4:$DG$9</c:f>
              <c:numCache>
                <c:formatCode>General</c:formatCode>
                <c:ptCount val="6"/>
                <c:pt idx="0">
                  <c:v>0.66879773249473073</c:v>
                </c:pt>
                <c:pt idx="1">
                  <c:v>0.67732360291496574</c:v>
                </c:pt>
                <c:pt idx="2">
                  <c:v>0.61810261808568845</c:v>
                </c:pt>
                <c:pt idx="3">
                  <c:v>0.64609938742744732</c:v>
                </c:pt>
                <c:pt idx="4">
                  <c:v>0.66124213300183965</c:v>
                </c:pt>
                <c:pt idx="5">
                  <c:v>0.60522249849134013</c:v>
                </c:pt>
              </c:numCache>
            </c:numRef>
          </c:val>
          <c:smooth val="0"/>
        </c:ser>
        <c:ser>
          <c:idx val="12"/>
          <c:order val="7"/>
          <c:tx>
            <c:v>HUN_INV</c:v>
          </c:tx>
          <c:spPr>
            <a:ln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</c:spPr>
          </c:marker>
          <c:val>
            <c:numRef>
              <c:f>'cee countries'!$DG$13:$DG$18</c:f>
              <c:numCache>
                <c:formatCode>General</c:formatCode>
                <c:ptCount val="6"/>
                <c:pt idx="0">
                  <c:v>0.46914574321689612</c:v>
                </c:pt>
                <c:pt idx="1">
                  <c:v>0.45857205217658514</c:v>
                </c:pt>
                <c:pt idx="2">
                  <c:v>0.47497740341601991</c:v>
                </c:pt>
                <c:pt idx="3">
                  <c:v>0.53689652489723783</c:v>
                </c:pt>
                <c:pt idx="4">
                  <c:v>0.59303047033700851</c:v>
                </c:pt>
                <c:pt idx="5">
                  <c:v>0.5601251793978077</c:v>
                </c:pt>
              </c:numCache>
            </c:numRef>
          </c:val>
          <c:smooth val="0"/>
        </c:ser>
        <c:ser>
          <c:idx val="13"/>
          <c:order val="8"/>
          <c:tx>
            <c:v>LAT_INV</c:v>
          </c:tx>
          <c:spPr>
            <a:ln>
              <a:noFill/>
            </a:ln>
          </c:spPr>
          <c:marker>
            <c:symbol val="diamond"/>
            <c:size val="6"/>
            <c:spPr>
              <a:solidFill>
                <a:srgbClr val="18FCF7"/>
              </a:solidFill>
            </c:spPr>
          </c:marker>
          <c:val>
            <c:numRef>
              <c:f>'cee countries'!$DG$20:$DG$25</c:f>
              <c:numCache>
                <c:formatCode>General</c:formatCode>
                <c:ptCount val="6"/>
                <c:pt idx="0">
                  <c:v>0.6070983539468866</c:v>
                </c:pt>
                <c:pt idx="1">
                  <c:v>0.64276459875374592</c:v>
                </c:pt>
                <c:pt idx="2">
                  <c:v>0.6435019911157106</c:v>
                </c:pt>
                <c:pt idx="3">
                  <c:v>0.61149757448753161</c:v>
                </c:pt>
                <c:pt idx="4">
                  <c:v>0.6368074393773363</c:v>
                </c:pt>
                <c:pt idx="5">
                  <c:v>0.63930343062301831</c:v>
                </c:pt>
              </c:numCache>
            </c:numRef>
          </c:val>
          <c:smooth val="0"/>
        </c:ser>
        <c:ser>
          <c:idx val="14"/>
          <c:order val="9"/>
          <c:tx>
            <c:v>SLO_INV</c:v>
          </c:tx>
          <c:spPr>
            <a:ln>
              <a:noFill/>
            </a:ln>
          </c:spPr>
          <c:marker>
            <c:symbol val="diamond"/>
            <c:size val="6"/>
            <c:spPr>
              <a:solidFill>
                <a:srgbClr val="0005DE"/>
              </a:solidFill>
            </c:spPr>
          </c:marker>
          <c:val>
            <c:numRef>
              <c:f>'cee countries'!$DG$27:$DG$32</c:f>
              <c:numCache>
                <c:formatCode>General</c:formatCode>
                <c:ptCount val="6"/>
                <c:pt idx="0">
                  <c:v>0.7154573237842462</c:v>
                </c:pt>
                <c:pt idx="1">
                  <c:v>0.72599502714339159</c:v>
                </c:pt>
                <c:pt idx="2">
                  <c:v>0.72133055280590253</c:v>
                </c:pt>
                <c:pt idx="3">
                  <c:v>0.70008581432329731</c:v>
                </c:pt>
                <c:pt idx="4">
                  <c:v>0.6797790481965007</c:v>
                </c:pt>
                <c:pt idx="5">
                  <c:v>0.68112500864569359</c:v>
                </c:pt>
              </c:numCache>
            </c:numRef>
          </c:val>
          <c:smooth val="0"/>
        </c:ser>
        <c:ser>
          <c:idx val="15"/>
          <c:order val="10"/>
          <c:tx>
            <c:v>RO_INV</c:v>
          </c:tx>
          <c:spPr>
            <a:ln>
              <a:noFill/>
            </a:ln>
          </c:spPr>
          <c:marker>
            <c:symbol val="diamond"/>
            <c:size val="6"/>
            <c:spPr>
              <a:solidFill>
                <a:srgbClr val="00B050"/>
              </a:solidFill>
            </c:spPr>
          </c:marker>
          <c:val>
            <c:numRef>
              <c:f>'cee countries'!$DG$33:$DG$38</c:f>
              <c:numCache>
                <c:formatCode>General</c:formatCode>
                <c:ptCount val="6"/>
                <c:pt idx="0">
                  <c:v>0.58510338768993375</c:v>
                </c:pt>
                <c:pt idx="1">
                  <c:v>0.53486399169229926</c:v>
                </c:pt>
                <c:pt idx="2">
                  <c:v>0.4732995078316245</c:v>
                </c:pt>
                <c:pt idx="3">
                  <c:v>0.52081976838584154</c:v>
                </c:pt>
                <c:pt idx="4">
                  <c:v>0.6217182699015098</c:v>
                </c:pt>
                <c:pt idx="5">
                  <c:v>0.66694895993660863</c:v>
                </c:pt>
              </c:numCache>
            </c:numRef>
          </c:val>
          <c:smooth val="0"/>
        </c:ser>
        <c:ser>
          <c:idx val="6"/>
          <c:order val="11"/>
          <c:tx>
            <c:v>EU15_INV</c:v>
          </c:tx>
          <c:spPr>
            <a:ln>
              <a:noFill/>
            </a:ln>
          </c:spPr>
          <c:marker>
            <c:symbol val="diamond"/>
            <c:size val="6"/>
            <c:spPr>
              <a:solidFill>
                <a:schemeClr val="tx1"/>
              </a:solidFill>
            </c:spPr>
          </c:marker>
          <c:val>
            <c:numRef>
              <c:f>('cee countries'!$DG$86,'cee countries'!$DG$100,'cee countries'!$DG$112,'cee countries'!$DG$127,'cee countries'!$DG$141,'cee countries'!$DG$157)</c:f>
              <c:numCache>
                <c:formatCode>General</c:formatCode>
                <c:ptCount val="6"/>
                <c:pt idx="0">
                  <c:v>0.64447648141081282</c:v>
                </c:pt>
                <c:pt idx="1">
                  <c:v>0.64829958590601489</c:v>
                </c:pt>
                <c:pt idx="2">
                  <c:v>0.62357669861828102</c:v>
                </c:pt>
                <c:pt idx="3">
                  <c:v>0.61680553676035255</c:v>
                </c:pt>
                <c:pt idx="4">
                  <c:v>0.64045390277174508</c:v>
                </c:pt>
                <c:pt idx="5">
                  <c:v>0.63217324862390578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341184"/>
        <c:axId val="131479168"/>
      </c:lineChart>
      <c:catAx>
        <c:axId val="8534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1479168"/>
        <c:crosses val="autoZero"/>
        <c:auto val="1"/>
        <c:lblAlgn val="ctr"/>
        <c:lblOffset val="100"/>
        <c:noMultiLvlLbl val="0"/>
      </c:catAx>
      <c:valAx>
        <c:axId val="13147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34118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97A2D79-29DB-4F7F-989A-5151520325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7910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7A2D79-29DB-4F7F-989A-51515203251F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0"/>
            <a:ext cx="6984776" cy="908720"/>
          </a:xfrm>
        </p:spPr>
        <p:txBody>
          <a:bodyPr>
            <a:normAutofit/>
          </a:bodyPr>
          <a:lstStyle>
            <a:lvl1pPr>
              <a:defRPr sz="3400" b="1">
                <a:latin typeface="Cambria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4929411"/>
          </a:xfrm>
        </p:spPr>
        <p:txBody>
          <a:bodyPr/>
          <a:lstStyle>
            <a:lvl1pPr>
              <a:defRPr sz="2400">
                <a:latin typeface="Cambria" pitchFamily="18" charset="0"/>
              </a:defRPr>
            </a:lvl1pPr>
            <a:lvl2pPr>
              <a:defRPr sz="2200">
                <a:latin typeface="Cambria" pitchFamily="18" charset="0"/>
              </a:defRPr>
            </a:lvl2pPr>
            <a:lvl3pPr>
              <a:defRPr sz="2000">
                <a:latin typeface="Cambria" pitchFamily="18" charset="0"/>
              </a:defRPr>
            </a:lvl3pPr>
            <a:lvl4pPr>
              <a:defRPr sz="1800">
                <a:latin typeface="Cambria" pitchFamily="18" charset="0"/>
              </a:defRPr>
            </a:lvl4pPr>
            <a:lvl5pPr>
              <a:defRPr sz="1800">
                <a:latin typeface="Cambria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87BA6C-C05D-4E53-9410-06D154EACC32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971600" y="0"/>
            <a:ext cx="6984776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568952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22176" y="6356350"/>
            <a:ext cx="981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475656" y="6356350"/>
            <a:ext cx="6840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XI. MRTT vándorgyűlés – Kaposvár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F87BA6C-C05D-4E53-9410-06D154EACC32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 rot="-5400000">
            <a:off x="-3243973" y="3290499"/>
            <a:ext cx="68580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200" i="1" noProof="0" dirty="0" smtClean="0">
                <a:solidFill>
                  <a:schemeClr val="tx1"/>
                </a:solidFill>
              </a:rPr>
              <a:t>MTA KRTK Regionális Kutatások Intézete</a:t>
            </a:r>
            <a:endParaRPr lang="en-US" sz="1200" i="1" noProof="0" dirty="0">
              <a:solidFill>
                <a:schemeClr val="tx1"/>
              </a:solidFill>
            </a:endParaRPr>
          </a:p>
        </p:txBody>
      </p:sp>
      <p:pic>
        <p:nvPicPr>
          <p:cNvPr id="8" name="Kép 7" descr="rkk.g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75039" y="116632"/>
            <a:ext cx="1168961" cy="720080"/>
          </a:xfrm>
          <a:prstGeom prst="rect">
            <a:avLst/>
          </a:prstGeom>
        </p:spPr>
      </p:pic>
      <p:pic>
        <p:nvPicPr>
          <p:cNvPr id="9" name="Kép 8" descr="mtk-logo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86315" cy="11247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pagerb@rkk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28800"/>
            <a:ext cx="9144000" cy="2232248"/>
          </a:xfrm>
        </p:spPr>
        <p:txBody>
          <a:bodyPr>
            <a:normAutofit/>
          </a:bodyPr>
          <a:lstStyle/>
          <a:p>
            <a:pPr eaLnBrk="1" hangingPunct="1"/>
            <a:r>
              <a:rPr lang="hu-HU" sz="3200" cap="small" dirty="0" smtClean="0">
                <a:latin typeface="Cambria" pitchFamily="18" charset="0"/>
              </a:rPr>
              <a:t>A vállalkozói „környezet” fejlődése </a:t>
            </a:r>
            <a:br>
              <a:rPr lang="hu-HU" sz="3200" cap="small" dirty="0" smtClean="0">
                <a:latin typeface="Cambria" pitchFamily="18" charset="0"/>
              </a:rPr>
            </a:br>
            <a:r>
              <a:rPr lang="hu-HU" sz="3200" cap="small" dirty="0" smtClean="0">
                <a:latin typeface="Cambria" pitchFamily="18" charset="0"/>
              </a:rPr>
              <a:t>a közép- és kelet-európai országokban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400" b="0" dirty="0" smtClean="0">
                <a:solidFill>
                  <a:schemeClr val="tx1"/>
                </a:solidFill>
                <a:latin typeface="Cambria" pitchFamily="18" charset="0"/>
              </a:rPr>
              <a:t>MRTT 11. vándorgyűlés</a:t>
            </a:r>
            <a:endParaRPr lang="hu-HU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hu-HU" sz="2400" b="0" dirty="0" smtClean="0">
                <a:solidFill>
                  <a:schemeClr val="tx1"/>
                </a:solidFill>
                <a:latin typeface="Cambria" pitchFamily="18" charset="0"/>
              </a:rPr>
              <a:t>Kaposvár, 2013. n</a:t>
            </a:r>
            <a:r>
              <a:rPr lang="hu-HU" dirty="0" smtClean="0">
                <a:solidFill>
                  <a:schemeClr val="tx1"/>
                </a:solidFill>
              </a:rPr>
              <a:t>ovember 21-22.</a:t>
            </a:r>
            <a:endParaRPr lang="hu-HU" sz="2400" b="0" dirty="0" smtClean="0">
              <a:solidFill>
                <a:schemeClr val="tx1"/>
              </a:solidFill>
              <a:latin typeface="Cambria" pitchFamily="18" charset="0"/>
            </a:endParaRPr>
          </a:p>
          <a:p>
            <a:pPr eaLnBrk="1" hangingPunct="1"/>
            <a:endParaRPr lang="hu-H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intézményi és egyéni változók közötti összefüggés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1331640" y="1988840"/>
            <a:ext cx="4968552" cy="2808312"/>
            <a:chOff x="2051720" y="1988840"/>
            <a:chExt cx="4968552" cy="2808312"/>
          </a:xfrm>
        </p:grpSpPr>
        <p:sp>
          <p:nvSpPr>
            <p:cNvPr id="7" name="Szövegdoboz 6"/>
            <p:cNvSpPr txBox="1"/>
            <p:nvPr/>
          </p:nvSpPr>
          <p:spPr>
            <a:xfrm>
              <a:off x="3059832" y="2708920"/>
              <a:ext cx="3116944" cy="49244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hu-HU" sz="2600" dirty="0" smtClean="0">
                  <a:latin typeface="Cambria" pitchFamily="18" charset="0"/>
                </a:rPr>
                <a:t>Vállalkozói attitűdök</a:t>
              </a:r>
              <a:endParaRPr lang="hu-HU" sz="2600" dirty="0">
                <a:latin typeface="Cambria" pitchFamily="18" charset="0"/>
              </a:endParaRPr>
            </a:p>
          </p:txBody>
        </p:sp>
        <p:sp>
          <p:nvSpPr>
            <p:cNvPr id="8" name="Szövegdoboz 7"/>
            <p:cNvSpPr txBox="1"/>
            <p:nvPr/>
          </p:nvSpPr>
          <p:spPr>
            <a:xfrm>
              <a:off x="3131840" y="3212976"/>
              <a:ext cx="3024336" cy="49244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hu-HU" sz="2600" dirty="0" smtClean="0">
                  <a:latin typeface="Cambria" pitchFamily="18" charset="0"/>
                </a:rPr>
                <a:t>Vállalkozói aktivitás</a:t>
              </a:r>
              <a:endParaRPr lang="hu-HU" sz="2600" dirty="0">
                <a:latin typeface="Cambria" pitchFamily="18" charset="0"/>
              </a:endParaRPr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2987824" y="3717032"/>
              <a:ext cx="3276346" cy="49244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none" rtlCol="0">
              <a:spAutoFit/>
            </a:bodyPr>
            <a:lstStyle/>
            <a:p>
              <a:r>
                <a:rPr lang="hu-HU" sz="2600" dirty="0" smtClean="0">
                  <a:latin typeface="Cambria" pitchFamily="18" charset="0"/>
                </a:rPr>
                <a:t>Vállalkozói aspirációk</a:t>
              </a:r>
              <a:endParaRPr lang="hu-HU" sz="2600" dirty="0">
                <a:latin typeface="Cambria" pitchFamily="18" charset="0"/>
              </a:endParaRPr>
            </a:p>
          </p:txBody>
        </p:sp>
        <p:sp>
          <p:nvSpPr>
            <p:cNvPr id="10" name="Téglalap 9"/>
            <p:cNvSpPr/>
            <p:nvPr/>
          </p:nvSpPr>
          <p:spPr>
            <a:xfrm>
              <a:off x="2051720" y="1988840"/>
              <a:ext cx="4968552" cy="2808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1" name="Szövegdoboz 10"/>
          <p:cNvSpPr txBox="1"/>
          <p:nvPr/>
        </p:nvSpPr>
        <p:spPr>
          <a:xfrm>
            <a:off x="6444208" y="1628800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Cambria" pitchFamily="18" charset="0"/>
              </a:rPr>
              <a:t>Többek között a kultúrák, normák, szabályok és törvények, amelyek egy ország gazdasági környezetét is reprezentálhatják.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4211960" y="2060848"/>
            <a:ext cx="1855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Cambria" pitchFamily="18" charset="0"/>
              </a:rPr>
              <a:t>Intézményi keret</a:t>
            </a:r>
            <a:endParaRPr lang="hu-HU" dirty="0">
              <a:latin typeface="Cambria" pitchFamily="18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6444208" y="3645024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Cambria" pitchFamily="18" charset="0"/>
              </a:rPr>
              <a:t>Ezek a tényezők befolyásolják többek között az egyéni lehetőségeket és elvárásokat.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259632" y="260648"/>
          <a:ext cx="6120680" cy="2924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331640" y="3140968"/>
          <a:ext cx="6120680" cy="3252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változók leíró statisztikai jellemzői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1043608" y="1340768"/>
          <a:ext cx="741682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160240"/>
                <a:gridCol w="2160241"/>
              </a:tblGrid>
              <a:tr h="370840"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Intézményi</a:t>
                      </a:r>
                      <a:r>
                        <a:rPr lang="hu-HU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(AVER)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Egyéni (AVER)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Átlagos érték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0,68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0,62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Medián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0,65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0,63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Minimum érték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0,34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0,37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Maximum érték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0,95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0,80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Terjedelem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0,61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0,42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Alsó </a:t>
                      </a:r>
                      <a:r>
                        <a:rPr lang="hu-HU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kvartilis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0,57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0,57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Felső </a:t>
                      </a:r>
                      <a:r>
                        <a:rPr lang="hu-HU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kvartilis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0,84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0,68</a:t>
                      </a:r>
                      <a:endParaRPr lang="hu-HU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err="1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Interkvartilis</a:t>
                      </a:r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terjedelem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0,27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0,11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1043609" y="4869160"/>
          <a:ext cx="741682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/>
                <a:gridCol w="1854206"/>
                <a:gridCol w="1854206"/>
                <a:gridCol w="185420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Kapcsolat</a:t>
                      </a:r>
                      <a:endParaRPr lang="hu-HU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Intézményi értékek és GDP</a:t>
                      </a:r>
                      <a:endParaRPr lang="hu-HU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Egyéni</a:t>
                      </a:r>
                      <a:r>
                        <a:rPr lang="hu-HU" b="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értékek és GDP</a:t>
                      </a:r>
                      <a:endParaRPr lang="hu-HU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b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GEDI értékek és GDP</a:t>
                      </a:r>
                      <a:endParaRPr lang="hu-HU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</a:t>
                      </a:r>
                      <a:r>
                        <a:rPr lang="hu-HU" b="1" baseline="300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</a:t>
                      </a:r>
                      <a:r>
                        <a:rPr lang="hu-HU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értéke</a:t>
                      </a:r>
                      <a:endParaRPr lang="hu-HU" b="1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0,828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0,142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0,754</a:t>
                      </a:r>
                      <a:endParaRPr lang="hu-HU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12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intézményi és egyéni változók viszonya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Az intézményi változók és a GEDI értékek között erős korrelációt tapasztalhatunk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Az egyéni változók és a GEDI értékek, valamint GEDI rangsor között jóval gyengébb a kapcsolat erőssége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Az egyéni pontok esetében szűkebb a terjedelem, azaz kisebbek az alacsony és a magas értékek közötti különbségek a fejlett és a kevésbé fejlett országok esetében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Ezekből a tapasztalatokból arra lehet következtetni, hogy az intézményi változóknak nagyobb befolyása van a végső GEDI index érték kialakulására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13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Vállalkozói „környezet” a közép- és kelet-európai országokban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012160" y="1052736"/>
            <a:ext cx="3131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Cambria" pitchFamily="18" charset="0"/>
              </a:rPr>
              <a:t>Intézményi változók: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Cambria" pitchFamily="18" charset="0"/>
              </a:rPr>
              <a:t>Magyarország és Szlovénia az élen;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Cambria" pitchFamily="18" charset="0"/>
              </a:rPr>
              <a:t>Alapvetően nincsenek nagy különbségek az országok között.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Cambria" pitchFamily="18" charset="0"/>
              </a:rPr>
              <a:t>A „tőkepiac” változó, amely a látható különbségeket okozhatja.</a:t>
            </a:r>
          </a:p>
        </p:txBody>
      </p:sp>
      <p:graphicFrame>
        <p:nvGraphicFramePr>
          <p:cNvPr id="12" name="Diagram 11"/>
          <p:cNvGraphicFramePr/>
          <p:nvPr/>
        </p:nvGraphicFramePr>
        <p:xfrm>
          <a:off x="323528" y="1196752"/>
          <a:ext cx="573701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323528" y="3573016"/>
          <a:ext cx="5760640" cy="2844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5940152" y="3645024"/>
            <a:ext cx="3203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Cambria" pitchFamily="18" charset="0"/>
              </a:rPr>
              <a:t>Egyéni változók: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Cambria" pitchFamily="18" charset="0"/>
              </a:rPr>
              <a:t>Magyarország – gyenge teljesítmény a lehetőségek felismerése, az új termékek és az új technológiák terén; erősségek: a felsőfokú képzettség terén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Cambria" pitchFamily="18" charset="0"/>
              </a:rPr>
              <a:t>Az egyéni változók változásai befolyásolják a GEDI index alakulását is.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112568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vállalkozói tevékenység komplex mérésén keresztül ismerhetjük meg ennek a tulajdonságait</a:t>
            </a:r>
          </a:p>
          <a:p>
            <a:r>
              <a:rPr lang="hu-HU" dirty="0" smtClean="0"/>
              <a:t>Az intézményi és egyéni változók hatása</a:t>
            </a:r>
          </a:p>
          <a:p>
            <a:pPr lvl="1"/>
            <a:r>
              <a:rPr lang="hu-HU" dirty="0" smtClean="0"/>
              <a:t>Az intézményi változók határozzák meg magát a vállalkozói tevékenységet</a:t>
            </a:r>
          </a:p>
          <a:p>
            <a:pPr lvl="1"/>
            <a:r>
              <a:rPr lang="hu-HU" dirty="0" smtClean="0"/>
              <a:t>Az egyéni változók kevésbé függenek az országok gazdasági fejlettségének szintjétől</a:t>
            </a:r>
          </a:p>
          <a:p>
            <a:r>
              <a:rPr lang="hu-HU" dirty="0" smtClean="0"/>
              <a:t>A közép- és kelet-európai országokban a vállalkozói tevékenység tényezői nagyjából megegyező szinten vannak</a:t>
            </a:r>
          </a:p>
          <a:p>
            <a:pPr lvl="1"/>
            <a:r>
              <a:rPr lang="hu-HU" dirty="0" smtClean="0"/>
              <a:t>Az intézményi faktorok nem igazán térnek el egymástól</a:t>
            </a:r>
          </a:p>
          <a:p>
            <a:pPr lvl="1"/>
            <a:r>
              <a:rPr lang="hu-HU" dirty="0" smtClean="0"/>
              <a:t>Hol lehetnek a különbségek? – egyéni tényezők</a:t>
            </a:r>
          </a:p>
          <a:p>
            <a:pPr lvl="1"/>
            <a:r>
              <a:rPr lang="hu-HU" dirty="0" smtClean="0"/>
              <a:t>A kutatás folytatása, hogy az egyéni és intézményi tényezők közötti összefüggéseket és így a vállalkozói tevékenység regionális jellemzőit meghatározzuk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15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megtisztelő figyelmüket!</a:t>
            </a:r>
            <a:endParaRPr lang="hu-HU" dirty="0"/>
          </a:p>
        </p:txBody>
      </p:sp>
      <p:sp>
        <p:nvSpPr>
          <p:cNvPr id="10" name="Alcím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tx1"/>
                </a:solidFill>
              </a:rPr>
              <a:t>Páger</a:t>
            </a:r>
            <a:r>
              <a:rPr lang="hu-HU" dirty="0" smtClean="0">
                <a:solidFill>
                  <a:schemeClr val="tx1"/>
                </a:solidFill>
              </a:rPr>
              <a:t> Balázs</a:t>
            </a:r>
          </a:p>
          <a:p>
            <a:r>
              <a:rPr lang="hu-HU" dirty="0" err="1" smtClean="0">
                <a:hlinkClick r:id="rId2"/>
              </a:rPr>
              <a:t>pagerb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rkk.hu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6984776" cy="955403"/>
          </a:xfrm>
        </p:spPr>
        <p:txBody>
          <a:bodyPr>
            <a:normAutofit/>
          </a:bodyPr>
          <a:lstStyle/>
          <a:p>
            <a:pPr eaLnBrk="1" hangingPunct="1"/>
            <a:r>
              <a:rPr lang="hu-HU" sz="3400" b="1" dirty="0" smtClean="0">
                <a:latin typeface="Cambria" pitchFamily="18" charset="0"/>
              </a:rPr>
              <a:t>Az előadás tartalma</a:t>
            </a:r>
            <a:endParaRPr lang="en-US" sz="3400" b="1" dirty="0" smtClean="0">
              <a:latin typeface="Cambria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A (kis)vállalkozások, mint gazdasági tényező növekvő jelentősége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hu-HU" dirty="0" smtClean="0"/>
              <a:t>Gazdaságelméleti háttér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hu-HU" dirty="0" smtClean="0"/>
              <a:t>A vállalkozásokkal kapcsolatos koncepciók és definíciók</a:t>
            </a:r>
            <a:endParaRPr lang="en-US" dirty="0" smtClean="0">
              <a:latin typeface="Cambria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 smtClean="0">
                <a:latin typeface="Cambria" pitchFamily="18" charset="0"/>
              </a:rPr>
              <a:t>A vállalkozási tevékenység mérése – a GEDI index</a:t>
            </a:r>
            <a:endParaRPr lang="hu-HU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dirty="0" smtClean="0">
                <a:latin typeface="Cambria" pitchFamily="18" charset="0"/>
              </a:rPr>
              <a:t>Az egyéni és intézményi változók szerepe</a:t>
            </a:r>
            <a:endParaRPr lang="hu-HU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dirty="0" smtClean="0">
                <a:latin typeface="Cambria" pitchFamily="18" charset="0"/>
              </a:rPr>
              <a:t>A vállalkozói „környezet” jellemzői a közép- és kelet-európai országokban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dirty="0" smtClean="0">
                <a:latin typeface="Cambria" pitchFamily="18" charset="0"/>
              </a:rPr>
              <a:t>Következtetések – egy regionális szintű vizsgálat előkészítése</a:t>
            </a:r>
            <a:endParaRPr lang="en-US" dirty="0" smtClean="0">
              <a:latin typeface="Cambria" pitchFamily="18" charset="0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(kis)vállalkozások szerepének növekedése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051841"/>
              </p:ext>
            </p:extLst>
          </p:nvPr>
        </p:nvGraphicFramePr>
        <p:xfrm>
          <a:off x="323528" y="1052737"/>
          <a:ext cx="8568951" cy="5060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498660"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Dimen</a:t>
                      </a:r>
                      <a:r>
                        <a:rPr lang="hu-HU" sz="1400" noProof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ziók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„Irányított” gazdaság </a:t>
                      </a:r>
                      <a:br>
                        <a:rPr lang="hu-HU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</a:br>
                      <a:r>
                        <a:rPr lang="hu-HU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(m</a:t>
                      </a:r>
                      <a:r>
                        <a:rPr lang="en-US" sz="1400" noProof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anaged</a:t>
                      </a:r>
                      <a:r>
                        <a:rPr lang="en-US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 economy</a:t>
                      </a:r>
                      <a:r>
                        <a:rPr lang="hu-HU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)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„Vállalkozói”</a:t>
                      </a:r>
                      <a:r>
                        <a:rPr lang="hu-HU" sz="14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 gazdaság (</a:t>
                      </a:r>
                      <a:r>
                        <a:rPr lang="hu-HU" sz="140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e</a:t>
                      </a:r>
                      <a:r>
                        <a:rPr lang="en-US" sz="1400" noProof="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ntrepreneurial</a:t>
                      </a:r>
                      <a:r>
                        <a:rPr lang="en-US" sz="14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 economy</a:t>
                      </a:r>
                      <a:r>
                        <a:rPr lang="hu-HU" sz="1400" baseline="0" noProof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Arial" pitchFamily="34" charset="0"/>
                        </a:rPr>
                        <a:t>)</a:t>
                      </a:r>
                      <a:endParaRPr lang="en-US" sz="1400" noProof="0" dirty="0">
                        <a:solidFill>
                          <a:schemeClr val="tx1"/>
                        </a:solidFill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földrajzi tér értelmezése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Globalizáció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Lokalizáció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gazdaság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</a:t>
                      </a:r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vezérelve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Folytonosság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Változás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Fő politikai kérdés 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Munkahelyek vagy magas bérek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Munkahelyek és magas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bérek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vállalatok mozgatórugója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Stabilitás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latin typeface="Cambria" pitchFamily="18" charset="0"/>
                          <a:cs typeface="Arial" pitchFamily="34" charset="0"/>
                        </a:rPr>
                        <a:t>Turbulenc</a:t>
                      </a:r>
                      <a:r>
                        <a:rPr lang="hu-HU" sz="1400" noProof="0" dirty="0" err="1" smtClean="0">
                          <a:latin typeface="Cambria" pitchFamily="18" charset="0"/>
                          <a:cs typeface="Arial" pitchFamily="34" charset="0"/>
                        </a:rPr>
                        <a:t>ia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vállalatok stratégiája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Specializáció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Változatosság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termékek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re vonatkozó döntések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latin typeface="Cambria" pitchFamily="18" charset="0"/>
                          <a:cs typeface="Arial" pitchFamily="34" charset="0"/>
                        </a:rPr>
                        <a:t>Homogenit</a:t>
                      </a:r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ás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latin typeface="Cambria" pitchFamily="18" charset="0"/>
                          <a:cs typeface="Arial" pitchFamily="34" charset="0"/>
                        </a:rPr>
                        <a:t>Heterogenit</a:t>
                      </a:r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ás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Vállalatvezetési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technikák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Ellenőrzés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Motiváció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Tranzakciók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mbria" pitchFamily="18" charset="0"/>
                          <a:cs typeface="Arial" pitchFamily="34" charset="0"/>
                        </a:rPr>
                        <a:t>(</a:t>
                      </a:r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Belső</a:t>
                      </a:r>
                      <a:r>
                        <a:rPr lang="en-US" sz="1400" noProof="0" dirty="0" smtClean="0">
                          <a:latin typeface="Cambria" pitchFamily="18" charset="0"/>
                          <a:cs typeface="Arial" pitchFamily="34" charset="0"/>
                        </a:rPr>
                        <a:t>)</a:t>
                      </a:r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vállalati</a:t>
                      </a:r>
                      <a:r>
                        <a:rPr lang="en-US" sz="1400" noProof="0" dirty="0" smtClean="0">
                          <a:latin typeface="Cambria" pitchFamily="18" charset="0"/>
                          <a:cs typeface="Arial" pitchFamily="34" charset="0"/>
                        </a:rPr>
                        <a:t>-</a:t>
                      </a:r>
                      <a:r>
                        <a:rPr lang="en-US" sz="1400" noProof="0" dirty="0" err="1" smtClean="0">
                          <a:latin typeface="Cambria" pitchFamily="18" charset="0"/>
                          <a:cs typeface="Arial" pitchFamily="34" charset="0"/>
                        </a:rPr>
                        <a:t>tran</a:t>
                      </a:r>
                      <a:r>
                        <a:rPr lang="hu-HU" sz="1400" noProof="0" dirty="0" err="1" smtClean="0">
                          <a:latin typeface="Cambria" pitchFamily="18" charset="0"/>
                          <a:cs typeface="Arial" pitchFamily="34" charset="0"/>
                        </a:rPr>
                        <a:t>zakciók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Piaci csere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525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verseny és az együttműködés viszonya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verseny és az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együttműködés egymás kiegészítői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verseny és az együttműködés egymás helyettesítői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termelés szervezése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Mérethatékonyság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Rugalmasság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közpolitika jellege 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Szabályozó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Stimuláló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kormányzati programok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célja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</a:t>
                      </a:r>
                      <a:r>
                        <a:rPr lang="hu-HU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vállalati output-ok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vállalati input-ok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 politika fő szintje</a:t>
                      </a:r>
                      <a:r>
                        <a:rPr lang="en-US" sz="1400" baseline="0" noProof="0" dirty="0" smtClean="0">
                          <a:latin typeface="Cambria" pitchFamily="18" charset="0"/>
                          <a:cs typeface="Arial" pitchFamily="34" charset="0"/>
                        </a:rPr>
                        <a:t> 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Nemzeti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Helyi</a:t>
                      </a:r>
                      <a:r>
                        <a:rPr lang="en-US" sz="1400" noProof="0" dirty="0" smtClean="0">
                          <a:latin typeface="Cambria" pitchFamily="18" charset="0"/>
                          <a:cs typeface="Arial" pitchFamily="34" charset="0"/>
                        </a:rPr>
                        <a:t> 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973"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Pénzügyi háttér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Alacsony-kockázatú tőke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noProof="0" dirty="0" smtClean="0">
                          <a:latin typeface="Cambria" pitchFamily="18" charset="0"/>
                          <a:cs typeface="Arial" pitchFamily="34" charset="0"/>
                        </a:rPr>
                        <a:t>Kockázati tőke</a:t>
                      </a:r>
                      <a:endParaRPr lang="en-US" sz="1400" noProof="0" dirty="0">
                        <a:latin typeface="Cambria" pitchFamily="18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323528" y="6093296"/>
            <a:ext cx="3444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Forrás: </a:t>
            </a:r>
            <a:r>
              <a:rPr lang="hu-HU" sz="1200" dirty="0" err="1" smtClean="0"/>
              <a:t>Audretsch</a:t>
            </a:r>
            <a:r>
              <a:rPr lang="hu-HU" sz="1200" dirty="0" smtClean="0"/>
              <a:t>–</a:t>
            </a:r>
            <a:r>
              <a:rPr lang="hu-HU" sz="1200" dirty="0" err="1" smtClean="0"/>
              <a:t>Thurik</a:t>
            </a:r>
            <a:r>
              <a:rPr lang="hu-HU" sz="1200" dirty="0" smtClean="0"/>
              <a:t> 2001, </a:t>
            </a:r>
            <a:r>
              <a:rPr lang="hu-HU" sz="1200" dirty="0" err="1" smtClean="0"/>
              <a:t>Audretsch</a:t>
            </a:r>
            <a:r>
              <a:rPr lang="hu-HU" sz="1200" dirty="0" smtClean="0"/>
              <a:t> 2009</a:t>
            </a:r>
            <a:endParaRPr lang="hu-HU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(kis)vállalkozások szerepének növekedése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11256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hu-HU" dirty="0" smtClean="0"/>
              <a:t>Az előző táblázat alapján a „vállalkozói” gazdasági keretein belül: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A hagyományos termelési tényezők kevésbé fontossá válnak </a:t>
            </a:r>
            <a:r>
              <a:rPr lang="hu-HU" sz="2000" dirty="0" smtClean="0"/>
              <a:t>(</a:t>
            </a:r>
            <a:r>
              <a:rPr lang="hu-HU" sz="2000" dirty="0" err="1" smtClean="0"/>
              <a:t>Falck</a:t>
            </a:r>
            <a:r>
              <a:rPr lang="hu-HU" sz="2000" dirty="0" smtClean="0"/>
              <a:t>–</a:t>
            </a:r>
            <a:r>
              <a:rPr lang="hu-HU" sz="2000" dirty="0" err="1" smtClean="0"/>
              <a:t>Heblich</a:t>
            </a:r>
            <a:r>
              <a:rPr lang="hu-HU" sz="2000" dirty="0" smtClean="0"/>
              <a:t> 2008)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A kutatás-fejlesztés és tudás megjelenik és egyre nagyobb jelentőségre tesz szert  </a:t>
            </a:r>
            <a:r>
              <a:rPr lang="hu-HU" sz="2000" dirty="0" smtClean="0">
                <a:solidFill>
                  <a:prstClr val="black"/>
                </a:solidFill>
              </a:rPr>
              <a:t>(</a:t>
            </a:r>
            <a:r>
              <a:rPr lang="hu-HU" sz="2000" dirty="0" err="1" smtClean="0">
                <a:solidFill>
                  <a:prstClr val="black"/>
                </a:solidFill>
              </a:rPr>
              <a:t>Audretsch</a:t>
            </a:r>
            <a:r>
              <a:rPr lang="hu-HU" sz="2000" dirty="0" smtClean="0">
                <a:solidFill>
                  <a:prstClr val="black"/>
                </a:solidFill>
              </a:rPr>
              <a:t>–</a:t>
            </a:r>
            <a:r>
              <a:rPr lang="hu-HU" sz="2000" dirty="0" err="1" smtClean="0">
                <a:solidFill>
                  <a:prstClr val="black"/>
                </a:solidFill>
              </a:rPr>
              <a:t>Feldman</a:t>
            </a:r>
            <a:r>
              <a:rPr lang="hu-HU" sz="2000" dirty="0" smtClean="0">
                <a:solidFill>
                  <a:prstClr val="black"/>
                </a:solidFill>
              </a:rPr>
              <a:t> </a:t>
            </a:r>
            <a:r>
              <a:rPr lang="hu-HU" sz="2000" dirty="0">
                <a:solidFill>
                  <a:prstClr val="black"/>
                </a:solidFill>
              </a:rPr>
              <a:t>1996)</a:t>
            </a:r>
            <a:endParaRPr lang="hu-HU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A különböző </a:t>
            </a:r>
            <a:r>
              <a:rPr lang="hu-HU" dirty="0" err="1" smtClean="0"/>
              <a:t>externáliák</a:t>
            </a:r>
            <a:r>
              <a:rPr lang="hu-HU" dirty="0" smtClean="0"/>
              <a:t> és a közelség szerepe növekedett </a:t>
            </a:r>
            <a:r>
              <a:rPr lang="hu-HU" sz="2000" dirty="0" smtClean="0"/>
              <a:t>(</a:t>
            </a:r>
            <a:r>
              <a:rPr lang="hu-HU" sz="2000" dirty="0" err="1" smtClean="0"/>
              <a:t>Boschma</a:t>
            </a:r>
            <a:r>
              <a:rPr lang="hu-HU" sz="2000" dirty="0" smtClean="0"/>
              <a:t>–</a:t>
            </a:r>
            <a:r>
              <a:rPr lang="hu-HU" sz="2000" dirty="0" err="1" smtClean="0"/>
              <a:t>Frenken</a:t>
            </a:r>
            <a:r>
              <a:rPr lang="hu-HU" sz="2000" dirty="0" smtClean="0"/>
              <a:t> 2005)</a:t>
            </a:r>
          </a:p>
          <a:p>
            <a:pPr>
              <a:spcBef>
                <a:spcPts val="600"/>
              </a:spcBef>
            </a:pPr>
            <a:r>
              <a:rPr lang="hu-HU" dirty="0" smtClean="0"/>
              <a:t>Mely tényezők kapnak egyre nagyobb szerepet (például)?</a:t>
            </a:r>
            <a:r>
              <a:rPr lang="en-US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Kreativitás és kreatív környezet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hu-HU" sz="2000" dirty="0" err="1" smtClean="0"/>
              <a:t>Glaeser</a:t>
            </a:r>
            <a:r>
              <a:rPr lang="hu-HU" sz="2000" dirty="0" smtClean="0"/>
              <a:t> et </a:t>
            </a:r>
            <a:r>
              <a:rPr lang="hu-HU" sz="2000" dirty="0" err="1" smtClean="0"/>
              <a:t>al</a:t>
            </a:r>
            <a:r>
              <a:rPr lang="hu-HU" sz="2000" dirty="0" smtClean="0"/>
              <a:t> 2001, </a:t>
            </a:r>
            <a:r>
              <a:rPr lang="en-US" sz="2000" dirty="0" smtClean="0"/>
              <a:t>Florida 2002)</a:t>
            </a:r>
            <a:endParaRPr lang="hu-HU" sz="2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sz="2000" dirty="0" smtClean="0"/>
              <a:t>Társadalmi </a:t>
            </a:r>
            <a:r>
              <a:rPr lang="hu-HU" sz="2000" dirty="0" err="1" smtClean="0"/>
              <a:t>hálózatak</a:t>
            </a:r>
            <a:r>
              <a:rPr lang="hu-HU" sz="2000" dirty="0" smtClean="0"/>
              <a:t> és társadalmi tőke</a:t>
            </a:r>
            <a:r>
              <a:rPr lang="en-US" dirty="0" smtClean="0"/>
              <a:t> </a:t>
            </a:r>
            <a:r>
              <a:rPr lang="en-US" sz="2000" dirty="0" smtClean="0"/>
              <a:t>(McCann-Sheppard 2003, Putnam 1993, </a:t>
            </a:r>
            <a:r>
              <a:rPr lang="en-US" sz="2000" dirty="0" err="1" smtClean="0"/>
              <a:t>Audretsch</a:t>
            </a:r>
            <a:r>
              <a:rPr lang="en-US" sz="2000" dirty="0" smtClean="0"/>
              <a:t> 2009)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dirty="0" smtClean="0">
                <a:latin typeface="Cambria" pitchFamily="18" charset="0"/>
              </a:rPr>
              <a:t>Komplex, rendszereken alapú tényezők</a:t>
            </a:r>
            <a:endParaRPr lang="hu-HU" dirty="0">
              <a:latin typeface="Cambria" pitchFamily="18" charset="0"/>
            </a:endParaRP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(kis)vállalkozások </a:t>
            </a:r>
            <a:br>
              <a:rPr lang="hu-HU" dirty="0" smtClean="0"/>
            </a:br>
            <a:r>
              <a:rPr lang="hu-HU" dirty="0" smtClean="0"/>
              <a:t>(koncepciók és definíciók)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A kisvállalatok az innovatív tevékenység motorjai </a:t>
            </a:r>
            <a:r>
              <a:rPr lang="hu-HU" sz="1800" dirty="0" smtClean="0"/>
              <a:t>(</a:t>
            </a:r>
            <a:r>
              <a:rPr lang="hu-HU" sz="1800" dirty="0" err="1" smtClean="0"/>
              <a:t>Acs</a:t>
            </a:r>
            <a:r>
              <a:rPr lang="hu-HU" sz="1800" dirty="0" smtClean="0"/>
              <a:t>–</a:t>
            </a:r>
            <a:r>
              <a:rPr lang="hu-HU" sz="1800" dirty="0" err="1" smtClean="0"/>
              <a:t>Audretsch</a:t>
            </a:r>
            <a:r>
              <a:rPr lang="hu-HU" sz="1800" dirty="0" smtClean="0"/>
              <a:t> 1988)</a:t>
            </a:r>
            <a:endParaRPr lang="hu-HU" dirty="0" smtClean="0"/>
          </a:p>
          <a:p>
            <a:r>
              <a:rPr lang="hu-HU" dirty="0" smtClean="0"/>
              <a:t>Mit takar a vállalkozás fogalma?</a:t>
            </a:r>
          </a:p>
          <a:p>
            <a:pPr lvl="1"/>
            <a:r>
              <a:rPr lang="hu-HU" dirty="0" smtClean="0"/>
              <a:t>Hiányzik a konszenzus egy pontos definícióról vagy a vállalkozások kapcsolatos koncepciókról </a:t>
            </a:r>
            <a:r>
              <a:rPr lang="hu-HU" sz="1800" dirty="0" smtClean="0"/>
              <a:t>(Szerb et </a:t>
            </a:r>
            <a:r>
              <a:rPr lang="hu-HU" sz="1800" dirty="0" err="1" smtClean="0"/>
              <a:t>al</a:t>
            </a:r>
            <a:r>
              <a:rPr lang="hu-HU" sz="1800" dirty="0" smtClean="0"/>
              <a:t>. 2013)</a:t>
            </a:r>
          </a:p>
          <a:p>
            <a:pPr lvl="1"/>
            <a:r>
              <a:rPr lang="hu-HU" dirty="0" smtClean="0"/>
              <a:t>A szakirodalomban a „vállalkozó” szónak (legalább) 13 különböző jelentése van</a:t>
            </a:r>
          </a:p>
          <a:p>
            <a:pPr lvl="1"/>
            <a:r>
              <a:rPr lang="hu-HU" dirty="0" smtClean="0"/>
              <a:t>Ez azt jelenti, hogy az egyes „vállalkozóhoz” különböző célok tartoznak, így nem könnyű egy egységes háttérkoncepciót adni neki</a:t>
            </a:r>
          </a:p>
          <a:p>
            <a:r>
              <a:rPr lang="hu-HU" dirty="0" smtClean="0"/>
              <a:t>A vállalkozás egy többdimenziós fogalom, különböző vállalkozó típusokkal és célokkal </a:t>
            </a:r>
            <a:r>
              <a:rPr lang="hu-HU" sz="2000" dirty="0" smtClean="0">
                <a:solidFill>
                  <a:prstClr val="black"/>
                </a:solidFill>
              </a:rPr>
              <a:t>(</a:t>
            </a:r>
            <a:r>
              <a:rPr lang="hu-HU" sz="2000" dirty="0" err="1" smtClean="0">
                <a:solidFill>
                  <a:prstClr val="black"/>
                </a:solidFill>
              </a:rPr>
              <a:t>Wennekers</a:t>
            </a:r>
            <a:r>
              <a:rPr lang="hu-HU" sz="2000" dirty="0" smtClean="0">
                <a:solidFill>
                  <a:prstClr val="black"/>
                </a:solidFill>
              </a:rPr>
              <a:t>–</a:t>
            </a:r>
            <a:r>
              <a:rPr lang="hu-HU" sz="2000" dirty="0" err="1" smtClean="0">
                <a:solidFill>
                  <a:prstClr val="black"/>
                </a:solidFill>
              </a:rPr>
              <a:t>Thurik</a:t>
            </a:r>
            <a:r>
              <a:rPr lang="hu-HU" sz="2000" dirty="0" smtClean="0">
                <a:solidFill>
                  <a:prstClr val="black"/>
                </a:solidFill>
              </a:rPr>
              <a:t> 1999)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vállalkozói tevékenység mérése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04056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hiányzó illetve nem egységes definíciók és koncepciók a vállalkozói tevékenység mérését is megnehezítik</a:t>
            </a:r>
          </a:p>
          <a:p>
            <a:r>
              <a:rPr lang="hu-HU" dirty="0" smtClean="0"/>
              <a:t>GEM – Global </a:t>
            </a:r>
            <a:r>
              <a:rPr lang="hu-HU" dirty="0" err="1" smtClean="0"/>
              <a:t>Entrepreneurship</a:t>
            </a:r>
            <a:r>
              <a:rPr lang="hu-HU" dirty="0" smtClean="0"/>
              <a:t> Monitor </a:t>
            </a:r>
            <a:r>
              <a:rPr lang="hu-HU" sz="1800" dirty="0" smtClean="0"/>
              <a:t>(Van </a:t>
            </a:r>
            <a:r>
              <a:rPr lang="hu-HU" sz="1800" dirty="0" err="1" smtClean="0"/>
              <a:t>Stel</a:t>
            </a:r>
            <a:r>
              <a:rPr lang="hu-HU" sz="1800" dirty="0" smtClean="0"/>
              <a:t> et </a:t>
            </a:r>
            <a:r>
              <a:rPr lang="hu-HU" sz="1800" dirty="0" err="1" smtClean="0"/>
              <a:t>al</a:t>
            </a:r>
            <a:r>
              <a:rPr lang="hu-HU" sz="1800" dirty="0" smtClean="0"/>
              <a:t>. 2005, Reynolds et </a:t>
            </a:r>
            <a:r>
              <a:rPr lang="hu-HU" sz="1800" dirty="0" err="1" smtClean="0"/>
              <a:t>al</a:t>
            </a:r>
            <a:r>
              <a:rPr lang="hu-HU" sz="1800" dirty="0" smtClean="0"/>
              <a:t>. 2005)</a:t>
            </a:r>
          </a:p>
          <a:p>
            <a:pPr lvl="1"/>
            <a:r>
              <a:rPr lang="hu-HU" dirty="0" smtClean="0"/>
              <a:t>Elsősorban az új vállalkozásokkal tevékenységet méri</a:t>
            </a:r>
          </a:p>
          <a:p>
            <a:pPr lvl="1"/>
            <a:r>
              <a:rPr lang="hu-HU" dirty="0" smtClean="0"/>
              <a:t>Meghatározza azokat a tényezőket, amelyek befolyásolják a vállalkozások létrehozását</a:t>
            </a:r>
          </a:p>
          <a:p>
            <a:pPr lvl="1"/>
            <a:r>
              <a:rPr lang="hu-HU" dirty="0" smtClean="0"/>
              <a:t>Legfőbb indikátor: Teljes korai-fázisú vállalkozói aktivitás (TEA)</a:t>
            </a:r>
          </a:p>
          <a:p>
            <a:r>
              <a:rPr lang="hu-HU" dirty="0" smtClean="0"/>
              <a:t>GEDI – Global </a:t>
            </a:r>
            <a:r>
              <a:rPr lang="hu-HU" dirty="0" err="1" smtClean="0"/>
              <a:t>Enterpreneurship</a:t>
            </a:r>
            <a:r>
              <a:rPr lang="hu-HU" dirty="0" smtClean="0"/>
              <a:t> </a:t>
            </a:r>
            <a:r>
              <a:rPr lang="hu-HU" dirty="0" err="1" smtClean="0"/>
              <a:t>Development</a:t>
            </a:r>
            <a:r>
              <a:rPr lang="hu-HU" dirty="0" smtClean="0"/>
              <a:t> Index </a:t>
            </a:r>
            <a:r>
              <a:rPr lang="hu-HU" sz="1800" dirty="0" smtClean="0"/>
              <a:t>(Szerb et </a:t>
            </a:r>
            <a:r>
              <a:rPr lang="hu-HU" sz="1800" dirty="0" err="1" smtClean="0"/>
              <a:t>al</a:t>
            </a:r>
            <a:r>
              <a:rPr lang="hu-HU" sz="1800" dirty="0" smtClean="0"/>
              <a:t>. 2013)</a:t>
            </a:r>
          </a:p>
          <a:p>
            <a:pPr lvl="1"/>
            <a:r>
              <a:rPr lang="hu-HU" dirty="0" smtClean="0"/>
              <a:t>A vállalkozásokat rendszerszemléletű megközelítésből tekinti</a:t>
            </a:r>
          </a:p>
          <a:p>
            <a:pPr lvl="1"/>
            <a:r>
              <a:rPr lang="hu-HU" dirty="0" smtClean="0"/>
              <a:t>A vállalkozás fogalmának komplex felfogását reprezentálja </a:t>
            </a:r>
          </a:p>
          <a:p>
            <a:pPr lvl="1"/>
            <a:r>
              <a:rPr lang="hu-HU" dirty="0" smtClean="0"/>
              <a:t>A kapcsolódó egyéni és intézményi szempontokat is figyelembe veszi</a:t>
            </a:r>
          </a:p>
          <a:p>
            <a:pPr lvl="1"/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GEDI index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112568"/>
          </a:xfrm>
        </p:spPr>
        <p:txBody>
          <a:bodyPr>
            <a:normAutofit/>
          </a:bodyPr>
          <a:lstStyle/>
          <a:p>
            <a:r>
              <a:rPr lang="hu-HU" dirty="0" smtClean="0"/>
              <a:t>GEDI az országok szintjén méri a vállalkozói tevékenységet és összekapcsolja a vállalkozásokkal kapcsolatos egyéni és intézményi tényezőket</a:t>
            </a:r>
          </a:p>
          <a:p>
            <a:r>
              <a:rPr lang="hu-HU" dirty="0" smtClean="0"/>
              <a:t>Három </a:t>
            </a:r>
            <a:r>
              <a:rPr lang="hu-HU" dirty="0" err="1" smtClean="0"/>
              <a:t>alindexből</a:t>
            </a:r>
            <a:r>
              <a:rPr lang="hu-HU" dirty="0" smtClean="0"/>
              <a:t> áll össze:</a:t>
            </a:r>
          </a:p>
          <a:p>
            <a:pPr lvl="1"/>
            <a:r>
              <a:rPr lang="hu-HU" dirty="0" smtClean="0"/>
              <a:t>Vállalkozói attitűdök, vállalkozói aktivitás and vállalkozói aspirációk</a:t>
            </a:r>
          </a:p>
          <a:p>
            <a:r>
              <a:rPr lang="hu-HU" dirty="0" smtClean="0"/>
              <a:t>Az eredeti index 14 pillérből állt össze, minden egyes pillér egy intézményi és egyéni változóból épült fel:</a:t>
            </a:r>
          </a:p>
          <a:p>
            <a:pPr marL="914400" lvl="1" indent="-457200">
              <a:buNone/>
            </a:pPr>
            <a:r>
              <a:rPr lang="hu-HU" dirty="0" smtClean="0"/>
              <a:t>(1) Egyéni változók – az egyéni adatok a felnőtt lakosságot célzó megkérdezések eredményeként alakulnak ki (a GEM kutatásokhoz is ezeket használják)</a:t>
            </a:r>
          </a:p>
          <a:p>
            <a:pPr lvl="1">
              <a:buNone/>
            </a:pPr>
            <a:r>
              <a:rPr lang="hu-HU" dirty="0" smtClean="0"/>
              <a:t>(2) Intézményi változók – különböző nemzeti és nemzetközi statisztikai adatbázisokból származó adatok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GEDI index felépítése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152080"/>
              </p:ext>
            </p:extLst>
          </p:nvPr>
        </p:nvGraphicFramePr>
        <p:xfrm>
          <a:off x="394523" y="1052736"/>
          <a:ext cx="8570856" cy="511256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5932"/>
                <a:gridCol w="279360"/>
                <a:gridCol w="277646"/>
                <a:gridCol w="277646"/>
                <a:gridCol w="275932"/>
                <a:gridCol w="277646"/>
                <a:gridCol w="275932"/>
                <a:gridCol w="277646"/>
                <a:gridCol w="275932"/>
                <a:gridCol w="277646"/>
                <a:gridCol w="158410"/>
                <a:gridCol w="275932"/>
                <a:gridCol w="277646"/>
                <a:gridCol w="275932"/>
                <a:gridCol w="277646"/>
                <a:gridCol w="275932"/>
                <a:gridCol w="277646"/>
                <a:gridCol w="275932"/>
                <a:gridCol w="277646"/>
                <a:gridCol w="275932"/>
                <a:gridCol w="277646"/>
                <a:gridCol w="158410"/>
                <a:gridCol w="275932"/>
                <a:gridCol w="277646"/>
                <a:gridCol w="275932"/>
                <a:gridCol w="277646"/>
                <a:gridCol w="275932"/>
                <a:gridCol w="277646"/>
                <a:gridCol w="275932"/>
                <a:gridCol w="277646"/>
                <a:gridCol w="275932"/>
                <a:gridCol w="224584"/>
              </a:tblGrid>
              <a:tr h="383997">
                <a:tc gridSpan="32"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Globális Vállalkozói és Fejlettségi Index</a:t>
                      </a:r>
                      <a:endParaRPr lang="hu-HU" sz="16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00592">
                <a:tc gridSpan="10"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hu-H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Vállalkozói attitűdök </a:t>
                      </a:r>
                      <a:br>
                        <a:rPr lang="hu-H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hu-HU" sz="14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alindex</a:t>
                      </a:r>
                      <a:endParaRPr lang="hu-HU" sz="14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  <a:endParaRPr lang="hu-H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hu-HU" sz="1400" dirty="0">
                          <a:effectLst/>
                        </a:rPr>
                        <a:t>Vállalkozói aktivitás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alindex</a:t>
                      </a:r>
                      <a:endParaRPr lang="hu-H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hu-HU" sz="1400" dirty="0">
                          <a:effectLst/>
                        </a:rPr>
                        <a:t> </a:t>
                      </a:r>
                      <a:endParaRPr lang="hu-H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hu-HU" sz="1400" dirty="0">
                          <a:effectLst/>
                        </a:rPr>
                        <a:t>Vállalkozói aspiráció 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 err="1">
                          <a:effectLst/>
                        </a:rPr>
                        <a:t>alindex</a:t>
                      </a:r>
                      <a:endParaRPr lang="hu-H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68957">
                <a:tc gridSpan="32"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Pillérek</a:t>
                      </a:r>
                      <a:endParaRPr lang="hu-HU" sz="13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947759">
                <a:tc gridSpan="2">
                  <a:txBody>
                    <a:bodyPr/>
                    <a:lstStyle/>
                    <a:p>
                      <a:pPr marL="71755" marR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Lehetőség felismerés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Startup</a:t>
                      </a: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képesség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Kockázatvállalás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Hálózatosodás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Kulturális támogatás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Lehetőség kezdés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Gender</a:t>
                      </a: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 egyenlőség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Technológiai szektor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Humán minőség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Versenyelőny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Termékinnováció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Technológiai innováció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Magas növekedés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Nemzetköziesedés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indent="180340" algn="ctr">
                        <a:spcAft>
                          <a:spcPts val="0"/>
                        </a:spcAft>
                      </a:pPr>
                      <a:r>
                        <a:rPr lang="hu-HU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Finanszírozás</a:t>
                      </a:r>
                      <a:endParaRPr lang="hu-HU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77686">
                <a:tc gridSpan="32"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ysClr val="windowText" lastClr="000000"/>
                          </a:solidFill>
                          <a:effectLst/>
                        </a:rPr>
                        <a:t>Változók</a:t>
                      </a:r>
                      <a:endParaRPr lang="hu-HU" sz="11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63357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Piac </a:t>
                      </a: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mérete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Lehetőség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Felsőfokúak aránya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Képesség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Kockázati ráta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Kockázat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Internet használat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Kapcsolat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Korrupció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Karrier státusz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Gazdaság szabadsága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Motiváció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Azonos lehetőségek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Női vállalkozó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Technológiai Abszorpció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Szektor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Alkalmazott Tréning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Végzettség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Piaci dominancia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Verseny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Technológia Transzfer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Új termék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GERD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Új technológia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Stratégia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>
                          <a:solidFill>
                            <a:sysClr val="windowText" lastClr="000000"/>
                          </a:solidFill>
                          <a:effectLst/>
                        </a:rPr>
                        <a:t>Gazella</a:t>
                      </a:r>
                      <a:endParaRPr lang="hu-HU" sz="11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Globalizáció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Export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Tőkepiac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hu-HU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Informális befektetés</a:t>
                      </a:r>
                      <a:endParaRPr lang="hu-HU" sz="11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6505" marR="66505" marT="0" marB="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95536" y="6165304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/>
              <a:t>Forrás: Ács et </a:t>
            </a:r>
            <a:r>
              <a:rPr lang="hu-HU" sz="1200" dirty="0" err="1" smtClean="0"/>
              <a:t>al</a:t>
            </a:r>
            <a:r>
              <a:rPr lang="hu-HU" sz="1200" dirty="0" smtClean="0"/>
              <a:t>. (2013)</a:t>
            </a:r>
            <a:endParaRPr lang="hu-HU" sz="120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Egyéni és intézményi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Az adatok 2006 és 2012 közötti időszakról származnak az országok többsége esetében folyamatosan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Intézményi aspektusok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Többek között a szabályok, normák, kulturális háttér és támogatás hatásait mutatják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Külső (ún. „környezeti”) tényezők és nehezen befolyásolható a vállalkozó, mint egyén által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hu-HU" dirty="0" smtClean="0"/>
              <a:t>Egyéni aspektusok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A vállalkozásokkal kapcsolatos egyéni, személyes attitűdöket, elvárásokat és aspirációkat reprezentálják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hu-HU" dirty="0" smtClean="0"/>
              <a:t>Egyfajta belső relációkat és lehetőségeket jelenítenek meg egy adott ország gazdasági környezetén belül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2013.11.22.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BA6C-C05D-4E53-9410-06D154EACC32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XI. MRTT vándorgyűlés – Kaposvár</a:t>
            </a:r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1247</Words>
  <Application>Microsoft Office PowerPoint</Application>
  <PresentationFormat>Diavetítés a képernyőre (4:3 oldalarány)</PresentationFormat>
  <Paragraphs>274</Paragraphs>
  <Slides>16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Egyéni tervezés</vt:lpstr>
      <vt:lpstr>A vállalkozói „környezet” fejlődése  a közép- és kelet-európai országokban</vt:lpstr>
      <vt:lpstr>Az előadás tartalma</vt:lpstr>
      <vt:lpstr>A (kis)vállalkozások szerepének növekedése </vt:lpstr>
      <vt:lpstr>A (kis)vállalkozások szerepének növekedése </vt:lpstr>
      <vt:lpstr>A (kis)vállalkozások  (koncepciók és definíciók)</vt:lpstr>
      <vt:lpstr>A vállalkozói tevékenység mérése</vt:lpstr>
      <vt:lpstr>A GEDI index</vt:lpstr>
      <vt:lpstr>A GEDI index felépítése</vt:lpstr>
      <vt:lpstr>Egyéni és intézményi változók</vt:lpstr>
      <vt:lpstr>Az intézményi és egyéni változók közötti összefüggés</vt:lpstr>
      <vt:lpstr>PowerPoint bemutató</vt:lpstr>
      <vt:lpstr>A változók leíró statisztikai jellemzői</vt:lpstr>
      <vt:lpstr>Az intézményi és egyéni változók viszonya</vt:lpstr>
      <vt:lpstr>Vállalkozói „környezet” a közép- és kelet-európai országokban</vt:lpstr>
      <vt:lpstr>Konklúziók</vt:lpstr>
      <vt:lpstr>Köszönöm megtisztelő figyelmüket!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paga</dc:creator>
  <cp:lastModifiedBy>Páger Balázs</cp:lastModifiedBy>
  <cp:revision>129</cp:revision>
  <dcterms:created xsi:type="dcterms:W3CDTF">2013-11-09T16:35:03Z</dcterms:created>
  <dcterms:modified xsi:type="dcterms:W3CDTF">2013-12-09T13:11:46Z</dcterms:modified>
</cp:coreProperties>
</file>