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5" r:id="rId2"/>
    <p:sldId id="260" r:id="rId3"/>
    <p:sldId id="261" r:id="rId4"/>
    <p:sldId id="268" r:id="rId5"/>
    <p:sldId id="270" r:id="rId6"/>
    <p:sldId id="272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74" r:id="rId1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0000"/>
    <a:srgbClr val="323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7D87DA8-FED4-487C-9E5C-5FB60FED68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554388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 rot="16200000">
            <a:off x="-2039937" y="3560763"/>
            <a:ext cx="435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u-HU" sz="1200" i="1">
                <a:solidFill>
                  <a:srgbClr val="404040"/>
                </a:solidFill>
              </a:rPr>
              <a:t>MTA KRTK Regionális Kutatások Intézete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0776D40-B6CD-4CC3-852F-4501C6AD7D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046BA-A2CB-4D29-95A8-77D34CF1406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92925" y="0"/>
            <a:ext cx="2144713" cy="61261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83325" cy="61261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ED6C3-750A-425F-B14A-AB169AACAB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297E6-9BD8-4076-A712-FB5D51FF517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86291-3A66-45B0-9C32-8F7F719278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63E53-783C-4443-86EF-93D6E7C8136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4B978-BCF7-4EF7-9C59-A3D6465AF6D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79EE9-4274-42A7-BFF9-A630AC1498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2962-6A54-473F-AE62-1127A4DB85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3C754-E3B4-4143-9437-A30866F30F5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99656-F398-4170-BAC7-D1FE7E6A839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0"/>
            <a:ext cx="770572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7700" y="6584950"/>
            <a:ext cx="2895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7988" y="6584950"/>
            <a:ext cx="2133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485FCE1-37B9-4CCD-B721-CDF88DC230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 rot="-5400000">
            <a:off x="-2039937" y="3559175"/>
            <a:ext cx="43576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u-HU" sz="1200" i="1">
                <a:solidFill>
                  <a:srgbClr val="404040"/>
                </a:solidFill>
              </a:rPr>
              <a:t>MTA KRTK Regionális Kutatások Intézete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kumentum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kumentum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kumentum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705725" cy="766763"/>
          </a:xfrm>
        </p:spPr>
        <p:txBody>
          <a:bodyPr/>
          <a:lstStyle/>
          <a:p>
            <a:r>
              <a:rPr lang="hu-HU" sz="1600" b="0" dirty="0" smtClean="0">
                <a:latin typeface="+mn-lt"/>
              </a:rPr>
              <a:t>„A kutatás az Európai Unió és Magyarország támogatásával, az Európai Szociális Alap társfinanszírozásával a TÁMOP 4.2.4.A/2-11-1-2012-0001 azonosító számú „Nemzeti Kiválóság Program – Hazai hallgatói, illetve kutatói személyi támogatást biztosító rendszer kidolgozása és működtetése konvergencia program” című kiemelt projekt keretei között valósult meg”</a:t>
            </a:r>
            <a:endParaRPr lang="hu-HU" sz="1600" b="0" dirty="0">
              <a:latin typeface="+mn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hu-HU" b="1" dirty="0" smtClean="0">
              <a:latin typeface="+mj-lt"/>
            </a:endParaRPr>
          </a:p>
          <a:p>
            <a:pPr algn="ctr" eaLnBrk="1" hangingPunct="1">
              <a:buNone/>
            </a:pPr>
            <a:r>
              <a:rPr lang="hu-HU" b="1" dirty="0" smtClean="0">
                <a:latin typeface="+mj-lt"/>
              </a:rPr>
              <a:t>Közelség – közelebbről</a:t>
            </a:r>
          </a:p>
          <a:p>
            <a:pPr eaLnBrk="1" hangingPunct="1"/>
            <a:endParaRPr lang="hu-HU" dirty="0" smtClean="0"/>
          </a:p>
          <a:p>
            <a:pPr eaLnBrk="1" hangingPunct="1"/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r">
              <a:buNone/>
            </a:pPr>
            <a:r>
              <a:rPr lang="hu-HU" sz="2800" b="1" dirty="0" smtClean="0"/>
              <a:t>Bodor Ákos</a:t>
            </a:r>
          </a:p>
          <a:p>
            <a:pPr algn="r">
              <a:buNone/>
            </a:pPr>
            <a:r>
              <a:rPr lang="hu-HU" sz="2800" b="1" dirty="0" smtClean="0"/>
              <a:t>MTA KRTK RKI DTO</a:t>
            </a:r>
          </a:p>
          <a:p>
            <a:pPr algn="r">
              <a:buNone/>
            </a:pPr>
            <a:r>
              <a:rPr lang="hu-HU" sz="2800" b="1" dirty="0" smtClean="0"/>
              <a:t>Kaposvár, 2013. 11. </a:t>
            </a:r>
            <a:r>
              <a:rPr lang="hu-HU" sz="2800" b="1" dirty="0" smtClean="0"/>
              <a:t>22.</a:t>
            </a:r>
            <a:endParaRPr lang="hu-H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Általánosított bizalom Európában </a:t>
            </a:r>
            <a:r>
              <a:rPr lang="hu-HU" sz="1800" dirty="0" smtClean="0"/>
              <a:t>(Tóth 2009 EVS 1999-2000, WVS 4.-5. hullám)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285852" y="1214422"/>
          <a:ext cx="7500990" cy="5786478"/>
        </p:xfrm>
        <a:graphic>
          <a:graphicData uri="http://schemas.openxmlformats.org/presentationml/2006/ole">
            <p:oleObj spid="_x0000_s22530" name="Dokumentum" r:id="rId3" imgW="5896045" imgH="709465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8275" y="0"/>
            <a:ext cx="7705725" cy="857232"/>
          </a:xfrm>
        </p:spPr>
        <p:txBody>
          <a:bodyPr/>
          <a:lstStyle/>
          <a:p>
            <a:r>
              <a:rPr lang="hu-HU" sz="2000" dirty="0" smtClean="0"/>
              <a:t>Az intézményi és az általánosított bizalom </a:t>
            </a:r>
            <a:r>
              <a:rPr lang="hu-HU" sz="2000" dirty="0" err="1" smtClean="0"/>
              <a:t>volatilitása</a:t>
            </a:r>
            <a:r>
              <a:rPr lang="hu-HU" sz="2000" dirty="0" smtClean="0"/>
              <a:t> Európában 2002 és 2010 között (</a:t>
            </a:r>
            <a:r>
              <a:rPr lang="hu-HU" sz="1800" dirty="0" smtClean="0"/>
              <a:t>Boda – Medve-Bálint ESS 2010)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  <p:pic>
        <p:nvPicPr>
          <p:cNvPr id="5" name="Tartalom helye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4422"/>
            <a:ext cx="8229600" cy="56435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000" dirty="0" smtClean="0"/>
              <a:t>Az általánosított és a partikuláris bizalom összefüggései országonként </a:t>
            </a:r>
            <a:r>
              <a:rPr lang="hu-HU" sz="1800" dirty="0" smtClean="0"/>
              <a:t> (</a:t>
            </a:r>
            <a:r>
              <a:rPr lang="hu-HU" sz="1800" dirty="0" err="1" smtClean="0"/>
              <a:t>Giczy-Sik</a:t>
            </a:r>
            <a:r>
              <a:rPr lang="hu-HU" sz="1800" dirty="0" smtClean="0"/>
              <a:t> 2009, WVS 5. hullám)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  <p:pic>
        <p:nvPicPr>
          <p:cNvPr id="5" name="Tartalom helye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1214422"/>
            <a:ext cx="8286808" cy="5643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000" dirty="0" smtClean="0"/>
              <a:t>A bizalom elemeinek aránya és átlagos szintje  négy klaszterben </a:t>
            </a:r>
            <a:r>
              <a:rPr lang="hu-HU" sz="1800" dirty="0" smtClean="0"/>
              <a:t> (</a:t>
            </a:r>
            <a:r>
              <a:rPr lang="hu-HU" sz="1800" dirty="0" err="1" smtClean="0"/>
              <a:t>Giczy-Sik</a:t>
            </a:r>
            <a:r>
              <a:rPr lang="hu-HU" sz="1800" dirty="0" smtClean="0"/>
              <a:t> 2009, WVS 4.-5., EB 2004)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28596" y="1285861"/>
          <a:ext cx="8501121" cy="5429288"/>
        </p:xfrm>
        <a:graphic>
          <a:graphicData uri="http://schemas.openxmlformats.org/presentationml/2006/ole">
            <p:oleObj spid="_x0000_s23554" name="Dokumentum" r:id="rId3" imgW="5896045" imgH="34067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 algn="just"/>
            <a:r>
              <a:rPr lang="hu-HU" sz="2000" dirty="0" smtClean="0"/>
              <a:t>A magyar társadalom kapcsolati kultúrája </a:t>
            </a:r>
            <a:r>
              <a:rPr lang="hu-HU" sz="2000" dirty="0" err="1" smtClean="0"/>
              <a:t>kapcsolatérzékeny</a:t>
            </a:r>
            <a:r>
              <a:rPr lang="hu-HU" sz="2000" dirty="0" smtClean="0"/>
              <a:t> (</a:t>
            </a:r>
            <a:r>
              <a:rPr lang="hu-HU" sz="2000" dirty="0" err="1" smtClean="0"/>
              <a:t>Sik</a:t>
            </a:r>
            <a:r>
              <a:rPr lang="hu-HU" sz="2000" dirty="0" smtClean="0"/>
              <a:t>, 2012). Ez azt jelenti, hogy a kapcsolatok szerepe kiemelkedő, a különböző ügyletek elsőrendűen személyes relációk mentén kerülnek elintézésre. </a:t>
            </a:r>
            <a:r>
              <a:rPr lang="hu-HU" sz="2000" i="1" dirty="0" smtClean="0"/>
              <a:t>„Egy ilyen világban élni azt jelenti, hogy „mindenki” tudja, hogy a kapcsolatok fontosak, s ezért azokat ápolni érdemes (a haszon elvének megfelelően), hogy mások is ezt teszik, s ezért a kapcsolatokat ápolni kötelesség (a közösségbe tartozás elvének megfelelően), s hogy ez így természetes is (kulturális hatás)</a:t>
            </a:r>
            <a:r>
              <a:rPr lang="hu-HU" sz="2000" dirty="0" smtClean="0"/>
              <a:t>” (</a:t>
            </a:r>
            <a:r>
              <a:rPr lang="hu-HU" sz="2000" dirty="0" err="1" smtClean="0"/>
              <a:t>Sik</a:t>
            </a:r>
            <a:r>
              <a:rPr lang="hu-HU" sz="2000" dirty="0" smtClean="0"/>
              <a:t>, 2012: 166). </a:t>
            </a:r>
          </a:p>
          <a:p>
            <a:pPr algn="just"/>
            <a:r>
              <a:rPr lang="hu-HU" sz="2000" dirty="0" smtClean="0"/>
              <a:t>A </a:t>
            </a:r>
            <a:r>
              <a:rPr lang="hu-HU" sz="2000" dirty="0" err="1" smtClean="0"/>
              <a:t>kapcsolatérzéketlen</a:t>
            </a:r>
            <a:r>
              <a:rPr lang="hu-HU" sz="2000" dirty="0" smtClean="0"/>
              <a:t> kultúrákban is fontos a kapcsolati tőke természetesen, de a használata nem az elsődleges eszköz. Ezekben a társadalmakban például előbb jut eszébe az embereknek a piaci megoldás, mint a kapcsolati tőke mobilizálása, illetve korrupció is létezik, de lényegesen ritkábban, nem hatja át az egész társadalmat. </a:t>
            </a:r>
          </a:p>
          <a:p>
            <a:pPr algn="just"/>
            <a:r>
              <a:rPr lang="hu-HU" sz="2000" dirty="0" smtClean="0"/>
              <a:t>A </a:t>
            </a:r>
            <a:r>
              <a:rPr lang="hu-HU" sz="2000" i="1" dirty="0" err="1" smtClean="0"/>
              <a:t>kapcsolatérzékeny</a:t>
            </a:r>
            <a:r>
              <a:rPr lang="hu-HU" sz="2000" dirty="0" smtClean="0"/>
              <a:t> működésnek a fennmaradásában és folyamatos újratermelődésében komoly szerepet játszik a bizalom különböző komponenseinek  bemutatott sajátságos konstellációja.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400" dirty="0" smtClean="0"/>
              <a:t>Magyarországon a társadalmi tőke kapcsolati elemeinek </a:t>
            </a:r>
            <a:r>
              <a:rPr lang="hu-HU" sz="2400" smtClean="0"/>
              <a:t>bizonyos komponensei </a:t>
            </a:r>
            <a:r>
              <a:rPr lang="hu-HU" sz="2400" dirty="0" smtClean="0"/>
              <a:t>ugyan láthatatlanok, de támogatások nélkül is nagyon fejlettek.</a:t>
            </a:r>
          </a:p>
          <a:p>
            <a:pPr algn="just"/>
            <a:r>
              <a:rPr lang="hu-HU" sz="2400" dirty="0" smtClean="0"/>
              <a:t> Ezzel együtt persze az erős kapcsolati hálózatok fontos közjószágok is lehetnek egy társadalomban, de ugyanúgy a „</a:t>
            </a:r>
            <a:r>
              <a:rPr lang="hu-HU" sz="2400" dirty="0" err="1" smtClean="0"/>
              <a:t>közrossz</a:t>
            </a:r>
            <a:r>
              <a:rPr lang="hu-HU" sz="2400" dirty="0" smtClean="0"/>
              <a:t>” forrásává is válhatnak. 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1.A gazdasági szereplők közötti bizalmon alapuló kapcsolatok, a szoros együttműködés komoly gazdasági előnyt jelentenek az adott térségnek. </a:t>
            </a:r>
          </a:p>
          <a:p>
            <a:pPr lvl="0"/>
            <a:r>
              <a:rPr lang="hu-HU" dirty="0" smtClean="0"/>
              <a:t>2. Ha ez hiányzik, azt nagyon nehéz fejleszteni (hiszen endogén tényező)</a:t>
            </a:r>
          </a:p>
          <a:p>
            <a:pPr lvl="0"/>
            <a:r>
              <a:rPr lang="hu-HU" dirty="0" smtClean="0"/>
              <a:t>3. De azért meg kell próbálni…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Kicsit módosítva: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A gazdasági szereplők  közötti bizalmon alapuló kapcsolatok, a szoros együttműködés komoly gazdasági előnyt jelentenek az adott térségnek AZ ESETEK EGY RÉSZÉBEN.(Tehát az első pontot nem vitatom, csak kiegészítem)</a:t>
            </a:r>
          </a:p>
          <a:p>
            <a:pPr lvl="0"/>
            <a:r>
              <a:rPr lang="hu-HU" dirty="0" smtClean="0"/>
              <a:t>Ha ez hiányzik, akkor gazdaságfejlesztési eszközökkel nem valószínű, hogy pozitív eredményeket érhetünk el. Sőt…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Társadalmi közelség – </a:t>
            </a:r>
            <a:r>
              <a:rPr lang="hu-HU" dirty="0" err="1" smtClean="0"/>
              <a:t>Capello</a:t>
            </a:r>
            <a:r>
              <a:rPr lang="hu-HU" dirty="0" smtClean="0"/>
              <a:t> 2007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u-HU" sz="2400" i="1" dirty="0" smtClean="0"/>
              <a:t>Ipari körzetek alapfeltételei:</a:t>
            </a:r>
            <a:r>
              <a:rPr lang="en-US" dirty="0" smtClean="0"/>
              <a:t>	</a:t>
            </a:r>
            <a:endParaRPr lang="hu-HU" dirty="0" smtClean="0"/>
          </a:p>
          <a:p>
            <a:pPr>
              <a:buNone/>
            </a:pPr>
            <a:r>
              <a:rPr lang="hu-HU" sz="2400" dirty="0" smtClean="0"/>
              <a:t>1.S</a:t>
            </a:r>
            <a:r>
              <a:rPr lang="en-US" sz="2400" dirty="0" err="1" smtClean="0"/>
              <a:t>patial</a:t>
            </a:r>
            <a:r>
              <a:rPr lang="en-US" sz="2400" dirty="0" smtClean="0"/>
              <a:t> proximity, or geographical contiguity among firms</a:t>
            </a:r>
          </a:p>
          <a:p>
            <a:pPr>
              <a:buNone/>
            </a:pPr>
            <a:r>
              <a:rPr lang="hu-HU" sz="2400" b="1" dirty="0" smtClean="0"/>
              <a:t>2.  S</a:t>
            </a:r>
            <a:r>
              <a:rPr lang="en-US" sz="2400" b="1" dirty="0" err="1" smtClean="0"/>
              <a:t>ocial</a:t>
            </a:r>
            <a:r>
              <a:rPr lang="en-US" sz="2400" b="1" dirty="0" smtClean="0"/>
              <a:t> proximity</a:t>
            </a:r>
            <a:r>
              <a:rPr lang="en-US" sz="2400" dirty="0" smtClean="0"/>
              <a:t>: </a:t>
            </a:r>
            <a:r>
              <a:rPr lang="en-US" sz="2400" i="1" dirty="0" smtClean="0"/>
              <a:t>a system of institutions, codes and rules shared by the entire community </a:t>
            </a:r>
            <a:r>
              <a:rPr lang="en-US" sz="2400" dirty="0" smtClean="0"/>
              <a:t>regulates the market; this system induces firms </a:t>
            </a:r>
            <a:r>
              <a:rPr lang="en-US" sz="2400" i="1" dirty="0" smtClean="0"/>
              <a:t>to cooperate </a:t>
            </a:r>
            <a:r>
              <a:rPr lang="en-US" sz="2400" dirty="0" smtClean="0"/>
              <a:t>and, in general, to resort to the local </a:t>
            </a:r>
            <a:r>
              <a:rPr lang="en-US" sz="2400" dirty="0" err="1" smtClean="0"/>
              <a:t>martket</a:t>
            </a:r>
            <a:r>
              <a:rPr lang="en-US" sz="2400" dirty="0" smtClean="0"/>
              <a:t> when activities, phases or services prove too costly for them to produce internally;</a:t>
            </a:r>
          </a:p>
          <a:p>
            <a:pPr>
              <a:buNone/>
            </a:pPr>
            <a:r>
              <a:rPr lang="hu-HU" sz="2400" dirty="0" smtClean="0"/>
              <a:t>   </a:t>
            </a:r>
            <a:r>
              <a:rPr lang="en-US" sz="2400" i="1" dirty="0" err="1" smtClean="0"/>
              <a:t>még</a:t>
            </a:r>
            <a:r>
              <a:rPr lang="hu-HU" sz="2400" i="1" dirty="0" smtClean="0"/>
              <a:t> további </a:t>
            </a:r>
            <a:r>
              <a:rPr lang="en-US" sz="2400" i="1" dirty="0" smtClean="0"/>
              <a:t> 2 </a:t>
            </a:r>
            <a:r>
              <a:rPr lang="en-US" sz="2400" i="1" dirty="0" err="1" smtClean="0"/>
              <a:t>dolog</a:t>
            </a:r>
            <a:endParaRPr lang="hu-HU" sz="2400" i="1" dirty="0" smtClean="0"/>
          </a:p>
          <a:p>
            <a:pPr algn="just"/>
            <a:r>
              <a:rPr lang="en-US" sz="2400" b="1" dirty="0" smtClean="0">
                <a:latin typeface="Times New Roman"/>
              </a:rPr>
              <a:t>Social proximity</a:t>
            </a:r>
            <a:r>
              <a:rPr lang="en-US" sz="2400" dirty="0" smtClean="0">
                <a:latin typeface="Times New Roman"/>
              </a:rPr>
              <a:t> engender what Marshall called </a:t>
            </a:r>
            <a:r>
              <a:rPr lang="en-US" sz="2400" b="1" dirty="0" smtClean="0">
                <a:latin typeface="Times New Roman"/>
              </a:rPr>
              <a:t>’industrial atmosphere’</a:t>
            </a:r>
            <a:r>
              <a:rPr lang="en-US" sz="2400" dirty="0" smtClean="0">
                <a:latin typeface="Times New Roman"/>
              </a:rPr>
              <a:t>, by which he meant an industrial culture consisting in the </a:t>
            </a:r>
            <a:r>
              <a:rPr lang="en-US" sz="2400" dirty="0" err="1" smtClean="0">
                <a:latin typeface="Times New Roman"/>
              </a:rPr>
              <a:t>indivisibl</a:t>
            </a:r>
            <a:r>
              <a:rPr lang="hu-HU" sz="2400" dirty="0" smtClean="0">
                <a:latin typeface="Times New Roman"/>
              </a:rPr>
              <a:t>e</a:t>
            </a:r>
            <a:r>
              <a:rPr lang="en-US" sz="2400" dirty="0" smtClean="0">
                <a:latin typeface="Times New Roman"/>
              </a:rPr>
              <a:t> ’intangible assets’ of the productions </a:t>
            </a:r>
            <a:r>
              <a:rPr lang="hu-HU" sz="2400" dirty="0" err="1" smtClean="0">
                <a:latin typeface="Times New Roman"/>
              </a:rPr>
              <a:t>sys</a:t>
            </a:r>
            <a:r>
              <a:rPr lang="en-US" sz="2400" dirty="0" err="1" smtClean="0">
                <a:latin typeface="Times New Roman"/>
              </a:rPr>
              <a:t>tems</a:t>
            </a:r>
            <a:r>
              <a:rPr lang="en-US" sz="2400" dirty="0" smtClean="0">
                <a:latin typeface="Times New Roman"/>
              </a:rPr>
              <a:t> a whole: an </a:t>
            </a:r>
            <a:r>
              <a:rPr lang="en-US" sz="2400" dirty="0" err="1" smtClean="0">
                <a:latin typeface="Times New Roman"/>
              </a:rPr>
              <a:t>enterpreneurial</a:t>
            </a:r>
            <a:r>
              <a:rPr lang="en-US" sz="2400" dirty="0" smtClean="0">
                <a:latin typeface="Times New Roman"/>
              </a:rPr>
              <a:t> mentality, a </a:t>
            </a:r>
            <a:r>
              <a:rPr lang="en-US" sz="2400" i="1" dirty="0" smtClean="0">
                <a:latin typeface="Times New Roman"/>
              </a:rPr>
              <a:t>spirit of cooperation</a:t>
            </a:r>
            <a:r>
              <a:rPr lang="en-US" sz="2400" dirty="0" smtClean="0">
                <a:latin typeface="Times New Roman"/>
              </a:rPr>
              <a:t>, local </a:t>
            </a:r>
            <a:r>
              <a:rPr lang="en-US" sz="2400" dirty="0" err="1" smtClean="0">
                <a:latin typeface="Times New Roman"/>
              </a:rPr>
              <a:t>technologiacal</a:t>
            </a:r>
            <a:r>
              <a:rPr lang="en-US" sz="2400" dirty="0" smtClean="0">
                <a:latin typeface="Times New Roman"/>
              </a:rPr>
              <a:t> knowledge about the production cycle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dirty="0" smtClean="0"/>
              <a:t>CAPELLO: </a:t>
            </a:r>
            <a:r>
              <a:rPr lang="hu-HU" dirty="0" err="1" smtClean="0"/>
              <a:t>Physical</a:t>
            </a:r>
            <a:r>
              <a:rPr lang="hu-HU" dirty="0" smtClean="0"/>
              <a:t> versus </a:t>
            </a:r>
            <a:r>
              <a:rPr lang="hu-HU" dirty="0" err="1" smtClean="0"/>
              <a:t>relational</a:t>
            </a:r>
            <a:r>
              <a:rPr lang="hu-HU" dirty="0" smtClean="0"/>
              <a:t> </a:t>
            </a:r>
            <a:r>
              <a:rPr lang="hu-HU" dirty="0" err="1" smtClean="0"/>
              <a:t>space</a:t>
            </a:r>
            <a:r>
              <a:rPr lang="hu-HU" dirty="0" smtClean="0"/>
              <a:t> </a:t>
            </a:r>
            <a:r>
              <a:rPr lang="hu-HU" sz="1800" i="1" dirty="0" smtClean="0"/>
              <a:t>(</a:t>
            </a:r>
            <a:r>
              <a:rPr lang="hu-HU" sz="1800" i="1" dirty="0" err="1" smtClean="0"/>
              <a:t>Capello</a:t>
            </a:r>
            <a:r>
              <a:rPr lang="hu-HU" sz="1800" i="1" dirty="0" smtClean="0"/>
              <a:t> – </a:t>
            </a:r>
            <a:r>
              <a:rPr lang="hu-HU" sz="1800" i="1" dirty="0" err="1" smtClean="0"/>
              <a:t>Faggian</a:t>
            </a:r>
            <a:r>
              <a:rPr lang="hu-HU" sz="1800" i="1" dirty="0" smtClean="0"/>
              <a:t> 2005, 79.)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3"/>
            <a:ext cx="4752528" cy="6009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5445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ia számának hely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C6716B-CBF2-46B2-868B-2175E8675ECE}" type="slidenum">
              <a:rPr lang="hu-HU"/>
              <a:pPr/>
              <a:t>6</a:t>
            </a:fld>
            <a:endParaRPr lang="hu-HU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CAMAGNI: Basic </a:t>
            </a:r>
            <a:r>
              <a:rPr lang="hu-HU" dirty="0" err="1" smtClean="0"/>
              <a:t>elements</a:t>
            </a:r>
            <a:r>
              <a:rPr lang="hu-HU" dirty="0" smtClean="0"/>
              <a:t> and </a:t>
            </a:r>
            <a:r>
              <a:rPr lang="hu-HU" dirty="0" err="1" smtClean="0"/>
              <a:t>functions</a:t>
            </a:r>
            <a:r>
              <a:rPr lang="hu-HU" dirty="0" smtClean="0"/>
              <a:t> of a local </a:t>
            </a:r>
            <a:r>
              <a:rPr lang="hu-HU" dirty="0" err="1" smtClean="0"/>
              <a:t>milieu</a:t>
            </a:r>
            <a:r>
              <a:rPr lang="hu-HU" dirty="0" smtClean="0"/>
              <a:t> </a:t>
            </a:r>
            <a:r>
              <a:rPr lang="hu-HU" sz="1800" dirty="0" smtClean="0"/>
              <a:t>(</a:t>
            </a:r>
            <a:r>
              <a:rPr lang="hu-HU" sz="1800" dirty="0" err="1" smtClean="0"/>
              <a:t>Camagni</a:t>
            </a:r>
            <a:r>
              <a:rPr lang="hu-HU" sz="1800" dirty="0" smtClean="0"/>
              <a:t> 2004, 127.)</a:t>
            </a:r>
            <a:endParaRPr lang="hu-HU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endParaRPr lang="hu-HU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280920" cy="56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Boschma</a:t>
            </a:r>
            <a:r>
              <a:rPr lang="hu-HU" dirty="0" smtClean="0"/>
              <a:t> 2005 </a:t>
            </a:r>
            <a:r>
              <a:rPr lang="hu-HU" dirty="0" err="1" smtClean="0"/>
              <a:t>Proximity</a:t>
            </a:r>
            <a:r>
              <a:rPr lang="hu-HU" dirty="0" smtClean="0"/>
              <a:t> and </a:t>
            </a:r>
            <a:r>
              <a:rPr lang="hu-HU" dirty="0" err="1" smtClean="0"/>
              <a:t>Innovation</a:t>
            </a:r>
            <a:r>
              <a:rPr lang="hu-HU" dirty="0" smtClean="0"/>
              <a:t>: A </a:t>
            </a:r>
            <a:r>
              <a:rPr lang="hu-HU" dirty="0" err="1" smtClean="0"/>
              <a:t>Critical</a:t>
            </a:r>
            <a:r>
              <a:rPr lang="hu-HU" dirty="0" smtClean="0"/>
              <a:t> </a:t>
            </a:r>
            <a:r>
              <a:rPr lang="hu-HU" dirty="0" err="1" smtClean="0"/>
              <a:t>Assessment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Közelség dimenziói:</a:t>
            </a:r>
          </a:p>
          <a:p>
            <a:r>
              <a:rPr lang="hu-HU" dirty="0" smtClean="0"/>
              <a:t>1.) Földrajzi 2). Kognitív 3.) Szervezeti</a:t>
            </a:r>
          </a:p>
          <a:p>
            <a:r>
              <a:rPr lang="hu-HU" dirty="0" smtClean="0"/>
              <a:t>4. Társadalmi 5). Intézményi</a:t>
            </a:r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r>
              <a:rPr lang="hu-HU" sz="2800" i="1" dirty="0" smtClean="0"/>
              <a:t>Társadalmi közelség</a:t>
            </a:r>
            <a:r>
              <a:rPr lang="hu-HU" sz="2800" dirty="0" smtClean="0"/>
              <a:t>: „Társadalmilag beágyazott kapcsolatok a szereplők között” – de csak „a bizalmon alapuló baráti, rokoni kapcsolatok</a:t>
            </a:r>
          </a:p>
          <a:p>
            <a:pPr>
              <a:buNone/>
            </a:pPr>
            <a:r>
              <a:rPr lang="hu-HU" sz="2800" i="1" dirty="0" smtClean="0"/>
              <a:t>Intézményi közelség: </a:t>
            </a:r>
            <a:r>
              <a:rPr lang="hu-HU" sz="2800" dirty="0" smtClean="0"/>
              <a:t>Az előzőt „egészíti ki” – a makro szintű informális és formális intézményekhez kapcsolódik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42226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Bizalom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hu-HU" sz="2400" dirty="0" smtClean="0"/>
              <a:t>Egyrészről: (1) </a:t>
            </a:r>
            <a:r>
              <a:rPr lang="hu-HU" sz="2400" i="1" dirty="0" smtClean="0"/>
              <a:t>személyek felé</a:t>
            </a:r>
            <a:r>
              <a:rPr lang="hu-HU" sz="2400" dirty="0" smtClean="0"/>
              <a:t>, illetve (2) </a:t>
            </a:r>
            <a:r>
              <a:rPr lang="hu-HU" sz="2400" i="1" dirty="0" smtClean="0"/>
              <a:t>intézmények</a:t>
            </a:r>
            <a:r>
              <a:rPr lang="hu-HU" sz="2400" dirty="0" smtClean="0"/>
              <a:t> felé megnyilvánuló bizalom. </a:t>
            </a:r>
          </a:p>
          <a:p>
            <a:pPr algn="just">
              <a:buNone/>
            </a:pPr>
            <a:r>
              <a:rPr lang="hu-HU" sz="2400" dirty="0" smtClean="0"/>
              <a:t>Másrészről a </a:t>
            </a:r>
            <a:r>
              <a:rPr lang="hu-HU" sz="2400" i="1" dirty="0" smtClean="0"/>
              <a:t>személyközi bizalom </a:t>
            </a:r>
            <a:r>
              <a:rPr lang="hu-HU" sz="2400" dirty="0" smtClean="0"/>
              <a:t>tovább bontható </a:t>
            </a:r>
            <a:r>
              <a:rPr lang="hu-HU" sz="2400" i="1" dirty="0" smtClean="0"/>
              <a:t>általánosított</a:t>
            </a:r>
            <a:r>
              <a:rPr lang="hu-HU" sz="2400" dirty="0" smtClean="0"/>
              <a:t>, illetve </a:t>
            </a:r>
            <a:r>
              <a:rPr lang="hu-HU" sz="2400" i="1" dirty="0" smtClean="0"/>
              <a:t>partikuláris</a:t>
            </a:r>
            <a:r>
              <a:rPr lang="hu-HU" sz="2400" dirty="0" smtClean="0"/>
              <a:t> bizalomra. </a:t>
            </a:r>
          </a:p>
          <a:p>
            <a:pPr algn="just">
              <a:buNone/>
            </a:pPr>
            <a:endParaRPr lang="hu-HU" sz="2400" dirty="0" smtClean="0"/>
          </a:p>
          <a:p>
            <a:pPr algn="just">
              <a:buNone/>
            </a:pPr>
            <a:r>
              <a:rPr lang="hu-HU" sz="2400" dirty="0" smtClean="0"/>
              <a:t>1.</a:t>
            </a:r>
            <a:r>
              <a:rPr lang="hu-HU" sz="2400" b="1" dirty="0" smtClean="0"/>
              <a:t>Az intézményi bizalom</a:t>
            </a:r>
            <a:r>
              <a:rPr lang="hu-HU" sz="2400" dirty="0" smtClean="0"/>
              <a:t> vizsgálata arra irányul, hogy feltérképezze az embereknek az állami, kormányzati és egyéb intézményekkel kapcsolatos attitűdjeit.</a:t>
            </a:r>
          </a:p>
          <a:p>
            <a:pPr algn="just">
              <a:buNone/>
            </a:pPr>
            <a:r>
              <a:rPr lang="hu-HU" sz="2400" dirty="0" smtClean="0"/>
              <a:t>2.</a:t>
            </a:r>
            <a:r>
              <a:rPr lang="hu-HU" sz="2400" b="1" dirty="0" smtClean="0"/>
              <a:t>Általánosított bizalom: </a:t>
            </a:r>
            <a:r>
              <a:rPr lang="hu-HU" sz="2400" dirty="0" smtClean="0"/>
              <a:t>általánosan „az emberekről’ alkotott vélemény</a:t>
            </a:r>
          </a:p>
          <a:p>
            <a:pPr algn="just">
              <a:buNone/>
            </a:pPr>
            <a:r>
              <a:rPr lang="hu-HU" sz="2400" dirty="0" smtClean="0"/>
              <a:t>3. </a:t>
            </a:r>
            <a:r>
              <a:rPr lang="hu-HU" sz="2400" b="1" dirty="0" smtClean="0"/>
              <a:t>Partikuláris bizalom</a:t>
            </a:r>
            <a:r>
              <a:rPr lang="hu-HU" sz="2400" dirty="0" smtClean="0"/>
              <a:t>: ismerősökbe, családba vetett bizalom</a:t>
            </a:r>
          </a:p>
          <a:p>
            <a:pPr algn="just">
              <a:buNone/>
            </a:pPr>
            <a:r>
              <a:rPr lang="hu-HU" sz="2400" dirty="0" smtClean="0"/>
              <a:t> </a:t>
            </a:r>
            <a:endParaRPr lang="hu-HU" sz="2400" b="1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8275" y="142852"/>
            <a:ext cx="7705725" cy="766763"/>
          </a:xfrm>
        </p:spPr>
        <p:txBody>
          <a:bodyPr/>
          <a:lstStyle/>
          <a:p>
            <a:r>
              <a:rPr lang="hu-HU" dirty="0" smtClean="0"/>
              <a:t>Az intézményekbe vetett bizalom Európában </a:t>
            </a:r>
            <a:r>
              <a:rPr lang="hu-HU" sz="1800" dirty="0" smtClean="0"/>
              <a:t>(Tóth 2009 EVS 1999-2000,WVS 4.-5. hullám)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97E6-9BD8-4076-A712-FB5D51FF5170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14414" y="1142984"/>
          <a:ext cx="7429552" cy="5929330"/>
        </p:xfrm>
        <a:graphic>
          <a:graphicData uri="http://schemas.openxmlformats.org/presentationml/2006/ole">
            <p:oleObj spid="_x0000_s1028" name="Dokumentum" r:id="rId3" imgW="5896045" imgH="709465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KIv4b_HU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éma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RKIv4b_HU</Template>
  <TotalTime>849</TotalTime>
  <Words>658</Words>
  <Application>Microsoft Office PowerPoint</Application>
  <PresentationFormat>Diavetítés a képernyőre (4:3 oldalarány)</PresentationFormat>
  <Paragraphs>67</Paragraphs>
  <Slides>15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7" baseType="lpstr">
      <vt:lpstr>RKIv4b_HU</vt:lpstr>
      <vt:lpstr>Dokumentum</vt:lpstr>
      <vt:lpstr>„A kutatás az Európai Unió és Magyarország támogatásával, az Európai Szociális Alap társfinanszírozásával a TÁMOP 4.2.4.A/2-11-1-2012-0001 azonosító számú „Nemzeti Kiválóság Program – Hazai hallgatói, illetve kutatói személyi támogatást biztosító rendszer kidolgozása és működtetése konvergencia program” című kiemelt projekt keretei között valósult meg”</vt:lpstr>
      <vt:lpstr>2. dia</vt:lpstr>
      <vt:lpstr>Kicsit módosítva:</vt:lpstr>
      <vt:lpstr>Társadalmi közelség – Capello 2007</vt:lpstr>
      <vt:lpstr>CAPELLO: Physical versus relational space (Capello – Faggian 2005, 79.)</vt:lpstr>
      <vt:lpstr>CAMAGNI: Basic elements and functions of a local milieu (Camagni 2004, 127.)</vt:lpstr>
      <vt:lpstr>Boschma 2005 Proximity and Innovation: A Critical Assessment</vt:lpstr>
      <vt:lpstr>Bizalom típusai</vt:lpstr>
      <vt:lpstr>Az intézményekbe vetett bizalom Európában (Tóth 2009 EVS 1999-2000,WVS 4.-5. hullám)</vt:lpstr>
      <vt:lpstr>Általánosított bizalom Európában (Tóth 2009 EVS 1999-2000, WVS 4.-5. hullám) </vt:lpstr>
      <vt:lpstr>Az intézményi és az általánosított bizalom volatilitása Európában 2002 és 2010 között (Boda – Medve-Bálint ESS 2010)</vt:lpstr>
      <vt:lpstr>Az általánosított és a partikuláris bizalom összefüggései országonként  (Giczy-Sik 2009, WVS 5. hullám)</vt:lpstr>
      <vt:lpstr>A bizalom elemeinek aránya és átlagos szintje  négy klaszterben  (Giczy-Sik 2009, WVS 4.-5., EB 2004)</vt:lpstr>
      <vt:lpstr>Összegzés</vt:lpstr>
      <vt:lpstr>ÖSSZEGZÉS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Pc</dc:creator>
  <cp:lastModifiedBy>Pc</cp:lastModifiedBy>
  <cp:revision>45</cp:revision>
  <dcterms:created xsi:type="dcterms:W3CDTF">2012-11-28T07:12:54Z</dcterms:created>
  <dcterms:modified xsi:type="dcterms:W3CDTF">2013-11-24T16:04:14Z</dcterms:modified>
</cp:coreProperties>
</file>