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8" r:id="rId3"/>
    <p:sldId id="274" r:id="rId4"/>
    <p:sldId id="299" r:id="rId5"/>
    <p:sldId id="283" r:id="rId6"/>
    <p:sldId id="284" r:id="rId7"/>
    <p:sldId id="309" r:id="rId8"/>
    <p:sldId id="304" r:id="rId9"/>
    <p:sldId id="301" r:id="rId10"/>
    <p:sldId id="288" r:id="rId11"/>
    <p:sldId id="310" r:id="rId12"/>
    <p:sldId id="306" r:id="rId13"/>
    <p:sldId id="286" r:id="rId14"/>
    <p:sldId id="289" r:id="rId15"/>
    <p:sldId id="307" r:id="rId16"/>
    <p:sldId id="290" r:id="rId17"/>
  </p:sldIdLst>
  <p:sldSz cx="9144000" cy="6858000" type="screen4x3"/>
  <p:notesSz cx="6797675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18" autoAdjust="0"/>
  </p:normalViewPr>
  <p:slideViewPr>
    <p:cSldViewPr>
      <p:cViewPr>
        <p:scale>
          <a:sx n="100" d="100"/>
          <a:sy n="100" d="100"/>
        </p:scale>
        <p:origin x="-72" y="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SZIE\Diplomadolgozat\Adatok%2020130318\Vizsg&#225;lathoz%20adatok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lrMapOvr bg1="lt1" tx1="dk1" bg2="lt2" tx2="dk2" accent1="accent1" accent2="accent2" accent3="accent3" accent4="accent4" accent5="accent5" accent6="accent6" hlink="hlink" folHlink="folHlink"/>
  <c:chart>
    <c:view3D>
      <c:rAngAx val="1"/>
    </c:view3D>
    <c:plotArea>
      <c:layout>
        <c:manualLayout>
          <c:layoutTarget val="inner"/>
          <c:xMode val="edge"/>
          <c:yMode val="edge"/>
          <c:x val="6.8947093418878239E-2"/>
          <c:y val="4.5370738889748317E-2"/>
          <c:w val="0.87390327616177477"/>
          <c:h val="0.56451263378629468"/>
        </c:manualLayout>
      </c:layout>
      <c:bar3DChart>
        <c:barDir val="col"/>
        <c:grouping val="clustered"/>
        <c:ser>
          <c:idx val="0"/>
          <c:order val="0"/>
          <c:tx>
            <c:strRef>
              <c:f>Munka1!$B$1</c:f>
              <c:strCache>
                <c:ptCount val="1"/>
                <c:pt idx="0">
                  <c:v>Rendelkezésre álló keret (m Ft) AT alapján</c:v>
                </c:pt>
              </c:strCache>
            </c:strRef>
          </c:tx>
          <c:cat>
            <c:strRef>
              <c:f>Munka1!$A$2:$A$8</c:f>
              <c:strCache>
                <c:ptCount val="7"/>
                <c:pt idx="0">
                  <c:v>Dél-Alföld</c:v>
                </c:pt>
                <c:pt idx="1">
                  <c:v>Dél-Dunántúl</c:v>
                </c:pt>
                <c:pt idx="2">
                  <c:v>Észak-Alföld</c:v>
                </c:pt>
                <c:pt idx="3">
                  <c:v>Észak-Magyarország</c:v>
                </c:pt>
                <c:pt idx="4">
                  <c:v>Közép-Dunántúl</c:v>
                </c:pt>
                <c:pt idx="5">
                  <c:v>Közép-Magyarország</c:v>
                </c:pt>
                <c:pt idx="6">
                  <c:v>Nyugat-Dunántúl</c:v>
                </c:pt>
              </c:strCache>
            </c:strRef>
          </c:cat>
          <c:val>
            <c:numRef>
              <c:f>Munka1!$B$2:$B$8</c:f>
            </c:numRef>
          </c:val>
        </c:ser>
        <c:ser>
          <c:idx val="1"/>
          <c:order val="1"/>
          <c:tx>
            <c:strRef>
              <c:f>Munka1!$C$1</c:f>
              <c:strCache>
                <c:ptCount val="1"/>
                <c:pt idx="0">
                  <c:v>Egy főre jutó támogatási keretösszeg (e Ft)</c:v>
                </c:pt>
              </c:strCache>
            </c:strRef>
          </c:tx>
          <c:cat>
            <c:strRef>
              <c:f>Munka1!$A$2:$A$8</c:f>
              <c:strCache>
                <c:ptCount val="7"/>
                <c:pt idx="0">
                  <c:v>Dél-Alföld</c:v>
                </c:pt>
                <c:pt idx="1">
                  <c:v>Dél-Dunántúl</c:v>
                </c:pt>
                <c:pt idx="2">
                  <c:v>Észak-Alföld</c:v>
                </c:pt>
                <c:pt idx="3">
                  <c:v>Észak-Magyarország</c:v>
                </c:pt>
                <c:pt idx="4">
                  <c:v>Közép-Dunántúl</c:v>
                </c:pt>
                <c:pt idx="5">
                  <c:v>Közép-Magyarország</c:v>
                </c:pt>
                <c:pt idx="6">
                  <c:v>Nyugat-Dunántúl</c:v>
                </c:pt>
              </c:strCache>
            </c:strRef>
          </c:cat>
          <c:val>
            <c:numRef>
              <c:f>Munka1!$C$2:$C$8</c:f>
              <c:numCache>
                <c:formatCode>0</c:formatCode>
                <c:ptCount val="7"/>
                <c:pt idx="0">
                  <c:v>180.2868999671372</c:v>
                </c:pt>
                <c:pt idx="1">
                  <c:v>245.70878761621756</c:v>
                </c:pt>
                <c:pt idx="2">
                  <c:v>212.58203873078347</c:v>
                </c:pt>
                <c:pt idx="3">
                  <c:v>236.49511131274289</c:v>
                </c:pt>
                <c:pt idx="4">
                  <c:v>155.48796092510401</c:v>
                </c:pt>
                <c:pt idx="5">
                  <c:v>163.59803260988821</c:v>
                </c:pt>
                <c:pt idx="6">
                  <c:v>151.79481611504195</c:v>
                </c:pt>
              </c:numCache>
            </c:numRef>
          </c:val>
        </c:ser>
        <c:ser>
          <c:idx val="2"/>
          <c:order val="2"/>
          <c:tx>
            <c:strRef>
              <c:f>Munka1!$D$1</c:f>
              <c:strCache>
                <c:ptCount val="1"/>
                <c:pt idx="0">
                  <c:v>Egy főre jutó leszerződött támogatás (e Ft)</c:v>
                </c:pt>
              </c:strCache>
            </c:strRef>
          </c:tx>
          <c:cat>
            <c:strRef>
              <c:f>Munka1!$A$2:$A$8</c:f>
              <c:strCache>
                <c:ptCount val="7"/>
                <c:pt idx="0">
                  <c:v>Dél-Alföld</c:v>
                </c:pt>
                <c:pt idx="1">
                  <c:v>Dél-Dunántúl</c:v>
                </c:pt>
                <c:pt idx="2">
                  <c:v>Észak-Alföld</c:v>
                </c:pt>
                <c:pt idx="3">
                  <c:v>Észak-Magyarország</c:v>
                </c:pt>
                <c:pt idx="4">
                  <c:v>Közép-Dunántúl</c:v>
                </c:pt>
                <c:pt idx="5">
                  <c:v>Közép-Magyarország</c:v>
                </c:pt>
                <c:pt idx="6">
                  <c:v>Nyugat-Dunántúl</c:v>
                </c:pt>
              </c:strCache>
            </c:strRef>
          </c:cat>
          <c:val>
            <c:numRef>
              <c:f>Munka1!$D$2:$D$8</c:f>
              <c:numCache>
                <c:formatCode>General</c:formatCode>
                <c:ptCount val="7"/>
                <c:pt idx="0">
                  <c:v>96</c:v>
                </c:pt>
                <c:pt idx="1">
                  <c:v>131</c:v>
                </c:pt>
                <c:pt idx="2">
                  <c:v>97</c:v>
                </c:pt>
                <c:pt idx="3">
                  <c:v>114</c:v>
                </c:pt>
                <c:pt idx="4">
                  <c:v>82</c:v>
                </c:pt>
                <c:pt idx="5">
                  <c:v>138</c:v>
                </c:pt>
                <c:pt idx="6">
                  <c:v>86</c:v>
                </c:pt>
              </c:numCache>
            </c:numRef>
          </c:val>
        </c:ser>
        <c:ser>
          <c:idx val="3"/>
          <c:order val="3"/>
          <c:tx>
            <c:strRef>
              <c:f>Munka1!$E$1</c:f>
              <c:strCache>
                <c:ptCount val="1"/>
                <c:pt idx="0">
                  <c:v>Leszerződött támogatás aránya (%)</c:v>
                </c:pt>
              </c:strCache>
            </c:strRef>
          </c:tx>
          <c:cat>
            <c:strRef>
              <c:f>Munka1!$A$2:$A$8</c:f>
              <c:strCache>
                <c:ptCount val="7"/>
                <c:pt idx="0">
                  <c:v>Dél-Alföld</c:v>
                </c:pt>
                <c:pt idx="1">
                  <c:v>Dél-Dunántúl</c:v>
                </c:pt>
                <c:pt idx="2">
                  <c:v>Észak-Alföld</c:v>
                </c:pt>
                <c:pt idx="3">
                  <c:v>Észak-Magyarország</c:v>
                </c:pt>
                <c:pt idx="4">
                  <c:v>Közép-Dunántúl</c:v>
                </c:pt>
                <c:pt idx="5">
                  <c:v>Közép-Magyarország</c:v>
                </c:pt>
                <c:pt idx="6">
                  <c:v>Nyugat-Dunántúl</c:v>
                </c:pt>
              </c:strCache>
            </c:strRef>
          </c:cat>
          <c:val>
            <c:numRef>
              <c:f>Munka1!$E$2:$E$8</c:f>
            </c:numRef>
          </c:val>
        </c:ser>
        <c:shape val="box"/>
        <c:axId val="54800384"/>
        <c:axId val="54801920"/>
        <c:axId val="0"/>
      </c:bar3DChart>
      <c:catAx>
        <c:axId val="5480038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>
                <a:latin typeface="Arial" pitchFamily="34" charset="0"/>
                <a:cs typeface="Times New Roman" pitchFamily="18" charset="0"/>
              </a:defRPr>
            </a:pPr>
            <a:endParaRPr lang="hu-HU"/>
          </a:p>
        </c:txPr>
        <c:crossAx val="54801920"/>
        <c:crosses val="autoZero"/>
        <c:auto val="1"/>
        <c:lblAlgn val="ctr"/>
        <c:lblOffset val="100"/>
      </c:catAx>
      <c:valAx>
        <c:axId val="54801920"/>
        <c:scaling>
          <c:orientation val="minMax"/>
        </c:scaling>
        <c:axPos val="l"/>
        <c:majorGridlines/>
        <c:numFmt formatCode="0" sourceLinked="1"/>
        <c:tickLblPos val="nextTo"/>
        <c:crossAx val="5480038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aseline="0">
                <a:latin typeface="Arial" pitchFamily="34" charset="0"/>
                <a:cs typeface="Arial" pitchFamily="34" charset="0"/>
              </a:defRPr>
            </a:pPr>
            <a:endParaRPr lang="hu-HU"/>
          </a:p>
        </c:txPr>
      </c:legendEntry>
      <c:legendEntry>
        <c:idx val="1"/>
        <c:txPr>
          <a:bodyPr/>
          <a:lstStyle/>
          <a:p>
            <a:pPr>
              <a:defRPr sz="1400" baseline="0">
                <a:latin typeface="Arial" pitchFamily="34" charset="0"/>
                <a:cs typeface="Arial" pitchFamily="34" charset="0"/>
              </a:defRPr>
            </a:pPr>
            <a:endParaRPr lang="hu-HU"/>
          </a:p>
        </c:txPr>
      </c:legendEntry>
      <c:layout>
        <c:manualLayout>
          <c:xMode val="edge"/>
          <c:yMode val="edge"/>
          <c:x val="7.9849567415184262E-3"/>
          <c:y val="0.8549128074965312"/>
          <c:w val="0.9713016428501996"/>
          <c:h val="0.13995893413890595"/>
        </c:manualLayout>
      </c:layout>
      <c:txPr>
        <a:bodyPr/>
        <a:lstStyle/>
        <a:p>
          <a:pPr>
            <a:defRPr sz="1000">
              <a:latin typeface="Times New Roman" pitchFamily="18" charset="0"/>
              <a:cs typeface="Times New Roman" pitchFamily="18" charset="0"/>
            </a:defRPr>
          </a:pPr>
          <a:endParaRPr lang="hu-HU"/>
        </a:p>
      </c:txPr>
    </c:legend>
    <c:plotVisOnly val="1"/>
    <c:dispBlanksAs val="gap"/>
  </c:chart>
  <c:spPr>
    <a:ln>
      <a:solidFill>
        <a:srgbClr val="0F6FC6"/>
      </a:solidFill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61936-371A-4847-A30F-EB91F68F06B7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4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2281E-92AD-4EFC-BB3C-8C1B11541C5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4489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704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A2C7-3069-4A31-8DEA-8199139C2AA3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6383"/>
            <a:ext cx="5438775" cy="4468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9688" y="9431179"/>
            <a:ext cx="2946400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C0A5-43CA-4E9E-A526-A2E14C5D1C17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37011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51897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10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5598744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441548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0115990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370536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8408906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61847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16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02540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sz="1200" baseline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2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179679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59760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sz="1200" kern="1200" dirty="0">
              <a:solidFill>
                <a:schemeClr val="tx1"/>
              </a:solidFill>
              <a:effectLst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15221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aseline="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794283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6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987162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7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8866892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64C0A5-43CA-4E9E-A526-A2E14C5D1C17}" type="slidenum">
              <a:rPr lang="hu-HU" smtClean="0"/>
              <a:pPr/>
              <a:t>9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219813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88ECDD-0BD5-4435-BBDA-21FA59C63ECA}" type="datetimeFigureOut">
              <a:rPr lang="hu-HU" smtClean="0"/>
              <a:pPr/>
              <a:t>2013.11.22.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90E433A-B347-4B73-BCA6-8211DC17EA55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Excel_munkalap2.xlsx"/><Relationship Id="rId4" Type="http://schemas.openxmlformats.org/officeDocument/2006/relationships/package" Target="../embeddings/Microsoft_Office_Excel_munkalap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51839" y="1484784"/>
            <a:ext cx="8458200" cy="2376264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 smtClean="0">
                <a:latin typeface="Arial Rounded MT Bold" pitchFamily="34" charset="0"/>
                <a:cs typeface="Times New Roman" pitchFamily="18" charset="0"/>
              </a:rPr>
              <a:t/>
            </a:r>
            <a:br>
              <a:rPr lang="hu-HU" b="1" dirty="0" smtClean="0">
                <a:latin typeface="Arial Rounded MT Bold" pitchFamily="34" charset="0"/>
                <a:cs typeface="Times New Roman" pitchFamily="18" charset="0"/>
              </a:rPr>
            </a:br>
            <a:r>
              <a:rPr lang="hu-HU" b="1" dirty="0" smtClean="0">
                <a:latin typeface="Arial Rounded MT Bold" pitchFamily="34" charset="0"/>
                <a:cs typeface="Times New Roman" pitchFamily="18" charset="0"/>
              </a:rPr>
              <a:t/>
            </a:r>
            <a:br>
              <a:rPr lang="hu-HU" b="1" dirty="0" smtClean="0">
                <a:latin typeface="Arial Rounded MT Bold" pitchFamily="34" charset="0"/>
                <a:cs typeface="Times New Roman" pitchFamily="18" charset="0"/>
              </a:rPr>
            </a:br>
            <a:r>
              <a:rPr lang="hu-HU" sz="3100" dirty="0">
                <a:latin typeface="Arial Rounded MT Bold" pitchFamily="34" charset="0"/>
                <a:cs typeface="Times New Roman" pitchFamily="18" charset="0"/>
              </a:rPr>
              <a:t>Az </a:t>
            </a:r>
            <a:r>
              <a:rPr lang="hu-HU" sz="3100" dirty="0" smtClean="0">
                <a:latin typeface="Arial Rounded MT Bold" pitchFamily="34" charset="0"/>
                <a:cs typeface="Times New Roman" pitchFamily="18" charset="0"/>
              </a:rPr>
              <a:t>EU-s fejlesztési források felhasználásának elemzése a Regionális Operatív Programok keretében (2007-2011)</a:t>
            </a:r>
            <a:endParaRPr lang="hu-HU" sz="3100" dirty="0"/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405966" y="5085184"/>
            <a:ext cx="8404073" cy="152792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342900" marR="0" lvl="0" indent="-342900" algn="ctr" defTabSz="9144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MRTT XI. VÁNDORGYŰLÉSE: Az új európai uniós kohéziós politika</a:t>
            </a:r>
          </a:p>
          <a:p>
            <a:pPr marL="342900" marR="0" lvl="0" indent="-342900" algn="ctr" defTabSz="9144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Kaposvár, 2013. november 22.</a:t>
            </a:r>
          </a:p>
          <a:p>
            <a:pPr marL="342900" lvl="0" indent="-342900" algn="ctr">
              <a:spcBef>
                <a:spcPts val="2400"/>
              </a:spcBef>
              <a:buClr>
                <a:schemeClr val="accent1"/>
              </a:buClr>
              <a:buSzPct val="70000"/>
              <a:defRPr/>
            </a:pPr>
            <a:r>
              <a:rPr lang="hu-HU" b="1" dirty="0">
                <a:latin typeface="Arial" pitchFamily="34" charset="0"/>
                <a:cs typeface="Arial" pitchFamily="34" charset="0"/>
              </a:rPr>
              <a:t>Területi statisztika, hatáselemzés és </a:t>
            </a:r>
            <a:r>
              <a:rPr lang="hu-HU" b="1" dirty="0" smtClean="0">
                <a:latin typeface="Arial" pitchFamily="34" charset="0"/>
                <a:cs typeface="Arial" pitchFamily="34" charset="0"/>
              </a:rPr>
              <a:t>értékelés </a:t>
            </a:r>
          </a:p>
          <a:p>
            <a:pPr marL="342900" lvl="0" indent="-342900" algn="ctr"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hu-HU" sz="1400" dirty="0" smtClean="0">
                <a:latin typeface="Arial" pitchFamily="34" charset="0"/>
                <a:cs typeface="Arial" pitchFamily="34" charset="0"/>
              </a:rPr>
              <a:t>Pálmai Éva okl. közgazdász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08688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itchFamily="34" charset="0"/>
              </a:rPr>
              <a:t>VIII. A </a:t>
            </a:r>
            <a:r>
              <a:rPr lang="hu-HU" sz="3200" dirty="0">
                <a:latin typeface="Arial Rounded MT Bold" pitchFamily="34" charset="0"/>
              </a:rPr>
              <a:t>v</a:t>
            </a:r>
            <a:r>
              <a:rPr lang="hu-HU" sz="3200" dirty="0" smtClean="0">
                <a:latin typeface="Arial Rounded MT Bold" pitchFamily="34" charset="0"/>
              </a:rPr>
              <a:t>izsgálat eredménye</a:t>
            </a:r>
            <a:endParaRPr lang="hu-HU" sz="3200" dirty="0">
              <a:latin typeface="Arial Rounded MT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92500"/>
          </a:bodyPr>
          <a:lstStyle/>
          <a:p>
            <a:pPr algn="just"/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Azonos eredmények: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Klaszteranalízis – komplex mutató</a:t>
            </a:r>
          </a:p>
          <a:p>
            <a:pPr algn="just"/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Klaszteranalízis: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elatíve homogén csoportok, azonban a besorolt megyék klaszteren belüli elhelyezkedéséről nincs információ.</a:t>
            </a:r>
          </a:p>
          <a:p>
            <a:pPr algn="just"/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Komplex mutató: 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plusz információ az egyes megyék sorrendjéről, egymáshoz való viszonyulásukról.</a:t>
            </a:r>
          </a:p>
          <a:p>
            <a:pPr algn="just"/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pályázati sikeresség a konvergencia régiókban elsősorban a 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dél-dunántúli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dél-alföldi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és az 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észak-magyarországi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régiókban volt magasabb az országos átlagnál, tehát 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uniós fejlesztéspolitika a területi egyenlőtlenségek mérséklésének irányába hatott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 smtClean="0">
              <a:latin typeface="Arial" pitchFamily="34" charset="0"/>
              <a:cs typeface="Arial" pitchFamily="34" charset="0"/>
            </a:endParaRPr>
          </a:p>
          <a:p>
            <a:endParaRPr lang="hu-H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96231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06320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Arial Rounded MT Bold" pitchFamily="34" charset="0"/>
              </a:rPr>
              <a:t>IX. Forrásfelhasználás a ROP-ok keretében (2007-2011)</a:t>
            </a:r>
            <a:endParaRPr lang="hu-HU" sz="2400" dirty="0">
              <a:latin typeface="Arial Rounded MT Bold" pitchFamily="34" charset="0"/>
            </a:endParaRPr>
          </a:p>
        </p:txBody>
      </p:sp>
      <p:graphicFrame>
        <p:nvGraphicFramePr>
          <p:cNvPr id="8" name="Tartalom helye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85048802"/>
              </p:ext>
            </p:extLst>
          </p:nvPr>
        </p:nvGraphicFramePr>
        <p:xfrm>
          <a:off x="467544" y="1660723"/>
          <a:ext cx="8229600" cy="4623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ím 1"/>
          <p:cNvSpPr txBox="1">
            <a:spLocks/>
          </p:cNvSpPr>
          <p:nvPr/>
        </p:nvSpPr>
        <p:spPr>
          <a:xfrm>
            <a:off x="290439" y="6303565"/>
            <a:ext cx="1656184" cy="288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000" noProof="0" dirty="0" smtClean="0">
                <a:solidFill>
                  <a:schemeClr val="tx2"/>
                </a:solidFill>
              </a:rPr>
              <a:t>Forrás: saját szerkesztés</a:t>
            </a:r>
            <a:endParaRPr lang="hu-HU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21300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06320"/>
          </a:xfrm>
        </p:spPr>
        <p:txBody>
          <a:bodyPr>
            <a:normAutofit/>
          </a:bodyPr>
          <a:lstStyle/>
          <a:p>
            <a:r>
              <a:rPr lang="hu-HU" sz="2800" dirty="0">
                <a:latin typeface="Arial Rounded MT Bold" pitchFamily="34" charset="0"/>
              </a:rPr>
              <a:t>X. Területi különbségek alakulása (2007-2011)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GDP: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Központi régióban több, mint másfélszer magasabb értékek, mint KD és NYD régiókban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Foglalkoztatási arány: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minimális csökkenés, DD régióban növekedés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Átlagkereset: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emelkedő tendencia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Népesség: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régió kivételével csökkenés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Vándorlás: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 régió irányába csökkenés, NYD régió irányába növekedés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Munkanélküliség: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országos szintű emelkedés 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Beruházások: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növekedés kivéve KM, KD és ÉA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K+F: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44%-a KM régió, átlagon felüli bővülés ÉA, KD és DD régiókban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Szennyvízhálózatba bekapcsolt lakások aránya: </a:t>
            </a:r>
            <a:r>
              <a:rPr lang="hu-HU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legjelentősebb növekedés az Alföldön, de ÉM régióban is.</a:t>
            </a:r>
            <a:endParaRPr lang="hu-HU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3684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hu-HU" sz="3000" dirty="0">
                <a:latin typeface="Arial Rounded MT Bold" pitchFamily="34" charset="0"/>
              </a:rPr>
              <a:t>X</a:t>
            </a:r>
            <a:r>
              <a:rPr lang="hu-HU" sz="3000" dirty="0" smtClean="0">
                <a:latin typeface="Arial Rounded MT Bold" pitchFamily="34" charset="0"/>
              </a:rPr>
              <a:t>. Területi különbségek alakulása (2007-2011) II.</a:t>
            </a:r>
            <a:endParaRPr lang="hu-HU" sz="3000" dirty="0">
              <a:latin typeface="Arial Rounded MT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686800" cy="4464496"/>
          </a:xfrm>
        </p:spPr>
        <p:txBody>
          <a:bodyPr>
            <a:noAutofit/>
          </a:bodyPr>
          <a:lstStyle/>
          <a:p>
            <a:pPr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Népesség csökkenése, minőségi elvándorlás, munkanélküliségi ráta országos szintű emelkedése.</a:t>
            </a:r>
          </a:p>
          <a:p>
            <a:pPr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Legfejlettebb megyéink: Győr-Moson-Sopron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Komárom-Esztergom, Pest, Vas és Fejér megye. </a:t>
            </a:r>
            <a:endParaRPr lang="hu-HU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Legelmaradottabb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megyéink: Borsod-Abaúj-Zemplén, Szabolcs-Szatmár-Bereg és Békés megye. </a:t>
            </a:r>
            <a:endParaRPr lang="hu-HU" sz="24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Közép-magyarországi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és a Közép-dunántúli régió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fejlettsége a többi régióhoz viszonyítva csökkent. </a:t>
            </a:r>
          </a:p>
          <a:p>
            <a:pPr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kevésbé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fejlett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régiók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pozitív irányú elmozdulása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valamint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különbségek csökkenése figyelhető meg a vizsgált időszakban, melyek azonban továbbra is szembeötlőek. 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="" xmlns:p14="http://schemas.microsoft.com/office/powerpoint/2010/main" val="40152631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83568" y="1488485"/>
            <a:ext cx="7848872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forráselosztási rendszer támogatta a fejlettebb térségek versenyképességének erősítését, a fejletlenek felzárkózását.</a:t>
            </a: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ÚMFT átfogó célját, a foglalkoztatás növekedését és a tartós növekedést 2011 végéig nem sikerült elérni. </a:t>
            </a: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európai uniós források hatékony és eredményes felhasználása segíti a társadalmi, gazdasági felzárkózást, a területek közötti különbségek kiegyenlítődését, azonban hatása csak hosszabb távon jelentkezik. </a:t>
            </a: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457200" y="914416"/>
            <a:ext cx="8229600" cy="564672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dirty="0" smtClean="0">
                <a:latin typeface="Arial Rounded MT Bold" pitchFamily="34" charset="0"/>
              </a:rPr>
              <a:t>XI. Következtetések</a:t>
            </a:r>
            <a:endParaRPr lang="hu-HU" sz="32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49325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78328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anose="020F0704030504030204" pitchFamily="34" charset="0"/>
              </a:rPr>
              <a:t>XII. Javaslatok</a:t>
            </a:r>
            <a:endParaRPr lang="hu-HU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20480"/>
          </a:xfrm>
        </p:spPr>
        <p:txBody>
          <a:bodyPr>
            <a:noAutofit/>
          </a:bodyPr>
          <a:lstStyle/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Hatékony partnerségi együttműködés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kialakítása a térségi integrációban érdekelt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szereplőkkel.</a:t>
            </a:r>
            <a:endParaRPr lang="hu-HU" sz="2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kötelező közszolgáltatási feladatok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esetén valós helyzetre épülő problématérképek kialakítása.</a:t>
            </a:r>
          </a:p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Jogszabályi környezetnek megfelelő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normatív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pályázati rendszer kialakítása (100 m Ft értékhatárig).</a:t>
            </a:r>
            <a:endParaRPr lang="hu-HU" sz="2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Sikeres fejlesztések projektgazdáinak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további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támogatása.</a:t>
            </a:r>
            <a:endParaRPr lang="hu-HU" sz="2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Gyengébb szereplők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támogatása. </a:t>
            </a:r>
          </a:p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Erős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területi intézményrendszer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kiépítése.</a:t>
            </a:r>
          </a:p>
          <a:p>
            <a:pPr lvl="0" algn="just"/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</a:t>
            </a:r>
            <a:r>
              <a:rPr lang="hu-HU" sz="2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állam </a:t>
            </a:r>
            <a:r>
              <a:rPr lang="hu-HU" sz="2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fejlesztői szerepkörének erősítése a projektfejlesztéstől kezdve a fenntartásig.</a:t>
            </a:r>
            <a:endParaRPr lang="hu-HU" sz="2200" dirty="0"/>
          </a:p>
        </p:txBody>
      </p:sp>
    </p:spTree>
    <p:extLst>
      <p:ext uri="{BB962C8B-B14F-4D97-AF65-F5344CB8AC3E}">
        <p14:creationId xmlns="" xmlns:p14="http://schemas.microsoft.com/office/powerpoint/2010/main" val="43466405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61864" y="2799224"/>
            <a:ext cx="792088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hu-HU" sz="3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Köszönöm a megtisztelő figyelmet</a:t>
            </a:r>
            <a:r>
              <a:rPr lang="hu-H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!</a:t>
            </a:r>
          </a:p>
          <a:p>
            <a:pPr marL="342900" lvl="0" indent="-342900" algn="ctr">
              <a:spcBef>
                <a:spcPct val="20000"/>
              </a:spcBef>
              <a:buClr>
                <a:srgbClr val="F0A22E"/>
              </a:buClr>
              <a:buSzPct val="70000"/>
            </a:pPr>
            <a:endParaRPr lang="hu-HU" sz="3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Pálmai Éva</a:t>
            </a:r>
          </a:p>
          <a:p>
            <a:pPr marL="342900" lvl="0" indent="-342900"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hu-HU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epalmai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@</a:t>
            </a:r>
            <a:r>
              <a:rPr lang="hu-HU" sz="24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outlook.hu</a:t>
            </a:r>
            <a:endParaRPr lang="hu-H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8654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hu-HU" sz="3200" dirty="0" smtClean="0">
                <a:latin typeface="Arial Rounded MT Bold" pitchFamily="34" charset="0"/>
                <a:cs typeface="Arial" pitchFamily="34" charset="0"/>
              </a:rPr>
              <a:t>Az előadás szerkezete:</a:t>
            </a:r>
            <a:endParaRPr lang="hu-HU" sz="3200" dirty="0"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844824"/>
            <a:ext cx="8686800" cy="4525963"/>
          </a:xfrm>
        </p:spPr>
        <p:txBody>
          <a:bodyPr>
            <a:normAutofit fontScale="92500" lnSpcReduction="20000"/>
          </a:bodyPr>
          <a:lstStyle/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</a:t>
            </a: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ÚMFT célja,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prioritásai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Regionális Operatív Programok célkitűzései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vizsgálat célja, tématerülete</a:t>
            </a:r>
            <a:endParaRPr lang="hu-H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Adatforrás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Módszertan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Megyék </a:t>
            </a: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tipizálása – fejlettség vs. pályázati sikeresség</a:t>
            </a:r>
            <a:endParaRPr lang="hu-H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Megyék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rangsorolása – </a:t>
            </a: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fejlettség vs. pályázati sikeresség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vizsgálat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eredménye</a:t>
            </a:r>
            <a:endParaRPr lang="hu-H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Forrásfelhasználás a </a:t>
            </a:r>
            <a:r>
              <a:rPr lang="hu-HU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ROP-ok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keretében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Területi folyamatok alakulása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Következtetések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Javaslatok</a:t>
            </a:r>
          </a:p>
          <a:p>
            <a:pPr marL="571500" indent="-571500" algn="just">
              <a:buFont typeface="+mj-lt"/>
              <a:buAutoNum type="romanUcPeriod"/>
            </a:pPr>
            <a:endParaRPr lang="hu-HU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hu-H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192578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>
                <a:latin typeface="Arial Rounded MT Bold" pitchFamily="34" charset="0"/>
              </a:rPr>
              <a:t>I. Az </a:t>
            </a:r>
            <a:r>
              <a:rPr lang="hu-HU" sz="3200" dirty="0">
                <a:latin typeface="Arial Rounded MT Bold" pitchFamily="34" charset="0"/>
              </a:rPr>
              <a:t>ÚMFT célja, prioritásai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772816"/>
            <a:ext cx="8686800" cy="4320480"/>
          </a:xfrm>
        </p:spPr>
        <p:txBody>
          <a:bodyPr>
            <a:noAutofit/>
          </a:bodyPr>
          <a:lstStyle/>
          <a:p>
            <a:pPr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Célja: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foglalkoztatás bővítése és a tartós növekedés elősegítése </a:t>
            </a:r>
          </a:p>
          <a:p>
            <a:pPr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Operatív </a:t>
            </a:r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programok: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8 ágazati, 7 regionális (7000 Mrd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Ft)</a:t>
            </a:r>
          </a:p>
          <a:p>
            <a:pPr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Prioritások:</a:t>
            </a:r>
          </a:p>
          <a:p>
            <a:pPr marL="1114425" lvl="2" indent="-266700"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Gazdaságfejlesztés</a:t>
            </a:r>
          </a:p>
          <a:p>
            <a:pPr marL="1114425" lvl="2" indent="-266700"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Közlekedésfejlesztés</a:t>
            </a:r>
          </a:p>
          <a:p>
            <a:pPr marL="1114425" lvl="2" indent="-266700"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Társadalmi megújulás</a:t>
            </a:r>
          </a:p>
          <a:p>
            <a:pPr marL="1114425" lvl="2" indent="-266700"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Környezeti és energetikai fejlesztés</a:t>
            </a:r>
          </a:p>
          <a:p>
            <a:pPr marL="1114425" lvl="2" indent="-266700"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Területfejlesztés → Regionális OP-k (1800 Mrd Ft)</a:t>
            </a:r>
          </a:p>
          <a:p>
            <a:pPr marL="1114425" lvl="2" indent="-266700" algn="just"/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Államreform</a:t>
            </a:r>
            <a:endParaRPr lang="hu-H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1114425" lvl="2" indent="-266700"/>
            <a:endParaRPr lang="hu-H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hu-HU" sz="3200" dirty="0">
                <a:latin typeface="Arial Rounded MT Bold" pitchFamily="34" charset="0"/>
              </a:rPr>
              <a:t>II. </a:t>
            </a:r>
            <a:r>
              <a:rPr lang="hu-HU" sz="3200" dirty="0" smtClean="0">
                <a:latin typeface="Arial Rounded MT Bold" pitchFamily="34" charset="0"/>
              </a:rPr>
              <a:t>Regionális Operatív Programok</a:t>
            </a:r>
            <a:endParaRPr lang="hu-HU" sz="32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628800"/>
            <a:ext cx="8373616" cy="4608512"/>
          </a:xfrm>
        </p:spPr>
        <p:txBody>
          <a:bodyPr>
            <a:normAutofit fontScale="25000" lnSpcReduction="20000"/>
          </a:bodyPr>
          <a:lstStyle/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regionális gazdasági versenyképesség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erősítése</a:t>
            </a:r>
            <a:endParaRPr lang="hu-HU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régiók turisztikai vonzerejének növelése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a természeti és kulturális örökség megőrzése</a:t>
            </a:r>
            <a:endParaRPr lang="hu-HU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térségi közlekedési infrastruktúra és a közösségi közlekedés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fejlesztése</a:t>
            </a: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</a:t>
            </a: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energiatakarékosság és </a:t>
            </a:r>
            <a:r>
              <a:rPr lang="hu-HU" sz="8800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-hatékonyság</a:t>
            </a: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illetve a megújuló energiaforrások felhasználásának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ösztönzése</a:t>
            </a: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Térségi és helyi környezeti fejlesztések, környezetvédelem,</a:t>
            </a:r>
            <a:endParaRPr lang="hu-HU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Települések átfogó, integrált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fejlesztése</a:t>
            </a:r>
            <a:endParaRPr lang="hu-HU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régión belüli társadalmi és területi különbségek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mérséklése</a:t>
            </a:r>
            <a:endParaRPr lang="hu-HU" sz="8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714375" lvl="1" indent="-266700" algn="just">
              <a:lnSpc>
                <a:spcPct val="120000"/>
              </a:lnSpc>
              <a:spcBef>
                <a:spcPts val="600"/>
              </a:spcBef>
            </a:pPr>
            <a:r>
              <a:rPr lang="hu-HU" sz="8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 társadalmi infrastruktúra </a:t>
            </a:r>
            <a:r>
              <a:rPr lang="hu-HU" sz="8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fejlesztése</a:t>
            </a:r>
            <a:endParaRPr lang="hu-HU" sz="8800" dirty="0">
              <a:latin typeface="Arial" pitchFamily="34" charset="0"/>
              <a:cs typeface="Arial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11798944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8328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itchFamily="34" charset="0"/>
              </a:rPr>
              <a:t>III. A vizsgálat</a:t>
            </a:r>
            <a:endParaRPr lang="hu-HU" sz="3200" dirty="0">
              <a:latin typeface="Arial Rounded MT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 lnSpcReduction="10000"/>
          </a:bodyPr>
          <a:lstStyle/>
          <a:p>
            <a:pPr algn="just"/>
            <a:r>
              <a:rPr lang="hu-H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Célja:</a:t>
            </a:r>
            <a:r>
              <a:rPr lang="hu-H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Az uniós fejlesztéspolitika területi különbségek mérséklésére tett törekvései eredményeinek elemzése.</a:t>
            </a:r>
          </a:p>
          <a:p>
            <a:pPr algn="just"/>
            <a:r>
              <a:rPr lang="hu-H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Tématerülete:</a:t>
            </a:r>
            <a:r>
              <a:rPr lang="hu-H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ÚMFT Regionális Operatív Programok </a:t>
            </a:r>
          </a:p>
          <a:p>
            <a:pPr algn="just"/>
            <a:r>
              <a:rPr lang="hu-H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Vizsgált időszak: </a:t>
            </a:r>
            <a:r>
              <a:rPr lang="hu-HU" sz="28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2007-2011</a:t>
            </a:r>
          </a:p>
          <a:p>
            <a:pPr algn="just"/>
            <a:r>
              <a:rPr lang="hu-HU" sz="2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Vizsgálat tárgya: </a:t>
            </a: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Pályázati sikeresség és a társadalmi-gazdasági fejlettség összehasonlítása</a:t>
            </a: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Területi folyamatok alakulásának vizsgálata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818042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78328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itchFamily="34" charset="0"/>
              </a:rPr>
              <a:t>IV. Adatforrás </a:t>
            </a:r>
            <a:endParaRPr lang="hu-HU" sz="3200" dirty="0">
              <a:latin typeface="Arial Rounded MT Bold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 fontScale="70000" lnSpcReduction="20000"/>
          </a:bodyPr>
          <a:lstStyle/>
          <a:p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Területi dimenzió: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projektek megvalósulásának helyszíne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Területi szint: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NUTS 3 megyék és Budapest </a:t>
            </a:r>
          </a:p>
          <a:p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KSH: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társadalmi-gazdasági mutatók (2007, 2011)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Népesség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(fő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Egy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főre jutó bruttó hazai termék (e Ft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Foglalkoztatási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arány 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(%)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Havi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bruttó átlagkereset (e Ft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Egy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lakosra jutó beruházási teljesítményérték (e Ft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Egy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lakosra jutó K+F ráfordítás (e Ft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Közüzemű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szennyvízhálózatba bekapcsolt lakások aránya 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(%)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Munkanélküliségi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ráta 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(%)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Belföldi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vándorlási egyenleg (ezrelék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Természetes </a:t>
            </a:r>
            <a:r>
              <a:rPr lang="hu-HU" sz="2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szaporodás (ezrelék</a:t>
            </a:r>
            <a:r>
              <a:rPr lang="hu-HU" sz="2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hu-HU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TeIR</a:t>
            </a:r>
            <a:r>
              <a:rPr lang="hu-HU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támogatások terület alapú elemzése (</a:t>
            </a:r>
            <a:r>
              <a:rPr lang="hu-HU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2007-2011)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 </a:t>
            </a:r>
            <a:r>
              <a:rPr lang="hu-HU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főre jutó költségigény (e Ft</a:t>
            </a:r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Egy </a:t>
            </a:r>
            <a:r>
              <a:rPr lang="hu-HU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főre jutó támogatás (e Ft</a:t>
            </a:r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Projektek </a:t>
            </a:r>
            <a:r>
              <a:rPr lang="hu-HU" sz="2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száma (db</a:t>
            </a:r>
            <a:r>
              <a:rPr lang="hu-HU" sz="2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u-HU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="" xmlns:p14="http://schemas.microsoft.com/office/powerpoint/2010/main" val="2003765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578328"/>
          </a:xfrm>
        </p:spPr>
        <p:txBody>
          <a:bodyPr>
            <a:normAutofit/>
          </a:bodyPr>
          <a:lstStyle/>
          <a:p>
            <a:r>
              <a:rPr lang="hu-HU" sz="3200" dirty="0" smtClean="0">
                <a:latin typeface="Arial Rounded MT Bold" panose="020F0704030504030204" pitchFamily="34" charset="0"/>
              </a:rPr>
              <a:t>V. Módszertan</a:t>
            </a:r>
            <a:endParaRPr lang="hu-HU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Fogalmi </a:t>
            </a:r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kategóriákhoz változók hozzárendelése</a:t>
            </a:r>
            <a:endParaRPr lang="hu-HU" sz="2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Változók elkészítése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– megyék és fejlettségi mutatók (2007, 2011), valamint a megyék és az egész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ROP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szempontjából (2007-2011)</a:t>
            </a:r>
            <a:endParaRPr lang="hu-H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Elemzési módszer kiválasztása </a:t>
            </a:r>
            <a:endParaRPr lang="hu-HU" sz="24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K-középpontú eljárású klaszterelemzés (SPSS program)</a:t>
            </a:r>
          </a:p>
          <a:p>
            <a:pPr lvl="1" algn="just"/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Komplex </a:t>
            </a:r>
            <a:r>
              <a:rPr lang="hu-HU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mutató </a:t>
            </a:r>
            <a:r>
              <a:rPr lang="hu-HU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hu-HU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normalizált index)</a:t>
            </a:r>
            <a:endParaRPr lang="hu-HU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Klaszteranalízis célja: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megyék tipizálása, homogén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egymástól a leginkább elkülönülő csoportok létrehozása a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megyei szinten (fejlettség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pályázati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sikeresség)</a:t>
            </a:r>
            <a:endParaRPr lang="hu-HU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Komplex </a:t>
            </a:r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mutató célja: 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megyék rangsorolása, plusz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információ (fejlettség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pályázati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sikeresség)</a:t>
            </a:r>
          </a:p>
          <a:p>
            <a:pPr algn="just"/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Kialakult </a:t>
            </a:r>
            <a:r>
              <a:rPr lang="hu-H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klaszterek, rangsorok </a:t>
            </a:r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összevetése </a:t>
            </a:r>
            <a:r>
              <a:rPr lang="hu-HU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(fejlettség</a:t>
            </a:r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pályázati sikeresség)</a:t>
            </a:r>
          </a:p>
          <a:p>
            <a:pPr algn="just"/>
            <a:r>
              <a:rPr lang="hu-H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Az ÚMFT ROP pénzügyi forrásainak térbeli eloszlása és a megyék fejlettségének összevetése</a:t>
            </a:r>
          </a:p>
          <a:p>
            <a:endParaRPr lang="hu-HU" sz="2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41517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686800" cy="648072"/>
          </a:xfrm>
        </p:spPr>
        <p:txBody>
          <a:bodyPr>
            <a:noAutofit/>
          </a:bodyPr>
          <a:lstStyle/>
          <a:p>
            <a:r>
              <a:rPr lang="hu-HU" sz="2400" dirty="0" smtClean="0">
                <a:latin typeface="Arial Rounded MT Bold" panose="020F0704030504030204" pitchFamily="34" charset="0"/>
              </a:rPr>
              <a:t>VI. Megyék tipizálása klaszteranalízis alapján</a:t>
            </a:r>
            <a:endParaRPr lang="hu-HU" sz="2400" dirty="0"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23528" y="1631479"/>
            <a:ext cx="4032448" cy="3165673"/>
          </a:xfrm>
        </p:spPr>
        <p:txBody>
          <a:bodyPr/>
          <a:lstStyle/>
          <a:p>
            <a:pPr algn="ctr">
              <a:buNone/>
            </a:pPr>
            <a:r>
              <a:rPr lang="hu-H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hu-H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ársadalmi-gazdasági fejlettség</a:t>
            </a:r>
          </a:p>
          <a:p>
            <a:pPr>
              <a:lnSpc>
                <a:spcPct val="150000"/>
              </a:lnSpc>
              <a:buAutoNum type="arabicPeriod"/>
            </a:pPr>
            <a:endParaRPr lang="hu-HU" sz="1400" b="1" dirty="0" smtClean="0"/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8163" lvl="1" algn="just">
              <a:buNone/>
            </a:pPr>
            <a:endParaRPr lang="hu-HU" sz="1200" dirty="0" smtClean="0">
              <a:solidFill>
                <a:srgbClr val="92D050"/>
              </a:solidFill>
            </a:endParaRPr>
          </a:p>
          <a:p>
            <a:pPr>
              <a:buNone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94910" y="1565761"/>
            <a:ext cx="3672408" cy="3231391"/>
          </a:xfrm>
        </p:spPr>
        <p:txBody>
          <a:bodyPr/>
          <a:lstStyle/>
          <a:p>
            <a:pPr algn="ctr">
              <a:lnSpc>
                <a:spcPct val="150000"/>
              </a:lnSpc>
              <a:buNone/>
            </a:pPr>
            <a:r>
              <a:rPr lang="hu-HU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hu-HU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ályázati sikeresség</a:t>
            </a: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  <a:p>
            <a:pPr marL="534988" lvl="1" indent="-268288" algn="just"/>
            <a:endParaRPr lang="hu-HU" sz="1200" b="1" dirty="0" smtClean="0">
              <a:solidFill>
                <a:srgbClr val="FF0000"/>
              </a:solidFill>
            </a:endParaRP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323528" y="5085184"/>
            <a:ext cx="8363272" cy="1201288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Fejlettségi szintjéhez képest magasabb pályázati sikeresség: </a:t>
            </a:r>
          </a:p>
          <a:p>
            <a:pPr marL="880110" marR="0" lvl="1" indent="-51435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hu-H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Baranya, Csongrád</a:t>
            </a:r>
          </a:p>
          <a:p>
            <a:pPr marL="880110" marR="0" lvl="1" indent="-514350" defTabSz="9144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hu-HU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Borsod-Abaúj-Zemplén, Heves, Veszprém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4910" y="2246361"/>
            <a:ext cx="3672408" cy="2239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276872"/>
            <a:ext cx="3676067" cy="223760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9" name="Cím 1"/>
          <p:cNvSpPr txBox="1">
            <a:spLocks/>
          </p:cNvSpPr>
          <p:nvPr/>
        </p:nvSpPr>
        <p:spPr>
          <a:xfrm>
            <a:off x="323528" y="4509120"/>
            <a:ext cx="1656184" cy="288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hu-HU" sz="1000" dirty="0" smtClean="0">
                <a:solidFill>
                  <a:schemeClr val="tx2"/>
                </a:solidFill>
              </a:rPr>
              <a:t>Forrás: saját szerkesztés</a:t>
            </a: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4644008" y="4509120"/>
            <a:ext cx="1800200" cy="288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000" noProof="0" dirty="0" smtClean="0">
                <a:solidFill>
                  <a:schemeClr val="tx2"/>
                </a:solidFill>
              </a:rPr>
              <a:t>Forrás: saját szerkesztés</a:t>
            </a:r>
            <a:endParaRPr lang="hu-HU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8463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5184" y="620688"/>
            <a:ext cx="8229600" cy="492664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Arial Rounded MT Bold" panose="020F0704030504030204" pitchFamily="34" charset="0"/>
              </a:rPr>
              <a:t>VII. </a:t>
            </a:r>
            <a:r>
              <a:rPr lang="hu-HU" sz="2000" dirty="0" smtClean="0">
                <a:latin typeface="Arial Rounded MT Bold" pitchFamily="34" charset="0"/>
                <a:cs typeface="Arial" pitchFamily="34" charset="0"/>
              </a:rPr>
              <a:t>Megyék rangsorolása komplex mutató alapján</a:t>
            </a:r>
            <a:endParaRPr lang="hu-HU" sz="2000" dirty="0">
              <a:latin typeface="Arial Rounded MT Bold" panose="020F070403050403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755576" y="1124744"/>
            <a:ext cx="3960440" cy="4608512"/>
          </a:xfrm>
        </p:spPr>
        <p:txBody>
          <a:bodyPr/>
          <a:lstStyle/>
          <a:p>
            <a:pPr marL="0" indent="0">
              <a:buNone/>
            </a:pPr>
            <a:r>
              <a:rPr lang="hu-H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Társadalmi-gazdasági fejlettség</a:t>
            </a:r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144076796"/>
              </p:ext>
            </p:extLst>
          </p:nvPr>
        </p:nvGraphicFramePr>
        <p:xfrm>
          <a:off x="1547664" y="1530372"/>
          <a:ext cx="2095500" cy="4010025"/>
        </p:xfrm>
        <a:graphic>
          <a:graphicData uri="http://schemas.openxmlformats.org/presentationml/2006/ole">
            <p:oleObj spid="_x0000_s4245" name="Worksheet" r:id="rId4" imgW="2095567" imgH="4010053" progId="Excel.Sheet.12">
              <p:embed/>
            </p:oleObj>
          </a:graphicData>
        </a:graphic>
      </p:graphicFrame>
      <p:graphicFrame>
        <p:nvGraphicFramePr>
          <p:cNvPr id="6" name="Tartalom helye 5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795042010"/>
              </p:ext>
            </p:extLst>
          </p:nvPr>
        </p:nvGraphicFramePr>
        <p:xfrm>
          <a:off x="5364088" y="1530372"/>
          <a:ext cx="2095500" cy="4010025"/>
        </p:xfrm>
        <a:graphic>
          <a:graphicData uri="http://schemas.openxmlformats.org/presentationml/2006/ole">
            <p:oleObj spid="_x0000_s4246" name="Worksheet" r:id="rId5" imgW="2095567" imgH="4010053" progId="Excel.Sheet.12">
              <p:embed/>
            </p:oleObj>
          </a:graphicData>
        </a:graphic>
      </p:graphicFrame>
      <p:sp>
        <p:nvSpPr>
          <p:cNvPr id="7" name="Tartalom helye 2"/>
          <p:cNvSpPr txBox="1">
            <a:spLocks/>
          </p:cNvSpPr>
          <p:nvPr/>
        </p:nvSpPr>
        <p:spPr>
          <a:xfrm>
            <a:off x="4788024" y="1124744"/>
            <a:ext cx="3168352" cy="482128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2"/>
              <a:buNone/>
            </a:pPr>
            <a:r>
              <a:rPr lang="hu-HU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Pályázati sikeresség</a:t>
            </a:r>
          </a:p>
          <a:p>
            <a:pPr marL="0" indent="0">
              <a:buFont typeface="Wingdings 2"/>
              <a:buNone/>
            </a:pP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251520" y="5733256"/>
            <a:ext cx="84249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hu-HU" sz="2000" b="1" dirty="0" smtClean="0">
                <a:solidFill>
                  <a:schemeClr val="tx2"/>
                </a:solidFill>
                <a:latin typeface="Arial" pitchFamily="34" charset="0"/>
                <a:ea typeface="Calibri"/>
                <a:cs typeface="Arial" pitchFamily="34" charset="0"/>
              </a:rPr>
              <a:t>A </a:t>
            </a:r>
            <a:r>
              <a:rPr lang="hu-HU" sz="2000" b="1" dirty="0">
                <a:solidFill>
                  <a:schemeClr val="tx2"/>
                </a:solidFill>
                <a:latin typeface="Arial" pitchFamily="34" charset="0"/>
                <a:ea typeface="Calibri"/>
                <a:cs typeface="Arial" pitchFamily="34" charset="0"/>
              </a:rPr>
              <a:t>fejlettségi rangsorban elért előkelő helyezés általában a pályázati sikeresség rangsorban kevésbé előkelő helyezéssel párosul (kivéve Budapest).</a:t>
            </a:r>
            <a:endParaRPr lang="hu-HU" sz="2000" b="1" dirty="0">
              <a:solidFill>
                <a:schemeClr val="tx2"/>
              </a:solidFill>
            </a:endParaRP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5076056" y="5460835"/>
            <a:ext cx="1800200" cy="288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000" noProof="0" dirty="0" smtClean="0">
                <a:solidFill>
                  <a:schemeClr val="tx2"/>
                </a:solidFill>
              </a:rPr>
              <a:t>Forrás: saját szerkesztés</a:t>
            </a:r>
            <a:endParaRPr lang="hu-HU" sz="1000" dirty="0">
              <a:solidFill>
                <a:schemeClr val="tx2"/>
              </a:solidFill>
            </a:endParaRPr>
          </a:p>
        </p:txBody>
      </p:sp>
      <p:sp>
        <p:nvSpPr>
          <p:cNvPr id="11" name="Cím 1"/>
          <p:cNvSpPr txBox="1">
            <a:spLocks/>
          </p:cNvSpPr>
          <p:nvPr/>
        </p:nvSpPr>
        <p:spPr>
          <a:xfrm>
            <a:off x="1259632" y="5455709"/>
            <a:ext cx="1800200" cy="288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000" noProof="0" dirty="0" smtClean="0">
                <a:solidFill>
                  <a:schemeClr val="tx2"/>
                </a:solidFill>
              </a:rPr>
              <a:t>Forrás: saját szerkesztés</a:t>
            </a:r>
            <a:endParaRPr lang="hu-HU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975874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3239</TotalTime>
  <Words>953</Words>
  <Application>Microsoft Office PowerPoint</Application>
  <PresentationFormat>Diavetítés a képernyőre (4:3 oldalarány)</PresentationFormat>
  <Paragraphs>163</Paragraphs>
  <Slides>16</Slides>
  <Notes>16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8" baseType="lpstr">
      <vt:lpstr>Áramlás</vt:lpstr>
      <vt:lpstr>Worksheet</vt:lpstr>
      <vt:lpstr>  Az EU-s fejlesztési források felhasználásának elemzése a Regionális Operatív Programok keretében (2007-2011)</vt:lpstr>
      <vt:lpstr>Az előadás szerkezete:</vt:lpstr>
      <vt:lpstr>I. Az ÚMFT célja, prioritásai</vt:lpstr>
      <vt:lpstr>II. Regionális Operatív Programok</vt:lpstr>
      <vt:lpstr>III. A vizsgálat</vt:lpstr>
      <vt:lpstr>IV. Adatforrás </vt:lpstr>
      <vt:lpstr>V. Módszertan</vt:lpstr>
      <vt:lpstr>VI. Megyék tipizálása klaszteranalízis alapján</vt:lpstr>
      <vt:lpstr>VII. Megyék rangsorolása komplex mutató alapján</vt:lpstr>
      <vt:lpstr>VIII. A vizsgálat eredménye</vt:lpstr>
      <vt:lpstr>IX. Forrásfelhasználás a ROP-ok keretében (2007-2011)</vt:lpstr>
      <vt:lpstr>X. Területi különbségek alakulása (2007-2011)</vt:lpstr>
      <vt:lpstr>X. Területi különbségek alakulása (2007-2011) II.</vt:lpstr>
      <vt:lpstr>14. dia</vt:lpstr>
      <vt:lpstr>XII. Javaslatok</vt:lpstr>
      <vt:lpstr>16. dia</vt:lpstr>
    </vt:vector>
  </TitlesOfParts>
  <Company>nefmi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 regionális politikájának értékelése,  a források felhasználásának vizsgálata</dc:title>
  <dc:creator>palmaie</dc:creator>
  <cp:lastModifiedBy>diak</cp:lastModifiedBy>
  <cp:revision>321</cp:revision>
  <cp:lastPrinted>2013-11-19T15:35:00Z</cp:lastPrinted>
  <dcterms:created xsi:type="dcterms:W3CDTF">2013-04-25T09:18:31Z</dcterms:created>
  <dcterms:modified xsi:type="dcterms:W3CDTF">2013-11-22T12:10:48Z</dcterms:modified>
</cp:coreProperties>
</file>