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61" r:id="rId3"/>
    <p:sldId id="262" r:id="rId4"/>
    <p:sldId id="259" r:id="rId5"/>
    <p:sldId id="260" r:id="rId6"/>
    <p:sldId id="257" r:id="rId7"/>
    <p:sldId id="263" r:id="rId8"/>
    <p:sldId id="264" r:id="rId9"/>
    <p:sldId id="265" r:id="rId10"/>
    <p:sldId id="277" r:id="rId11"/>
    <p:sldId id="275" r:id="rId12"/>
    <p:sldId id="268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6" r:id="rId21"/>
    <p:sldId id="278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916" autoAdjust="0"/>
  </p:normalViewPr>
  <p:slideViewPr>
    <p:cSldViewPr>
      <p:cViewPr varScale="1">
        <p:scale>
          <a:sx n="59" d="100"/>
          <a:sy n="59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F:\Szakest%20el&#337;ad&#225;s\po_lakhely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iss%20&#193;d&#225;m%20Gerg&#337;\Dokumentumok\MRRT-re\&#246;sszes&#237;tett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Kiss%20&#193;d&#225;m%20Gerg&#337;\Dokumentumok\MRRT-re\&#246;sszes&#237;tett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Kiss%20&#193;d&#225;m%20Gerg&#337;\Dokumentumok\MRRT-re\&#246;sszes&#237;tett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Kiss%20&#193;d&#225;m%20Gerg&#337;\Dokumentumok\MRRT-re\&#246;sszes&#237;tett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Kiss%20&#193;d&#225;m%20Gerg&#337;\Dokumentumok\MRRT-re\&#246;sszes&#237;tett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Documents%20and%20Settings\Kiss%20&#193;d&#225;m%20Gerg&#337;\Dokumentumok\MRRT-re\&#246;sszes&#237;tett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Documents%20and%20Settings\Kiss%20&#193;d&#225;m%20Gerg&#337;\Dokumentumok\MRRT-re\&#246;sszes&#237;tett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Documents%20and%20Settings\Kiss%20&#193;d&#225;m%20Gerg&#337;\Dokumentumok\MRRT-re\&#246;sszes&#237;tet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6434585052587692E-2"/>
          <c:y val="3.0791441433995148E-2"/>
          <c:w val="0.89463747093402213"/>
          <c:h val="0.90210217160112149"/>
        </c:manualLayout>
      </c:layout>
      <c:barChart>
        <c:barDir val="col"/>
        <c:grouping val="clustered"/>
        <c:ser>
          <c:idx val="0"/>
          <c:order val="0"/>
          <c:dLbls>
            <c:dLblPos val="outEnd"/>
            <c:showVal val="1"/>
          </c:dLbls>
          <c:cat>
            <c:strRef>
              <c:f>Munka4!$A$2:$A$8</c:f>
              <c:strCache>
                <c:ptCount val="7"/>
                <c:pt idx="0">
                  <c:v>Közép-Mo</c:v>
                </c:pt>
                <c:pt idx="1">
                  <c:v>Közép- Dtúl</c:v>
                </c:pt>
                <c:pt idx="2">
                  <c:v>Ny- Dtúl</c:v>
                </c:pt>
                <c:pt idx="3">
                  <c:v>D-Dtúl</c:v>
                </c:pt>
                <c:pt idx="4">
                  <c:v>É-Mo</c:v>
                </c:pt>
                <c:pt idx="5">
                  <c:v>É-Alföld</c:v>
                </c:pt>
                <c:pt idx="6">
                  <c:v>D- Alföld</c:v>
                </c:pt>
              </c:strCache>
            </c:strRef>
          </c:cat>
          <c:val>
            <c:numRef>
              <c:f>Munka4!$B$2:$B$8</c:f>
              <c:numCache>
                <c:formatCode>General</c:formatCode>
                <c:ptCount val="7"/>
                <c:pt idx="0">
                  <c:v>109194</c:v>
                </c:pt>
                <c:pt idx="1">
                  <c:v>34758</c:v>
                </c:pt>
                <c:pt idx="2">
                  <c:v>32075</c:v>
                </c:pt>
                <c:pt idx="3">
                  <c:v>29334</c:v>
                </c:pt>
                <c:pt idx="4">
                  <c:v>40853</c:v>
                </c:pt>
                <c:pt idx="5">
                  <c:v>52064</c:v>
                </c:pt>
                <c:pt idx="6">
                  <c:v>43131</c:v>
                </c:pt>
              </c:numCache>
            </c:numRef>
          </c:val>
        </c:ser>
        <c:axId val="57166464"/>
        <c:axId val="57198464"/>
      </c:barChart>
      <c:catAx>
        <c:axId val="57166464"/>
        <c:scaling>
          <c:orientation val="minMax"/>
        </c:scaling>
        <c:axPos val="b"/>
        <c:numFmt formatCode="General" sourceLinked="1"/>
        <c:tickLblPos val="nextTo"/>
        <c:crossAx val="57198464"/>
        <c:crosses val="autoZero"/>
        <c:auto val="1"/>
        <c:lblAlgn val="ctr"/>
        <c:lblOffset val="100"/>
      </c:catAx>
      <c:valAx>
        <c:axId val="57198464"/>
        <c:scaling>
          <c:orientation val="minMax"/>
        </c:scaling>
        <c:axPos val="l"/>
        <c:majorGridlines/>
        <c:numFmt formatCode="General" sourceLinked="1"/>
        <c:tickLblPos val="nextTo"/>
        <c:crossAx val="57166464"/>
        <c:crosses val="autoZero"/>
        <c:crossBetween val="between"/>
      </c:valAx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34"/>
  <c:chart>
    <c:title>
      <c:tx>
        <c:rich>
          <a:bodyPr/>
          <a:lstStyle/>
          <a:p>
            <a:pPr>
              <a:defRPr/>
            </a:pPr>
            <a:r>
              <a:rPr lang="hu-HU"/>
              <a:t>SZIE-GTK</a:t>
            </a:r>
          </a:p>
          <a:p>
            <a:pPr>
              <a:defRPr/>
            </a:pPr>
            <a:r>
              <a:rPr lang="hu-HU"/>
              <a:t>Andr. (BA)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1.5277777777777781E-2"/>
          <c:y val="0.24581554389034724"/>
          <c:w val="0.96944444444444489"/>
          <c:h val="0.63214435695538118"/>
        </c:manualLayout>
      </c:layout>
      <c:lineChart>
        <c:grouping val="standard"/>
        <c:ser>
          <c:idx val="0"/>
          <c:order val="0"/>
          <c:tx>
            <c:strRef>
              <c:f>'Diagramok BA'!$T$5:$T$6</c:f>
              <c:strCache>
                <c:ptCount val="1"/>
                <c:pt idx="0">
                  <c:v>Nappali Jelentkezettek</c:v>
                </c:pt>
              </c:strCache>
            </c:strRef>
          </c:tx>
          <c:cat>
            <c:numRef>
              <c:f>'Diagramok BA'!$S$7:$S$19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'Diagramok BA'!$T$7:$T$19</c:f>
              <c:numCache>
                <c:formatCode>General</c:formatCode>
                <c:ptCount val="13"/>
                <c:pt idx="0">
                  <c:v>177</c:v>
                </c:pt>
                <c:pt idx="1">
                  <c:v>161</c:v>
                </c:pt>
                <c:pt idx="2">
                  <c:v>91</c:v>
                </c:pt>
                <c:pt idx="3">
                  <c:v>214</c:v>
                </c:pt>
                <c:pt idx="4">
                  <c:v>185</c:v>
                </c:pt>
                <c:pt idx="5">
                  <c:v>274</c:v>
                </c:pt>
                <c:pt idx="6">
                  <c:v>215</c:v>
                </c:pt>
                <c:pt idx="7">
                  <c:v>182</c:v>
                </c:pt>
                <c:pt idx="8">
                  <c:v>341</c:v>
                </c:pt>
                <c:pt idx="9">
                  <c:v>290</c:v>
                </c:pt>
                <c:pt idx="10">
                  <c:v>262</c:v>
                </c:pt>
                <c:pt idx="11">
                  <c:v>167</c:v>
                </c:pt>
                <c:pt idx="12">
                  <c:v>31</c:v>
                </c:pt>
              </c:numCache>
            </c:numRef>
          </c:val>
        </c:ser>
        <c:ser>
          <c:idx val="1"/>
          <c:order val="1"/>
          <c:tx>
            <c:strRef>
              <c:f>'Diagramok BA'!$U$5:$U$6</c:f>
              <c:strCache>
                <c:ptCount val="1"/>
                <c:pt idx="0">
                  <c:v>Nappali Felvettek</c:v>
                </c:pt>
              </c:strCache>
            </c:strRef>
          </c:tx>
          <c:dLbls>
            <c:dLbl>
              <c:idx val="5"/>
              <c:layout>
                <c:manualLayout>
                  <c:x val="0"/>
                  <c:y val="1.4814814814814815E-2"/>
                </c:manualLayout>
              </c:layout>
              <c:showVal val="1"/>
            </c:dLbl>
            <c:showVal val="1"/>
          </c:dLbls>
          <c:cat>
            <c:numRef>
              <c:f>'Diagramok BA'!$S$7:$S$19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'Diagramok BA'!$U$7:$U$19</c:f>
              <c:numCache>
                <c:formatCode>General</c:formatCode>
                <c:ptCount val="13"/>
                <c:pt idx="0">
                  <c:v>29</c:v>
                </c:pt>
                <c:pt idx="1">
                  <c:v>30</c:v>
                </c:pt>
                <c:pt idx="2">
                  <c:v>30</c:v>
                </c:pt>
                <c:pt idx="3">
                  <c:v>33</c:v>
                </c:pt>
                <c:pt idx="4">
                  <c:v>41</c:v>
                </c:pt>
                <c:pt idx="5">
                  <c:v>30</c:v>
                </c:pt>
                <c:pt idx="6">
                  <c:v>20</c:v>
                </c:pt>
                <c:pt idx="7">
                  <c:v>29</c:v>
                </c:pt>
                <c:pt idx="8">
                  <c:v>34</c:v>
                </c:pt>
                <c:pt idx="9">
                  <c:v>40</c:v>
                </c:pt>
                <c:pt idx="10">
                  <c:v>31</c:v>
                </c:pt>
                <c:pt idx="11">
                  <c:v>18</c:v>
                </c:pt>
                <c:pt idx="12">
                  <c:v>0</c:v>
                </c:pt>
              </c:numCache>
            </c:numRef>
          </c:val>
        </c:ser>
        <c:ser>
          <c:idx val="2"/>
          <c:order val="2"/>
          <c:tx>
            <c:strRef>
              <c:f>'Diagramok BA'!$V$5:$V$6</c:f>
              <c:strCache>
                <c:ptCount val="1"/>
                <c:pt idx="0">
                  <c:v>Levelező Jelentkezettek</c:v>
                </c:pt>
              </c:strCache>
            </c:strRef>
          </c:tx>
          <c:dLbls>
            <c:dLbl>
              <c:idx val="8"/>
              <c:layout>
                <c:manualLayout>
                  <c:x val="-2.5000000000000001E-2"/>
                  <c:y val="-1.6666812481773111E-2"/>
                </c:manualLayout>
              </c:layout>
              <c:showVal val="1"/>
            </c:dLbl>
            <c:dLbl>
              <c:idx val="12"/>
              <c:layout>
                <c:manualLayout>
                  <c:x val="-8.3333333333333367E-3"/>
                  <c:y val="1.2962962962962963E-2"/>
                </c:manualLayout>
              </c:layout>
              <c:showVal val="1"/>
            </c:dLbl>
            <c:showVal val="1"/>
          </c:dLbls>
          <c:cat>
            <c:numRef>
              <c:f>'Diagramok BA'!$S$7:$S$19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'Diagramok BA'!$V$7:$V$19</c:f>
              <c:numCache>
                <c:formatCode>General</c:formatCode>
                <c:ptCount val="13"/>
                <c:pt idx="0">
                  <c:v>106</c:v>
                </c:pt>
                <c:pt idx="1">
                  <c:v>137</c:v>
                </c:pt>
                <c:pt idx="2">
                  <c:v>135</c:v>
                </c:pt>
                <c:pt idx="3">
                  <c:v>142</c:v>
                </c:pt>
                <c:pt idx="4">
                  <c:v>105</c:v>
                </c:pt>
                <c:pt idx="5">
                  <c:v>81</c:v>
                </c:pt>
                <c:pt idx="6">
                  <c:v>100</c:v>
                </c:pt>
                <c:pt idx="7">
                  <c:v>111</c:v>
                </c:pt>
                <c:pt idx="8">
                  <c:v>350</c:v>
                </c:pt>
                <c:pt idx="9">
                  <c:v>290</c:v>
                </c:pt>
                <c:pt idx="10">
                  <c:v>162</c:v>
                </c:pt>
                <c:pt idx="11">
                  <c:v>115</c:v>
                </c:pt>
                <c:pt idx="12">
                  <c:v>23</c:v>
                </c:pt>
              </c:numCache>
            </c:numRef>
          </c:val>
        </c:ser>
        <c:ser>
          <c:idx val="3"/>
          <c:order val="3"/>
          <c:tx>
            <c:strRef>
              <c:f>'Diagramok BA'!$W$5:$W$6</c:f>
              <c:strCache>
                <c:ptCount val="1"/>
                <c:pt idx="0">
                  <c:v>Levelező Felvettek</c:v>
                </c:pt>
              </c:strCache>
            </c:strRef>
          </c:tx>
          <c:dLbls>
            <c:dLbl>
              <c:idx val="5"/>
              <c:layout>
                <c:manualLayout>
                  <c:x val="0"/>
                  <c:y val="-9.2592592592592813E-3"/>
                </c:manualLayout>
              </c:layout>
              <c:showVal val="1"/>
            </c:dLbl>
            <c:dLbl>
              <c:idx val="10"/>
              <c:layout>
                <c:manualLayout>
                  <c:x val="-8.3334426946630891E-3"/>
                  <c:y val="-1.6666666666666687E-2"/>
                </c:manualLayout>
              </c:layout>
              <c:showVal val="1"/>
            </c:dLbl>
            <c:dLbl>
              <c:idx val="11"/>
              <c:layout>
                <c:manualLayout>
                  <c:x val="-4.1666666666666683E-3"/>
                  <c:y val="-1.2962962962962963E-2"/>
                </c:manualLayout>
              </c:layout>
              <c:showVal val="1"/>
            </c:dLbl>
            <c:showVal val="1"/>
          </c:dLbls>
          <c:cat>
            <c:numRef>
              <c:f>'Diagramok BA'!$S$7:$S$19</c:f>
              <c:numCache>
                <c:formatCode>General</c:formatCod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numCache>
            </c:numRef>
          </c:cat>
          <c:val>
            <c:numRef>
              <c:f>'Diagramok BA'!$W$7:$W$19</c:f>
              <c:numCache>
                <c:formatCode>General</c:formatCode>
                <c:ptCount val="13"/>
                <c:pt idx="0">
                  <c:v>48</c:v>
                </c:pt>
                <c:pt idx="1">
                  <c:v>65</c:v>
                </c:pt>
                <c:pt idx="2">
                  <c:v>72</c:v>
                </c:pt>
                <c:pt idx="3">
                  <c:v>92</c:v>
                </c:pt>
                <c:pt idx="4">
                  <c:v>59</c:v>
                </c:pt>
                <c:pt idx="5">
                  <c:v>40</c:v>
                </c:pt>
                <c:pt idx="6">
                  <c:v>39</c:v>
                </c:pt>
                <c:pt idx="7">
                  <c:v>60</c:v>
                </c:pt>
                <c:pt idx="8">
                  <c:v>72</c:v>
                </c:pt>
                <c:pt idx="9">
                  <c:v>70</c:v>
                </c:pt>
                <c:pt idx="10">
                  <c:v>35</c:v>
                </c:pt>
                <c:pt idx="11">
                  <c:v>25</c:v>
                </c:pt>
                <c:pt idx="12">
                  <c:v>0</c:v>
                </c:pt>
              </c:numCache>
            </c:numRef>
          </c:val>
        </c:ser>
        <c:dLbls>
          <c:showVal val="1"/>
        </c:dLbls>
        <c:marker val="1"/>
        <c:axId val="59614336"/>
        <c:axId val="59823232"/>
      </c:lineChart>
      <c:catAx>
        <c:axId val="59614336"/>
        <c:scaling>
          <c:orientation val="minMax"/>
        </c:scaling>
        <c:axPos val="b"/>
        <c:numFmt formatCode="General" sourceLinked="1"/>
        <c:majorTickMark val="none"/>
        <c:tickLblPos val="nextTo"/>
        <c:crossAx val="59823232"/>
        <c:crosses val="autoZero"/>
        <c:auto val="1"/>
        <c:lblAlgn val="ctr"/>
        <c:lblOffset val="100"/>
      </c:catAx>
      <c:valAx>
        <c:axId val="5982323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596143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12542592592592589"/>
          <c:w val="0.79118066491688543"/>
          <c:h val="0.10001924759405068"/>
        </c:manualLayout>
      </c:layout>
    </c:legend>
    <c:plotVisOnly val="1"/>
  </c:chart>
  <c:txPr>
    <a:bodyPr/>
    <a:lstStyle/>
    <a:p>
      <a:pPr>
        <a:defRPr sz="1800"/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34"/>
  <c:chart>
    <c:title>
      <c:tx>
        <c:rich>
          <a:bodyPr/>
          <a:lstStyle/>
          <a:p>
            <a:pPr>
              <a:defRPr/>
            </a:pPr>
            <a:r>
              <a:rPr lang="hu-HU"/>
              <a:t>PTE-FEEK</a:t>
            </a:r>
          </a:p>
          <a:p>
            <a:pPr>
              <a:defRPr/>
            </a:pPr>
            <a:r>
              <a:rPr lang="hu-HU"/>
              <a:t>Andr. (BA)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1.5277777777777781E-2"/>
          <c:y val="0.24581554389034724"/>
          <c:w val="0.96944444444444489"/>
          <c:h val="0.652514727325751"/>
        </c:manualLayout>
      </c:layout>
      <c:lineChart>
        <c:grouping val="standard"/>
        <c:ser>
          <c:idx val="0"/>
          <c:order val="0"/>
          <c:tx>
            <c:strRef>
              <c:f>'Diagramok BA'!$C$5:$C$6</c:f>
              <c:strCache>
                <c:ptCount val="1"/>
                <c:pt idx="0">
                  <c:v>Nappali Jelentkezettek</c:v>
                </c:pt>
              </c:strCache>
            </c:strRef>
          </c:tx>
          <c:cat>
            <c:numRef>
              <c:f>'Diagramok BA'!$B$7:$B$14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'Diagramok BA'!$C$7:$C$14</c:f>
              <c:numCache>
                <c:formatCode>General</c:formatCode>
                <c:ptCount val="8"/>
                <c:pt idx="0">
                  <c:v>69</c:v>
                </c:pt>
                <c:pt idx="1">
                  <c:v>526</c:v>
                </c:pt>
                <c:pt idx="2">
                  <c:v>471</c:v>
                </c:pt>
                <c:pt idx="3">
                  <c:v>573</c:v>
                </c:pt>
                <c:pt idx="4">
                  <c:v>417</c:v>
                </c:pt>
                <c:pt idx="5">
                  <c:v>381</c:v>
                </c:pt>
                <c:pt idx="6">
                  <c:v>229</c:v>
                </c:pt>
                <c:pt idx="7">
                  <c:v>100</c:v>
                </c:pt>
              </c:numCache>
            </c:numRef>
          </c:val>
        </c:ser>
        <c:ser>
          <c:idx val="1"/>
          <c:order val="1"/>
          <c:tx>
            <c:strRef>
              <c:f>'Diagramok BA'!$D$5:$D$6</c:f>
              <c:strCache>
                <c:ptCount val="1"/>
                <c:pt idx="0">
                  <c:v>Nappali Felvettek</c:v>
                </c:pt>
              </c:strCache>
            </c:strRef>
          </c:tx>
          <c:dLbls>
            <c:dLbl>
              <c:idx val="1"/>
              <c:layout>
                <c:manualLayout>
                  <c:x val="-1.3888888888888885E-2"/>
                  <c:y val="-1.6666666666666687E-2"/>
                </c:manualLayout>
              </c:layout>
              <c:showVal val="1"/>
            </c:dLbl>
            <c:dLbl>
              <c:idx val="6"/>
              <c:layout>
                <c:manualLayout>
                  <c:x val="1.3888888888888918E-3"/>
                  <c:y val="1.6666666666666687E-2"/>
                </c:manualLayout>
              </c:layout>
              <c:showVal val="1"/>
            </c:dLbl>
            <c:showVal val="1"/>
          </c:dLbls>
          <c:cat>
            <c:numRef>
              <c:f>'Diagramok BA'!$B$7:$B$14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'Diagramok BA'!$D$7:$D$14</c:f>
              <c:numCache>
                <c:formatCode>General</c:formatCode>
                <c:ptCount val="8"/>
                <c:pt idx="0">
                  <c:v>24</c:v>
                </c:pt>
                <c:pt idx="1">
                  <c:v>72</c:v>
                </c:pt>
                <c:pt idx="2">
                  <c:v>95</c:v>
                </c:pt>
                <c:pt idx="3">
                  <c:v>88</c:v>
                </c:pt>
                <c:pt idx="4">
                  <c:v>66</c:v>
                </c:pt>
                <c:pt idx="5">
                  <c:v>45</c:v>
                </c:pt>
                <c:pt idx="6">
                  <c:v>33</c:v>
                </c:pt>
                <c:pt idx="7">
                  <c:v>14</c:v>
                </c:pt>
              </c:numCache>
            </c:numRef>
          </c:val>
        </c:ser>
        <c:ser>
          <c:idx val="2"/>
          <c:order val="2"/>
          <c:tx>
            <c:strRef>
              <c:f>'Diagramok BA'!$E$5:$E$6</c:f>
              <c:strCache>
                <c:ptCount val="1"/>
                <c:pt idx="0">
                  <c:v>Levelező Jelentkezettek</c:v>
                </c:pt>
              </c:strCache>
            </c:strRef>
          </c:tx>
          <c:cat>
            <c:numRef>
              <c:f>'Diagramok BA'!$B$7:$B$14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'Diagramok BA'!$E$7:$E$14</c:f>
              <c:numCache>
                <c:formatCode>General</c:formatCode>
                <c:ptCount val="8"/>
                <c:pt idx="0">
                  <c:v>248</c:v>
                </c:pt>
                <c:pt idx="1">
                  <c:v>129</c:v>
                </c:pt>
                <c:pt idx="2">
                  <c:v>230</c:v>
                </c:pt>
                <c:pt idx="3">
                  <c:v>218</c:v>
                </c:pt>
                <c:pt idx="4">
                  <c:v>175</c:v>
                </c:pt>
                <c:pt idx="5">
                  <c:v>128</c:v>
                </c:pt>
                <c:pt idx="6">
                  <c:v>94</c:v>
                </c:pt>
                <c:pt idx="7">
                  <c:v>64</c:v>
                </c:pt>
              </c:numCache>
            </c:numRef>
          </c:val>
        </c:ser>
        <c:ser>
          <c:idx val="3"/>
          <c:order val="3"/>
          <c:tx>
            <c:strRef>
              <c:f>'Diagramok BA'!$F$5:$F$6</c:f>
              <c:strCache>
                <c:ptCount val="1"/>
                <c:pt idx="0">
                  <c:v>Levelező Felvettek</c:v>
                </c:pt>
              </c:strCache>
            </c:strRef>
          </c:tx>
          <c:dLbls>
            <c:dLbl>
              <c:idx val="1"/>
              <c:layout>
                <c:manualLayout>
                  <c:x val="-1.3888888888888885E-2"/>
                  <c:y val="1.4814814814814815E-2"/>
                </c:manualLayout>
              </c:layout>
              <c:showVal val="1"/>
            </c:dLbl>
            <c:dLbl>
              <c:idx val="6"/>
              <c:layout>
                <c:manualLayout>
                  <c:x val="1.3888888888888918E-3"/>
                  <c:y val="-1.8518518518518538E-2"/>
                </c:manualLayout>
              </c:layout>
              <c:showVal val="1"/>
            </c:dLbl>
            <c:showVal val="1"/>
          </c:dLbls>
          <c:cat>
            <c:numRef>
              <c:f>'Diagramok BA'!$B$7:$B$14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'Diagramok BA'!$F$7:$F$14</c:f>
              <c:numCache>
                <c:formatCode>General</c:formatCode>
                <c:ptCount val="8"/>
                <c:pt idx="0">
                  <c:v>156</c:v>
                </c:pt>
                <c:pt idx="1">
                  <c:v>63</c:v>
                </c:pt>
                <c:pt idx="2">
                  <c:v>136</c:v>
                </c:pt>
                <c:pt idx="3">
                  <c:v>152</c:v>
                </c:pt>
                <c:pt idx="4">
                  <c:v>105</c:v>
                </c:pt>
                <c:pt idx="5">
                  <c:v>62</c:v>
                </c:pt>
                <c:pt idx="6">
                  <c:v>38</c:v>
                </c:pt>
                <c:pt idx="7">
                  <c:v>0</c:v>
                </c:pt>
              </c:numCache>
            </c:numRef>
          </c:val>
        </c:ser>
        <c:dLbls>
          <c:showVal val="1"/>
        </c:dLbls>
        <c:marker val="1"/>
        <c:axId val="68283776"/>
        <c:axId val="68368640"/>
      </c:lineChart>
      <c:catAx>
        <c:axId val="68283776"/>
        <c:scaling>
          <c:orientation val="minMax"/>
        </c:scaling>
        <c:axPos val="b"/>
        <c:numFmt formatCode="General" sourceLinked="1"/>
        <c:majorTickMark val="none"/>
        <c:tickLblPos val="nextTo"/>
        <c:crossAx val="68368640"/>
        <c:crosses val="autoZero"/>
        <c:auto val="1"/>
        <c:lblAlgn val="ctr"/>
        <c:lblOffset val="100"/>
      </c:catAx>
      <c:valAx>
        <c:axId val="6836864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82837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12542592592592589"/>
          <c:w val="0.79951399825021841"/>
          <c:h val="0.10001924759405068"/>
        </c:manualLayout>
      </c:layout>
    </c:legend>
    <c:plotVisOnly val="1"/>
  </c:chart>
  <c:txPr>
    <a:bodyPr/>
    <a:lstStyle/>
    <a:p>
      <a:pPr>
        <a:defRPr sz="1800"/>
      </a:pPr>
      <a:endParaRPr lang="hu-H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34"/>
  <c:chart>
    <c:title>
      <c:tx>
        <c:rich>
          <a:bodyPr/>
          <a:lstStyle/>
          <a:p>
            <a:pPr>
              <a:defRPr/>
            </a:pPr>
            <a:r>
              <a:rPr lang="hu-HU"/>
              <a:t>NYME-AK</a:t>
            </a:r>
          </a:p>
          <a:p>
            <a:pPr>
              <a:defRPr/>
            </a:pPr>
            <a:r>
              <a:rPr lang="hu-HU"/>
              <a:t>Andr. (BA)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1.5277777777777781E-2"/>
          <c:y val="0.24581554389034724"/>
          <c:w val="0.96944444444444489"/>
          <c:h val="0.63214435695538118"/>
        </c:manualLayout>
      </c:layout>
      <c:lineChart>
        <c:grouping val="standard"/>
        <c:ser>
          <c:idx val="0"/>
          <c:order val="0"/>
          <c:tx>
            <c:strRef>
              <c:f>'Diagramok BA'!$C$24:$C$25</c:f>
              <c:strCache>
                <c:ptCount val="1"/>
                <c:pt idx="0">
                  <c:v>Nappali Jelentkezettek</c:v>
                </c:pt>
              </c:strCache>
            </c:strRef>
          </c:tx>
          <c:dLbls>
            <c:dLbl>
              <c:idx val="4"/>
              <c:layout>
                <c:manualLayout>
                  <c:x val="6.1728395061728392E-3"/>
                  <c:y val="1.1111111111111125E-2"/>
                </c:manualLayout>
              </c:layout>
              <c:showVal val="1"/>
            </c:dLbl>
            <c:showVal val="1"/>
          </c:dLbls>
          <c:cat>
            <c:numRef>
              <c:f>'Diagramok BA'!$B$26:$B$33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'Diagramok BA'!$C$26:$C$33</c:f>
              <c:numCache>
                <c:formatCode>General</c:formatCode>
                <c:ptCount val="8"/>
                <c:pt idx="0">
                  <c:v>36</c:v>
                </c:pt>
                <c:pt idx="1">
                  <c:v>425</c:v>
                </c:pt>
                <c:pt idx="2">
                  <c:v>380</c:v>
                </c:pt>
                <c:pt idx="3">
                  <c:v>461</c:v>
                </c:pt>
                <c:pt idx="4">
                  <c:v>390</c:v>
                </c:pt>
                <c:pt idx="5">
                  <c:v>392</c:v>
                </c:pt>
                <c:pt idx="6">
                  <c:v>281</c:v>
                </c:pt>
                <c:pt idx="7">
                  <c:v>63</c:v>
                </c:pt>
              </c:numCache>
            </c:numRef>
          </c:val>
        </c:ser>
        <c:ser>
          <c:idx val="1"/>
          <c:order val="1"/>
          <c:tx>
            <c:strRef>
              <c:f>'Diagramok BA'!$D$24:$D$25</c:f>
              <c:strCache>
                <c:ptCount val="1"/>
                <c:pt idx="0">
                  <c:v>Nappali Felvettek</c:v>
                </c:pt>
              </c:strCache>
            </c:strRef>
          </c:tx>
          <c:dLbls>
            <c:dLbl>
              <c:idx val="6"/>
              <c:layout>
                <c:manualLayout>
                  <c:x val="0"/>
                  <c:y val="7.4074074074074094E-3"/>
                </c:manualLayout>
              </c:layout>
              <c:showVal val="1"/>
            </c:dLbl>
            <c:showVal val="1"/>
          </c:dLbls>
          <c:cat>
            <c:numRef>
              <c:f>'Diagramok BA'!$B$26:$B$33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'Diagramok BA'!$D$26:$D$33</c:f>
              <c:numCache>
                <c:formatCode>General</c:formatCode>
                <c:ptCount val="8"/>
                <c:pt idx="0">
                  <c:v>15</c:v>
                </c:pt>
                <c:pt idx="1">
                  <c:v>54</c:v>
                </c:pt>
                <c:pt idx="2">
                  <c:v>69</c:v>
                </c:pt>
                <c:pt idx="3">
                  <c:v>75</c:v>
                </c:pt>
                <c:pt idx="4">
                  <c:v>83</c:v>
                </c:pt>
                <c:pt idx="5">
                  <c:v>63</c:v>
                </c:pt>
                <c:pt idx="6">
                  <c:v>47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'Diagramok BA'!$E$24:$E$25</c:f>
              <c:strCache>
                <c:ptCount val="1"/>
                <c:pt idx="0">
                  <c:v>Levelező Jelentkezettek</c:v>
                </c:pt>
              </c:strCache>
            </c:strRef>
          </c:tx>
          <c:dLbls>
            <c:dLbl>
              <c:idx val="4"/>
              <c:layout>
                <c:manualLayout>
                  <c:x val="-1.8518518518518538E-2"/>
                  <c:y val="-2.7777777777777842E-2"/>
                </c:manualLayout>
              </c:layout>
              <c:showVal val="1"/>
            </c:dLbl>
            <c:showVal val="1"/>
          </c:dLbls>
          <c:cat>
            <c:numRef>
              <c:f>'Diagramok BA'!$B$26:$B$33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'Diagramok BA'!$E$26:$E$33</c:f>
              <c:numCache>
                <c:formatCode>General</c:formatCode>
                <c:ptCount val="8"/>
                <c:pt idx="0">
                  <c:v>460</c:v>
                </c:pt>
                <c:pt idx="1">
                  <c:v>389</c:v>
                </c:pt>
                <c:pt idx="2">
                  <c:v>349</c:v>
                </c:pt>
                <c:pt idx="3">
                  <c:v>382</c:v>
                </c:pt>
                <c:pt idx="4">
                  <c:v>399</c:v>
                </c:pt>
                <c:pt idx="5">
                  <c:v>276</c:v>
                </c:pt>
                <c:pt idx="6">
                  <c:v>176</c:v>
                </c:pt>
                <c:pt idx="7">
                  <c:v>40</c:v>
                </c:pt>
              </c:numCache>
            </c:numRef>
          </c:val>
        </c:ser>
        <c:ser>
          <c:idx val="3"/>
          <c:order val="3"/>
          <c:tx>
            <c:strRef>
              <c:f>'Diagramok BA'!$F$24:$F$25</c:f>
              <c:strCache>
                <c:ptCount val="1"/>
                <c:pt idx="0">
                  <c:v>Levelező Felvettek</c:v>
                </c:pt>
              </c:strCache>
            </c:strRef>
          </c:tx>
          <c:dLbls>
            <c:dLbl>
              <c:idx val="6"/>
              <c:layout>
                <c:manualLayout>
                  <c:x val="0"/>
                  <c:y val="-2.4074074074074105E-2"/>
                </c:manualLayout>
              </c:layout>
              <c:showVal val="1"/>
            </c:dLbl>
            <c:showVal val="1"/>
          </c:dLbls>
          <c:cat>
            <c:numRef>
              <c:f>'Diagramok BA'!$B$26:$B$33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'Diagramok BA'!$F$26:$F$33</c:f>
              <c:numCache>
                <c:formatCode>General</c:formatCode>
                <c:ptCount val="8"/>
                <c:pt idx="0">
                  <c:v>158</c:v>
                </c:pt>
                <c:pt idx="1">
                  <c:v>87</c:v>
                </c:pt>
                <c:pt idx="2">
                  <c:v>122</c:v>
                </c:pt>
                <c:pt idx="3">
                  <c:v>111</c:v>
                </c:pt>
                <c:pt idx="4">
                  <c:v>126</c:v>
                </c:pt>
                <c:pt idx="5">
                  <c:v>105</c:v>
                </c:pt>
                <c:pt idx="6">
                  <c:v>54</c:v>
                </c:pt>
                <c:pt idx="7">
                  <c:v>0</c:v>
                </c:pt>
              </c:numCache>
            </c:numRef>
          </c:val>
        </c:ser>
        <c:dLbls>
          <c:showVal val="1"/>
        </c:dLbls>
        <c:marker val="1"/>
        <c:axId val="56407168"/>
        <c:axId val="56408704"/>
      </c:lineChart>
      <c:catAx>
        <c:axId val="56407168"/>
        <c:scaling>
          <c:orientation val="minMax"/>
        </c:scaling>
        <c:axPos val="b"/>
        <c:numFmt formatCode="General" sourceLinked="1"/>
        <c:majorTickMark val="none"/>
        <c:tickLblPos val="nextTo"/>
        <c:crossAx val="56408704"/>
        <c:crosses val="autoZero"/>
        <c:auto val="1"/>
        <c:lblAlgn val="ctr"/>
        <c:lblOffset val="100"/>
      </c:catAx>
      <c:valAx>
        <c:axId val="5640870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564071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12542592592592589"/>
          <c:w val="0.79118066491688543"/>
          <c:h val="0.10001924759405068"/>
        </c:manualLayout>
      </c:layout>
    </c:legend>
    <c:plotVisOnly val="1"/>
  </c:chart>
  <c:txPr>
    <a:bodyPr/>
    <a:lstStyle/>
    <a:p>
      <a:pPr>
        <a:defRPr sz="1800"/>
      </a:pPr>
      <a:endParaRPr lang="hu-H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34"/>
  <c:chart>
    <c:title>
      <c:tx>
        <c:rich>
          <a:bodyPr/>
          <a:lstStyle/>
          <a:p>
            <a:pPr>
              <a:defRPr/>
            </a:pPr>
            <a:r>
              <a:rPr lang="hu-HU"/>
              <a:t>SZIE-GTK</a:t>
            </a:r>
          </a:p>
          <a:p>
            <a:pPr>
              <a:defRPr/>
            </a:pPr>
            <a:r>
              <a:rPr lang="hu-HU"/>
              <a:t>EET (MA)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1.5277777777777781E-2"/>
          <c:y val="0.24581554389034724"/>
          <c:w val="0.96944444444444489"/>
          <c:h val="0.63214435695538118"/>
        </c:manualLayout>
      </c:layout>
      <c:lineChart>
        <c:grouping val="standard"/>
        <c:ser>
          <c:idx val="0"/>
          <c:order val="0"/>
          <c:tx>
            <c:strRef>
              <c:f>'Diagramok MA'!$T$24:$T$25</c:f>
              <c:strCache>
                <c:ptCount val="1"/>
                <c:pt idx="0">
                  <c:v>Nappali Jelentkezettek</c:v>
                </c:pt>
              </c:strCache>
            </c:strRef>
          </c:tx>
          <c:cat>
            <c:numRef>
              <c:f>'Diagramok MA'!$S$26:$S$31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'Diagramok MA'!$T$26:$T$31</c:f>
              <c:numCache>
                <c:formatCode>General</c:formatCode>
                <c:ptCount val="6"/>
                <c:pt idx="0">
                  <c:v>0</c:v>
                </c:pt>
                <c:pt idx="1">
                  <c:v>126</c:v>
                </c:pt>
                <c:pt idx="2">
                  <c:v>239</c:v>
                </c:pt>
                <c:pt idx="3">
                  <c:v>223</c:v>
                </c:pt>
                <c:pt idx="4">
                  <c:v>230</c:v>
                </c:pt>
                <c:pt idx="5">
                  <c:v>149</c:v>
                </c:pt>
              </c:numCache>
            </c:numRef>
          </c:val>
        </c:ser>
        <c:ser>
          <c:idx val="1"/>
          <c:order val="1"/>
          <c:tx>
            <c:strRef>
              <c:f>'Diagramok MA'!$U$24:$U$25</c:f>
              <c:strCache>
                <c:ptCount val="1"/>
                <c:pt idx="0">
                  <c:v>Nappali Felvettek</c:v>
                </c:pt>
              </c:strCache>
            </c:strRef>
          </c:tx>
          <c:cat>
            <c:numRef>
              <c:f>'Diagramok MA'!$S$26:$S$31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'Diagramok MA'!$U$26:$U$31</c:f>
              <c:numCache>
                <c:formatCode>General</c:formatCode>
                <c:ptCount val="6"/>
                <c:pt idx="0">
                  <c:v>0</c:v>
                </c:pt>
                <c:pt idx="1">
                  <c:v>40</c:v>
                </c:pt>
                <c:pt idx="2">
                  <c:v>28</c:v>
                </c:pt>
                <c:pt idx="3">
                  <c:v>29</c:v>
                </c:pt>
                <c:pt idx="4">
                  <c:v>0</c:v>
                </c:pt>
                <c:pt idx="5">
                  <c:v>40</c:v>
                </c:pt>
              </c:numCache>
            </c:numRef>
          </c:val>
        </c:ser>
        <c:ser>
          <c:idx val="2"/>
          <c:order val="2"/>
          <c:tx>
            <c:strRef>
              <c:f>'Diagramok MA'!$V$24:$V$25</c:f>
              <c:strCache>
                <c:ptCount val="1"/>
                <c:pt idx="0">
                  <c:v>Levelező Jelentkezettek</c:v>
                </c:pt>
              </c:strCache>
            </c:strRef>
          </c:tx>
          <c:cat>
            <c:numRef>
              <c:f>'Diagramok MA'!$S$26:$S$31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'Diagramok MA'!$V$26:$V$31</c:f>
              <c:numCache>
                <c:formatCode>General</c:formatCode>
                <c:ptCount val="6"/>
                <c:pt idx="0">
                  <c:v>50</c:v>
                </c:pt>
                <c:pt idx="1">
                  <c:v>460</c:v>
                </c:pt>
                <c:pt idx="2">
                  <c:v>660</c:v>
                </c:pt>
                <c:pt idx="3">
                  <c:v>591</c:v>
                </c:pt>
                <c:pt idx="4">
                  <c:v>496</c:v>
                </c:pt>
                <c:pt idx="5">
                  <c:v>313</c:v>
                </c:pt>
              </c:numCache>
            </c:numRef>
          </c:val>
        </c:ser>
        <c:ser>
          <c:idx val="3"/>
          <c:order val="3"/>
          <c:tx>
            <c:strRef>
              <c:f>'Diagramok MA'!$W$24:$W$25</c:f>
              <c:strCache>
                <c:ptCount val="1"/>
                <c:pt idx="0">
                  <c:v>Levelező Felvettek</c:v>
                </c:pt>
              </c:strCache>
            </c:strRef>
          </c:tx>
          <c:dLbls>
            <c:dLbl>
              <c:idx val="1"/>
              <c:layout>
                <c:manualLayout>
                  <c:x val="-1.1111111111111125E-2"/>
                  <c:y val="-1.2962962962962963E-2"/>
                </c:manualLayout>
              </c:layout>
              <c:showVal val="1"/>
            </c:dLbl>
            <c:showVal val="1"/>
          </c:dLbls>
          <c:cat>
            <c:numRef>
              <c:f>'Diagramok MA'!$S$26:$S$31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'Diagramok MA'!$W$26:$W$31</c:f>
              <c:numCache>
                <c:formatCode>General</c:formatCode>
                <c:ptCount val="6"/>
                <c:pt idx="0">
                  <c:v>50</c:v>
                </c:pt>
                <c:pt idx="1">
                  <c:v>55</c:v>
                </c:pt>
                <c:pt idx="2">
                  <c:v>126</c:v>
                </c:pt>
                <c:pt idx="3">
                  <c:v>72</c:v>
                </c:pt>
                <c:pt idx="4">
                  <c:v>79</c:v>
                </c:pt>
                <c:pt idx="5">
                  <c:v>77</c:v>
                </c:pt>
              </c:numCache>
            </c:numRef>
          </c:val>
        </c:ser>
        <c:dLbls>
          <c:showVal val="1"/>
        </c:dLbls>
        <c:marker val="1"/>
        <c:axId val="58692736"/>
        <c:axId val="55992704"/>
      </c:lineChart>
      <c:catAx>
        <c:axId val="58692736"/>
        <c:scaling>
          <c:orientation val="minMax"/>
        </c:scaling>
        <c:axPos val="b"/>
        <c:numFmt formatCode="General" sourceLinked="1"/>
        <c:majorTickMark val="none"/>
        <c:tickLblPos val="nextTo"/>
        <c:crossAx val="55992704"/>
        <c:crosses val="autoZero"/>
        <c:auto val="1"/>
        <c:lblAlgn val="ctr"/>
        <c:lblOffset val="100"/>
      </c:catAx>
      <c:valAx>
        <c:axId val="5599270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586927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12542592592592589"/>
          <c:w val="0.78423622047244068"/>
          <c:h val="0.10001924759405068"/>
        </c:manualLayout>
      </c:layout>
    </c:legend>
    <c:plotVisOnly val="1"/>
  </c:chart>
  <c:txPr>
    <a:bodyPr/>
    <a:lstStyle/>
    <a:p>
      <a:pPr>
        <a:defRPr sz="1800"/>
      </a:pPr>
      <a:endParaRPr lang="hu-H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34"/>
  <c:chart>
    <c:title>
      <c:tx>
        <c:rich>
          <a:bodyPr/>
          <a:lstStyle/>
          <a:p>
            <a:pPr>
              <a:defRPr/>
            </a:pPr>
            <a:r>
              <a:rPr lang="hu-HU"/>
              <a:t>PTE-FEEK</a:t>
            </a:r>
          </a:p>
          <a:p>
            <a:pPr>
              <a:defRPr/>
            </a:pPr>
            <a:r>
              <a:rPr lang="hu-HU"/>
              <a:t>EET (MA)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1.5277777777777781E-2"/>
          <c:y val="0.24581554389034724"/>
          <c:w val="0.96944444444444489"/>
          <c:h val="0.621033245844269"/>
        </c:manualLayout>
      </c:layout>
      <c:lineChart>
        <c:grouping val="standard"/>
        <c:ser>
          <c:idx val="0"/>
          <c:order val="0"/>
          <c:tx>
            <c:strRef>
              <c:f>'Diagramok MA'!$C$5:$C$6</c:f>
              <c:strCache>
                <c:ptCount val="1"/>
                <c:pt idx="0">
                  <c:v>Nappali Jelentkezettek</c:v>
                </c:pt>
              </c:strCache>
            </c:strRef>
          </c:tx>
          <c:dLbls>
            <c:dLbl>
              <c:idx val="4"/>
              <c:layout>
                <c:manualLayout>
                  <c:x val="0"/>
                  <c:y val="-1.1111111111111125E-2"/>
                </c:manualLayout>
              </c:layout>
              <c:showVal val="1"/>
            </c:dLbl>
            <c:showVal val="1"/>
          </c:dLbls>
          <c:cat>
            <c:numRef>
              <c:f>'Diagramok MA'!$B$7:$B$12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'Diagramok MA'!$C$7:$C$12</c:f>
              <c:numCache>
                <c:formatCode>General</c:formatCode>
                <c:ptCount val="6"/>
                <c:pt idx="0">
                  <c:v>4</c:v>
                </c:pt>
                <c:pt idx="1">
                  <c:v>82</c:v>
                </c:pt>
                <c:pt idx="2">
                  <c:v>86</c:v>
                </c:pt>
                <c:pt idx="3">
                  <c:v>66</c:v>
                </c:pt>
                <c:pt idx="4">
                  <c:v>71</c:v>
                </c:pt>
                <c:pt idx="5">
                  <c:v>51</c:v>
                </c:pt>
              </c:numCache>
            </c:numRef>
          </c:val>
        </c:ser>
        <c:ser>
          <c:idx val="1"/>
          <c:order val="1"/>
          <c:tx>
            <c:strRef>
              <c:f>'Diagramok MA'!$D$5:$D$6</c:f>
              <c:strCache>
                <c:ptCount val="1"/>
                <c:pt idx="0">
                  <c:v>Nappali Felvettek</c:v>
                </c:pt>
              </c:strCache>
            </c:strRef>
          </c:tx>
          <c:cat>
            <c:numRef>
              <c:f>'Diagramok MA'!$B$7:$B$12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'Diagramok MA'!$D$7:$D$12</c:f>
              <c:numCache>
                <c:formatCode>General</c:formatCode>
                <c:ptCount val="6"/>
                <c:pt idx="0">
                  <c:v>0</c:v>
                </c:pt>
                <c:pt idx="1">
                  <c:v>27</c:v>
                </c:pt>
                <c:pt idx="2">
                  <c:v>31</c:v>
                </c:pt>
                <c:pt idx="3">
                  <c:v>19</c:v>
                </c:pt>
                <c:pt idx="4">
                  <c:v>25</c:v>
                </c:pt>
                <c:pt idx="5">
                  <c:v>19</c:v>
                </c:pt>
              </c:numCache>
            </c:numRef>
          </c:val>
        </c:ser>
        <c:ser>
          <c:idx val="2"/>
          <c:order val="2"/>
          <c:tx>
            <c:strRef>
              <c:f>'Diagramok MA'!$E$5:$E$6</c:f>
              <c:strCache>
                <c:ptCount val="1"/>
                <c:pt idx="0">
                  <c:v>Levelező Jelentkezettek</c:v>
                </c:pt>
              </c:strCache>
            </c:strRef>
          </c:tx>
          <c:cat>
            <c:numRef>
              <c:f>'Diagramok MA'!$B$7:$B$12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'Diagramok MA'!$E$7:$E$12</c:f>
              <c:numCache>
                <c:formatCode>General</c:formatCode>
                <c:ptCount val="6"/>
                <c:pt idx="0">
                  <c:v>308</c:v>
                </c:pt>
                <c:pt idx="1">
                  <c:v>429</c:v>
                </c:pt>
                <c:pt idx="2">
                  <c:v>398</c:v>
                </c:pt>
                <c:pt idx="3">
                  <c:v>201</c:v>
                </c:pt>
                <c:pt idx="4">
                  <c:v>228</c:v>
                </c:pt>
                <c:pt idx="5">
                  <c:v>134</c:v>
                </c:pt>
              </c:numCache>
            </c:numRef>
          </c:val>
        </c:ser>
        <c:ser>
          <c:idx val="3"/>
          <c:order val="3"/>
          <c:tx>
            <c:strRef>
              <c:f>'Diagramok MA'!$F$5:$F$6</c:f>
              <c:strCache>
                <c:ptCount val="1"/>
                <c:pt idx="0">
                  <c:v>Levelező Felvettek</c:v>
                </c:pt>
              </c:strCache>
            </c:strRef>
          </c:tx>
          <c:dLbls>
            <c:dLbl>
              <c:idx val="5"/>
              <c:layout>
                <c:manualLayout>
                  <c:x val="-5.5556649168852874E-3"/>
                  <c:y val="-3.7037037037037056E-2"/>
                </c:manualLayout>
              </c:layout>
              <c:showVal val="1"/>
            </c:dLbl>
            <c:showVal val="1"/>
          </c:dLbls>
          <c:cat>
            <c:numRef>
              <c:f>'Diagramok MA'!$B$7:$B$12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'Diagramok MA'!$F$7:$F$12</c:f>
              <c:numCache>
                <c:formatCode>General</c:formatCode>
                <c:ptCount val="6"/>
                <c:pt idx="0">
                  <c:v>142</c:v>
                </c:pt>
                <c:pt idx="1">
                  <c:v>175</c:v>
                </c:pt>
                <c:pt idx="2">
                  <c:v>140</c:v>
                </c:pt>
                <c:pt idx="3">
                  <c:v>84</c:v>
                </c:pt>
                <c:pt idx="4">
                  <c:v>61</c:v>
                </c:pt>
                <c:pt idx="5">
                  <c:v>52</c:v>
                </c:pt>
              </c:numCache>
            </c:numRef>
          </c:val>
        </c:ser>
        <c:dLbls>
          <c:showVal val="1"/>
        </c:dLbls>
        <c:marker val="1"/>
        <c:axId val="56430976"/>
        <c:axId val="56432512"/>
      </c:lineChart>
      <c:catAx>
        <c:axId val="56430976"/>
        <c:scaling>
          <c:orientation val="minMax"/>
        </c:scaling>
        <c:axPos val="b"/>
        <c:numFmt formatCode="General" sourceLinked="1"/>
        <c:majorTickMark val="none"/>
        <c:tickLblPos val="nextTo"/>
        <c:crossAx val="56432512"/>
        <c:crosses val="autoZero"/>
        <c:auto val="1"/>
        <c:lblAlgn val="ctr"/>
        <c:lblOffset val="100"/>
      </c:catAx>
      <c:valAx>
        <c:axId val="5643251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564309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12542592592592589"/>
          <c:w val="0.79118066491688543"/>
          <c:h val="0.10001924759405068"/>
        </c:manualLayout>
      </c:layout>
    </c:legend>
    <c:plotVisOnly val="1"/>
  </c:chart>
  <c:txPr>
    <a:bodyPr/>
    <a:lstStyle/>
    <a:p>
      <a:pPr>
        <a:defRPr sz="1800"/>
      </a:pPr>
      <a:endParaRPr lang="hu-H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34"/>
  <c:chart>
    <c:title>
      <c:tx>
        <c:rich>
          <a:bodyPr/>
          <a:lstStyle/>
          <a:p>
            <a:pPr>
              <a:defRPr/>
            </a:pPr>
            <a:r>
              <a:rPr lang="hu-HU"/>
              <a:t>NYME-AK</a:t>
            </a:r>
          </a:p>
          <a:p>
            <a:pPr>
              <a:defRPr/>
            </a:pPr>
            <a:r>
              <a:rPr lang="hu-HU"/>
              <a:t>EET (MA)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1.5277777777777781E-2"/>
          <c:y val="0.24581554389034724"/>
          <c:w val="0.96944444444444489"/>
          <c:h val="0.63214435695538118"/>
        </c:manualLayout>
      </c:layout>
      <c:lineChart>
        <c:grouping val="standard"/>
        <c:ser>
          <c:idx val="0"/>
          <c:order val="0"/>
          <c:tx>
            <c:strRef>
              <c:f>'Diagramok MA'!$C$22:$C$23</c:f>
              <c:strCache>
                <c:ptCount val="1"/>
                <c:pt idx="0">
                  <c:v>Nappali Jelentkezettek</c:v>
                </c:pt>
              </c:strCache>
            </c:strRef>
          </c:tx>
          <c:cat>
            <c:numRef>
              <c:f>'Diagramok MA'!$B$24:$B$29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'Diagramok MA'!$C$24:$C$29</c:f>
              <c:numCache>
                <c:formatCode>General</c:formatCode>
                <c:ptCount val="6"/>
                <c:pt idx="0">
                  <c:v>4</c:v>
                </c:pt>
                <c:pt idx="1">
                  <c:v>72</c:v>
                </c:pt>
                <c:pt idx="2">
                  <c:v>64</c:v>
                </c:pt>
                <c:pt idx="3">
                  <c:v>55</c:v>
                </c:pt>
                <c:pt idx="4">
                  <c:v>47</c:v>
                </c:pt>
                <c:pt idx="5">
                  <c:v>39</c:v>
                </c:pt>
              </c:numCache>
            </c:numRef>
          </c:val>
        </c:ser>
        <c:ser>
          <c:idx val="1"/>
          <c:order val="1"/>
          <c:tx>
            <c:strRef>
              <c:f>'Diagramok MA'!$D$22:$D$23</c:f>
              <c:strCache>
                <c:ptCount val="1"/>
                <c:pt idx="0">
                  <c:v>Nappali Felvettek</c:v>
                </c:pt>
              </c:strCache>
            </c:strRef>
          </c:tx>
          <c:cat>
            <c:numRef>
              <c:f>'Diagramok MA'!$B$24:$B$29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'Diagramok MA'!$D$24:$D$29</c:f>
              <c:numCache>
                <c:formatCode>General</c:formatCode>
                <c:ptCount val="6"/>
                <c:pt idx="0">
                  <c:v>0</c:v>
                </c:pt>
                <c:pt idx="1">
                  <c:v>22</c:v>
                </c:pt>
                <c:pt idx="2">
                  <c:v>25</c:v>
                </c:pt>
                <c:pt idx="3">
                  <c:v>25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</c:ser>
        <c:ser>
          <c:idx val="2"/>
          <c:order val="2"/>
          <c:tx>
            <c:strRef>
              <c:f>'Diagramok MA'!$E$22:$E$23</c:f>
              <c:strCache>
                <c:ptCount val="1"/>
                <c:pt idx="0">
                  <c:v>Levelező Jelentkezettek</c:v>
                </c:pt>
              </c:strCache>
            </c:strRef>
          </c:tx>
          <c:cat>
            <c:numRef>
              <c:f>'Diagramok MA'!$B$24:$B$29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'Diagramok MA'!$E$24:$E$29</c:f>
              <c:numCache>
                <c:formatCode>General</c:formatCode>
                <c:ptCount val="6"/>
                <c:pt idx="0">
                  <c:v>136</c:v>
                </c:pt>
                <c:pt idx="1">
                  <c:v>362</c:v>
                </c:pt>
                <c:pt idx="2">
                  <c:v>342</c:v>
                </c:pt>
                <c:pt idx="3">
                  <c:v>224</c:v>
                </c:pt>
                <c:pt idx="4">
                  <c:v>194</c:v>
                </c:pt>
                <c:pt idx="5">
                  <c:v>124</c:v>
                </c:pt>
              </c:numCache>
            </c:numRef>
          </c:val>
        </c:ser>
        <c:ser>
          <c:idx val="3"/>
          <c:order val="3"/>
          <c:tx>
            <c:strRef>
              <c:f>'Diagramok MA'!$F$22:$F$23</c:f>
              <c:strCache>
                <c:ptCount val="1"/>
                <c:pt idx="0">
                  <c:v>Levelező Felvettek</c:v>
                </c:pt>
              </c:strCache>
            </c:strRef>
          </c:tx>
          <c:cat>
            <c:numRef>
              <c:f>'Diagramok MA'!$B$24:$B$29</c:f>
              <c:numCache>
                <c:formatCode>General</c:formatCod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numCache>
            </c:numRef>
          </c:cat>
          <c:val>
            <c:numRef>
              <c:f>'Diagramok MA'!$F$24:$F$29</c:f>
              <c:numCache>
                <c:formatCode>General</c:formatCode>
                <c:ptCount val="6"/>
                <c:pt idx="0">
                  <c:v>82</c:v>
                </c:pt>
                <c:pt idx="1">
                  <c:v>135</c:v>
                </c:pt>
                <c:pt idx="2">
                  <c:v>102</c:v>
                </c:pt>
                <c:pt idx="3">
                  <c:v>67</c:v>
                </c:pt>
                <c:pt idx="4">
                  <c:v>67</c:v>
                </c:pt>
                <c:pt idx="5">
                  <c:v>55</c:v>
                </c:pt>
              </c:numCache>
            </c:numRef>
          </c:val>
        </c:ser>
        <c:dLbls>
          <c:showVal val="1"/>
        </c:dLbls>
        <c:marker val="1"/>
        <c:axId val="56489856"/>
        <c:axId val="56491392"/>
      </c:lineChart>
      <c:catAx>
        <c:axId val="56489856"/>
        <c:scaling>
          <c:orientation val="minMax"/>
        </c:scaling>
        <c:axPos val="b"/>
        <c:numFmt formatCode="General" sourceLinked="1"/>
        <c:majorTickMark val="none"/>
        <c:tickLblPos val="nextTo"/>
        <c:crossAx val="56491392"/>
        <c:crosses val="autoZero"/>
        <c:auto val="1"/>
        <c:lblAlgn val="ctr"/>
        <c:lblOffset val="100"/>
      </c:catAx>
      <c:valAx>
        <c:axId val="5649139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564898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12542592592592589"/>
          <c:w val="0.79951399825021841"/>
          <c:h val="0.10001924759405068"/>
        </c:manualLayout>
      </c:layout>
    </c:legend>
    <c:plotVisOnly val="1"/>
  </c:chart>
  <c:txPr>
    <a:bodyPr/>
    <a:lstStyle/>
    <a:p>
      <a:pPr>
        <a:defRPr sz="1800"/>
      </a:pPr>
      <a:endParaRPr lang="hu-H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34"/>
  <c:chart>
    <c:title>
      <c:tx>
        <c:rich>
          <a:bodyPr/>
          <a:lstStyle/>
          <a:p>
            <a:pPr>
              <a:defRPr/>
            </a:pPr>
            <a:r>
              <a:rPr lang="hu-HU"/>
              <a:t>DE-BTK</a:t>
            </a:r>
          </a:p>
          <a:p>
            <a:pPr>
              <a:defRPr/>
            </a:pPr>
            <a:r>
              <a:rPr lang="hu-HU"/>
              <a:t>EET (MA)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1.5277777777777781E-2"/>
          <c:y val="0.24581554389034724"/>
          <c:w val="0.96944444444444489"/>
          <c:h val="0.63214435695538118"/>
        </c:manualLayout>
      </c:layout>
      <c:lineChart>
        <c:grouping val="standard"/>
        <c:ser>
          <c:idx val="0"/>
          <c:order val="0"/>
          <c:tx>
            <c:strRef>
              <c:f>'Diagramok MA'!$T$6:$T$7</c:f>
              <c:strCache>
                <c:ptCount val="1"/>
                <c:pt idx="0">
                  <c:v>Nappali Jelentkezettek</c:v>
                </c:pt>
              </c:strCache>
            </c:strRef>
          </c:tx>
          <c:cat>
            <c:numRef>
              <c:f>'Diagramok MA'!$S$8:$S$12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'Diagramok MA'!$T$8:$T$12</c:f>
              <c:numCache>
                <c:formatCode>General</c:formatCode>
                <c:ptCount val="5"/>
                <c:pt idx="0">
                  <c:v>83</c:v>
                </c:pt>
                <c:pt idx="1">
                  <c:v>129</c:v>
                </c:pt>
                <c:pt idx="2">
                  <c:v>80</c:v>
                </c:pt>
                <c:pt idx="3">
                  <c:v>70</c:v>
                </c:pt>
                <c:pt idx="4">
                  <c:v>85</c:v>
                </c:pt>
              </c:numCache>
            </c:numRef>
          </c:val>
        </c:ser>
        <c:ser>
          <c:idx val="1"/>
          <c:order val="1"/>
          <c:tx>
            <c:strRef>
              <c:f>'Diagramok MA'!$U$6:$U$7</c:f>
              <c:strCache>
                <c:ptCount val="1"/>
                <c:pt idx="0">
                  <c:v>Nappali Felvettek</c:v>
                </c:pt>
              </c:strCache>
            </c:strRef>
          </c:tx>
          <c:cat>
            <c:numRef>
              <c:f>'Diagramok MA'!$S$8:$S$12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'Diagramok MA'!$U$8:$U$12</c:f>
              <c:numCache>
                <c:formatCode>General</c:formatCode>
                <c:ptCount val="5"/>
                <c:pt idx="0">
                  <c:v>41</c:v>
                </c:pt>
                <c:pt idx="1">
                  <c:v>51</c:v>
                </c:pt>
                <c:pt idx="2">
                  <c:v>30</c:v>
                </c:pt>
                <c:pt idx="3">
                  <c:v>23</c:v>
                </c:pt>
                <c:pt idx="4">
                  <c:v>19</c:v>
                </c:pt>
              </c:numCache>
            </c:numRef>
          </c:val>
        </c:ser>
        <c:ser>
          <c:idx val="2"/>
          <c:order val="2"/>
          <c:tx>
            <c:strRef>
              <c:f>'Diagramok MA'!$V$6:$V$7</c:f>
              <c:strCache>
                <c:ptCount val="1"/>
                <c:pt idx="0">
                  <c:v>Levelező Jelentkezettek</c:v>
                </c:pt>
              </c:strCache>
            </c:strRef>
          </c:tx>
          <c:cat>
            <c:numRef>
              <c:f>'Diagramok MA'!$S$8:$S$12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'Diagramok MA'!$V$8:$V$12</c:f>
              <c:numCache>
                <c:formatCode>General</c:formatCode>
                <c:ptCount val="5"/>
                <c:pt idx="0">
                  <c:v>178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'Diagramok MA'!$W$6:$W$7</c:f>
              <c:strCache>
                <c:ptCount val="1"/>
                <c:pt idx="0">
                  <c:v>Levelező Felvettek</c:v>
                </c:pt>
              </c:strCache>
            </c:strRef>
          </c:tx>
          <c:cat>
            <c:numRef>
              <c:f>'Diagramok MA'!$S$8:$S$12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'Diagramok MA'!$W$8:$W$12</c:f>
              <c:numCache>
                <c:formatCode>General</c:formatCode>
                <c:ptCount val="5"/>
                <c:pt idx="0">
                  <c:v>61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marker val="1"/>
        <c:axId val="56561024"/>
        <c:axId val="56579200"/>
      </c:lineChart>
      <c:catAx>
        <c:axId val="56561024"/>
        <c:scaling>
          <c:orientation val="minMax"/>
        </c:scaling>
        <c:axPos val="b"/>
        <c:numFmt formatCode="General" sourceLinked="1"/>
        <c:majorTickMark val="none"/>
        <c:tickLblPos val="nextTo"/>
        <c:crossAx val="56579200"/>
        <c:crosses val="autoZero"/>
        <c:auto val="1"/>
        <c:lblAlgn val="ctr"/>
        <c:lblOffset val="100"/>
      </c:catAx>
      <c:valAx>
        <c:axId val="5657920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565610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12542592592592589"/>
          <c:w val="0.79951399825021841"/>
          <c:h val="0.10001924759405068"/>
        </c:manualLayout>
      </c:layout>
    </c:legend>
    <c:plotVisOnly val="1"/>
  </c:chart>
  <c:txPr>
    <a:bodyPr/>
    <a:lstStyle/>
    <a:p>
      <a:pPr>
        <a:defRPr sz="1800"/>
      </a:pPr>
      <a:endParaRPr lang="hu-H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34"/>
  <c:chart>
    <c:title>
      <c:tx>
        <c:rich>
          <a:bodyPr/>
          <a:lstStyle/>
          <a:p>
            <a:pPr>
              <a:defRPr/>
            </a:pPr>
            <a:r>
              <a:rPr lang="hu-HU"/>
              <a:t>DE-GVK</a:t>
            </a:r>
          </a:p>
          <a:p>
            <a:pPr>
              <a:defRPr/>
            </a:pPr>
            <a:r>
              <a:rPr lang="hu-HU"/>
              <a:t>EET (MA)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1.5277777777777781E-2"/>
          <c:y val="0.24581554389034724"/>
          <c:w val="0.96944444444444489"/>
          <c:h val="0.63214435695538118"/>
        </c:manualLayout>
      </c:layout>
      <c:lineChart>
        <c:grouping val="standard"/>
        <c:ser>
          <c:idx val="0"/>
          <c:order val="0"/>
          <c:tx>
            <c:strRef>
              <c:f>'Diagramok MA'!$AJ$25:$AJ$26</c:f>
              <c:strCache>
                <c:ptCount val="1"/>
                <c:pt idx="0">
                  <c:v>Nappali Jelentkezettek</c:v>
                </c:pt>
              </c:strCache>
            </c:strRef>
          </c:tx>
          <c:cat>
            <c:numRef>
              <c:f>'Diagramok MA'!$AI$27:$AI$31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'Diagramok MA'!$AJ$27:$AJ$31</c:f>
              <c:numCache>
                <c:formatCode>General</c:formatCode>
                <c:ptCount val="5"/>
                <c:pt idx="0">
                  <c:v>83</c:v>
                </c:pt>
                <c:pt idx="1">
                  <c:v>129</c:v>
                </c:pt>
                <c:pt idx="2">
                  <c:v>80</c:v>
                </c:pt>
                <c:pt idx="3">
                  <c:v>70</c:v>
                </c:pt>
                <c:pt idx="4">
                  <c:v>85</c:v>
                </c:pt>
              </c:numCache>
            </c:numRef>
          </c:val>
        </c:ser>
        <c:ser>
          <c:idx val="1"/>
          <c:order val="1"/>
          <c:tx>
            <c:strRef>
              <c:f>'Diagramok MA'!$AK$25:$AK$26</c:f>
              <c:strCache>
                <c:ptCount val="1"/>
                <c:pt idx="0">
                  <c:v>Nappali Felvettek</c:v>
                </c:pt>
              </c:strCache>
            </c:strRef>
          </c:tx>
          <c:cat>
            <c:numRef>
              <c:f>'Diagramok MA'!$AI$27:$AI$31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'Diagramok MA'!$AK$27:$AK$31</c:f>
              <c:numCache>
                <c:formatCode>General</c:formatCode>
                <c:ptCount val="5"/>
                <c:pt idx="0">
                  <c:v>41</c:v>
                </c:pt>
                <c:pt idx="1">
                  <c:v>51</c:v>
                </c:pt>
                <c:pt idx="2">
                  <c:v>30</c:v>
                </c:pt>
                <c:pt idx="3">
                  <c:v>23</c:v>
                </c:pt>
                <c:pt idx="4">
                  <c:v>19</c:v>
                </c:pt>
              </c:numCache>
            </c:numRef>
          </c:val>
        </c:ser>
        <c:ser>
          <c:idx val="2"/>
          <c:order val="2"/>
          <c:tx>
            <c:strRef>
              <c:f>'Diagramok MA'!$AL$25:$AL$26</c:f>
              <c:strCache>
                <c:ptCount val="1"/>
                <c:pt idx="0">
                  <c:v>Levelező Jelentkezettek</c:v>
                </c:pt>
              </c:strCache>
            </c:strRef>
          </c:tx>
          <c:cat>
            <c:numRef>
              <c:f>'Diagramok MA'!$AI$27:$AI$31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'Diagramok MA'!$AL$27:$AL$31</c:f>
              <c:numCache>
                <c:formatCode>General</c:formatCode>
                <c:ptCount val="5"/>
                <c:pt idx="0">
                  <c:v>183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'Diagramok MA'!$AM$25:$AM$26</c:f>
              <c:strCache>
                <c:ptCount val="1"/>
                <c:pt idx="0">
                  <c:v>Levelező Felvettek</c:v>
                </c:pt>
              </c:strCache>
            </c:strRef>
          </c:tx>
          <c:cat>
            <c:numRef>
              <c:f>'Diagramok MA'!$AI$27:$AI$31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'Diagramok MA'!$AM$27:$AM$31</c:f>
              <c:numCache>
                <c:formatCode>General</c:formatCode>
                <c:ptCount val="5"/>
                <c:pt idx="0">
                  <c:v>65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marker val="1"/>
        <c:axId val="56636544"/>
        <c:axId val="56638080"/>
      </c:lineChart>
      <c:catAx>
        <c:axId val="56636544"/>
        <c:scaling>
          <c:orientation val="minMax"/>
        </c:scaling>
        <c:axPos val="b"/>
        <c:numFmt formatCode="General" sourceLinked="1"/>
        <c:majorTickMark val="none"/>
        <c:tickLblPos val="nextTo"/>
        <c:crossAx val="56638080"/>
        <c:crosses val="autoZero"/>
        <c:auto val="1"/>
        <c:lblAlgn val="ctr"/>
        <c:lblOffset val="100"/>
      </c:catAx>
      <c:valAx>
        <c:axId val="5663808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566365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12542592592592589"/>
          <c:w val="0.80784733158355226"/>
          <c:h val="0.10001924759405068"/>
        </c:manualLayout>
      </c:layout>
    </c:legend>
    <c:plotVisOnly val="1"/>
  </c:chart>
  <c:txPr>
    <a:bodyPr/>
    <a:lstStyle/>
    <a:p>
      <a:pPr>
        <a:defRPr sz="1800"/>
      </a:pPr>
      <a:endParaRPr lang="hu-H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0.94615</cdr:y>
    </cdr:from>
    <cdr:to>
      <cdr:x>0.45674</cdr:x>
      <cdr:y>1</cdr:y>
    </cdr:to>
    <cdr:sp macro="" textlink="">
      <cdr:nvSpPr>
        <cdr:cNvPr id="2" name="Szövegdoboz 4"/>
        <cdr:cNvSpPr txBox="1"/>
      </cdr:nvSpPr>
      <cdr:spPr>
        <a:xfrm xmlns:a="http://schemas.openxmlformats.org/drawingml/2006/main">
          <a:off x="0" y="6488668"/>
          <a:ext cx="417646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hu-H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hu-HU" dirty="0" smtClean="0"/>
            <a:t>Forrás: saját, </a:t>
          </a:r>
          <a:r>
            <a:rPr lang="hu-HU" dirty="0" err="1" smtClean="0"/>
            <a:t>Felvi</a:t>
          </a:r>
          <a:r>
            <a:rPr lang="hu-HU" dirty="0" smtClean="0"/>
            <a:t> adatok alapján, 2013</a:t>
          </a:r>
          <a:endParaRPr lang="hu-HU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0.94615</cdr:y>
    </cdr:from>
    <cdr:to>
      <cdr:x>0.45674</cdr:x>
      <cdr:y>1</cdr:y>
    </cdr:to>
    <cdr:sp macro="" textlink="">
      <cdr:nvSpPr>
        <cdr:cNvPr id="2" name="Szövegdoboz 4"/>
        <cdr:cNvSpPr txBox="1"/>
      </cdr:nvSpPr>
      <cdr:spPr>
        <a:xfrm xmlns:a="http://schemas.openxmlformats.org/drawingml/2006/main">
          <a:off x="-396552" y="6488668"/>
          <a:ext cx="417646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hu-H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hu-HU" dirty="0" smtClean="0"/>
            <a:t>Forrás: saját, </a:t>
          </a:r>
          <a:r>
            <a:rPr lang="hu-HU" dirty="0" err="1" smtClean="0"/>
            <a:t>Felvi</a:t>
          </a:r>
          <a:r>
            <a:rPr lang="hu-HU" dirty="0" smtClean="0"/>
            <a:t> adatok alapján, 2013</a:t>
          </a:r>
          <a:endParaRPr lang="hu-HU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0.94615</cdr:y>
    </cdr:from>
    <cdr:to>
      <cdr:x>0.45674</cdr:x>
      <cdr:y>1</cdr:y>
    </cdr:to>
    <cdr:sp macro="" textlink="">
      <cdr:nvSpPr>
        <cdr:cNvPr id="2" name="Szövegdoboz 4"/>
        <cdr:cNvSpPr txBox="1"/>
      </cdr:nvSpPr>
      <cdr:spPr>
        <a:xfrm xmlns:a="http://schemas.openxmlformats.org/drawingml/2006/main">
          <a:off x="0" y="6488668"/>
          <a:ext cx="417646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hu-H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hu-HU" dirty="0" smtClean="0"/>
            <a:t>Forrás: saját, </a:t>
          </a:r>
          <a:r>
            <a:rPr lang="hu-HU" dirty="0" err="1" smtClean="0"/>
            <a:t>Felvi</a:t>
          </a:r>
          <a:r>
            <a:rPr lang="hu-HU" dirty="0" smtClean="0"/>
            <a:t> adatok alapján, 2013</a:t>
          </a:r>
          <a:endParaRPr lang="hu-HU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0.94615</cdr:y>
    </cdr:from>
    <cdr:to>
      <cdr:x>0.45674</cdr:x>
      <cdr:y>1</cdr:y>
    </cdr:to>
    <cdr:sp macro="" textlink="">
      <cdr:nvSpPr>
        <cdr:cNvPr id="2" name="Szövegdoboz 4"/>
        <cdr:cNvSpPr txBox="1"/>
      </cdr:nvSpPr>
      <cdr:spPr>
        <a:xfrm xmlns:a="http://schemas.openxmlformats.org/drawingml/2006/main">
          <a:off x="-252536" y="6488668"/>
          <a:ext cx="417646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hu-H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hu-HU" dirty="0" smtClean="0"/>
            <a:t>Forrás: saját, </a:t>
          </a:r>
          <a:r>
            <a:rPr lang="hu-HU" dirty="0" err="1" smtClean="0"/>
            <a:t>Felvi</a:t>
          </a:r>
          <a:r>
            <a:rPr lang="hu-HU" dirty="0" smtClean="0"/>
            <a:t> adatok alapján, 2013</a:t>
          </a:r>
          <a:endParaRPr lang="hu-HU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0.94615</cdr:y>
    </cdr:from>
    <cdr:to>
      <cdr:x>0.45674</cdr:x>
      <cdr:y>1</cdr:y>
    </cdr:to>
    <cdr:sp macro="" textlink="">
      <cdr:nvSpPr>
        <cdr:cNvPr id="2" name="Szövegdoboz 4"/>
        <cdr:cNvSpPr txBox="1"/>
      </cdr:nvSpPr>
      <cdr:spPr>
        <a:xfrm xmlns:a="http://schemas.openxmlformats.org/drawingml/2006/main">
          <a:off x="0" y="6488668"/>
          <a:ext cx="417646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hu-H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hu-HU" dirty="0" smtClean="0"/>
            <a:t>Forrás: saját, </a:t>
          </a:r>
          <a:r>
            <a:rPr lang="hu-HU" dirty="0" err="1" smtClean="0"/>
            <a:t>Felvi</a:t>
          </a:r>
          <a:r>
            <a:rPr lang="hu-HU" dirty="0" smtClean="0"/>
            <a:t> adatok alapján, 2013</a:t>
          </a:r>
          <a:endParaRPr lang="hu-HU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0.94615</cdr:y>
    </cdr:from>
    <cdr:to>
      <cdr:x>0.45674</cdr:x>
      <cdr:y>1</cdr:y>
    </cdr:to>
    <cdr:sp macro="" textlink="">
      <cdr:nvSpPr>
        <cdr:cNvPr id="2" name="Szövegdoboz 4"/>
        <cdr:cNvSpPr txBox="1"/>
      </cdr:nvSpPr>
      <cdr:spPr>
        <a:xfrm xmlns:a="http://schemas.openxmlformats.org/drawingml/2006/main">
          <a:off x="0" y="6488668"/>
          <a:ext cx="417646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hu-H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hu-HU" dirty="0" smtClean="0"/>
            <a:t>Forrás: saját, </a:t>
          </a:r>
          <a:r>
            <a:rPr lang="hu-HU" dirty="0" err="1" smtClean="0"/>
            <a:t>Felvi</a:t>
          </a:r>
          <a:r>
            <a:rPr lang="hu-HU" dirty="0" smtClean="0"/>
            <a:t> adatok alapján, 2013</a:t>
          </a:r>
          <a:endParaRPr lang="hu-HU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0.94615</cdr:y>
    </cdr:from>
    <cdr:to>
      <cdr:x>0.45674</cdr:x>
      <cdr:y>1</cdr:y>
    </cdr:to>
    <cdr:sp macro="" textlink="">
      <cdr:nvSpPr>
        <cdr:cNvPr id="2" name="Szövegdoboz 4"/>
        <cdr:cNvSpPr txBox="1"/>
      </cdr:nvSpPr>
      <cdr:spPr>
        <a:xfrm xmlns:a="http://schemas.openxmlformats.org/drawingml/2006/main">
          <a:off x="0" y="6488668"/>
          <a:ext cx="417646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hu-H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hu-HU" dirty="0" smtClean="0"/>
            <a:t>Forrás: saját, </a:t>
          </a:r>
          <a:r>
            <a:rPr lang="hu-HU" dirty="0" err="1" smtClean="0"/>
            <a:t>Felvi</a:t>
          </a:r>
          <a:r>
            <a:rPr lang="hu-HU" dirty="0" smtClean="0"/>
            <a:t> adatok alapján, 2013</a:t>
          </a:r>
          <a:endParaRPr lang="hu-HU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E057B-5AC7-42C6-ABB6-E81A3BD1F48A}" type="datetimeFigureOut">
              <a:rPr lang="hu-HU" smtClean="0"/>
              <a:pPr/>
              <a:t>2013.11.20.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19320-52AF-46D6-A512-2C12ED3CC33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19320-52AF-46D6-A512-2C12ED3CC336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19320-52AF-46D6-A512-2C12ED3CC336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19320-52AF-46D6-A512-2C12ED3CC336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19320-52AF-46D6-A512-2C12ED3CC336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19320-52AF-46D6-A512-2C12ED3CC336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19320-52AF-46D6-A512-2C12ED3CC336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19320-52AF-46D6-A512-2C12ED3CC336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19320-52AF-46D6-A512-2C12ED3CC336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19320-52AF-46D6-A512-2C12ED3CC336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églalap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églalap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Téglalap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Téglalap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Lekerekített téglalap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Lekerekített téglalap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églalap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A414969-31DF-4802-ADED-FD5299ACCD9F}" type="datetimeFigureOut">
              <a:rPr lang="hu-HU" smtClean="0"/>
              <a:pPr/>
              <a:t>2013.11.20.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2AE1F08-1971-4C5F-8065-5EB2148E563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969-31DF-4802-ADED-FD5299ACCD9F}" type="datetimeFigureOut">
              <a:rPr lang="hu-HU" smtClean="0"/>
              <a:pPr/>
              <a:t>2013.11.20.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1F08-1971-4C5F-8065-5EB2148E563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969-31DF-4802-ADED-FD5299ACCD9F}" type="datetimeFigureOut">
              <a:rPr lang="hu-HU" smtClean="0"/>
              <a:pPr/>
              <a:t>2013.11.20.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1F08-1971-4C5F-8065-5EB2148E563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969-31DF-4802-ADED-FD5299ACCD9F}" type="datetimeFigureOut">
              <a:rPr lang="hu-HU" smtClean="0"/>
              <a:pPr/>
              <a:t>2013.11.20.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1F08-1971-4C5F-8065-5EB2148E563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969-31DF-4802-ADED-FD5299ACCD9F}" type="datetimeFigureOut">
              <a:rPr lang="hu-HU" smtClean="0"/>
              <a:pPr/>
              <a:t>2013.11.20.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1F08-1971-4C5F-8065-5EB2148E563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969-31DF-4802-ADED-FD5299ACCD9F}" type="datetimeFigureOut">
              <a:rPr lang="hu-HU" smtClean="0"/>
              <a:pPr/>
              <a:t>2013.11.20.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1F08-1971-4C5F-8065-5EB2148E563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Dátum hely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A414969-31DF-4802-ADED-FD5299ACCD9F}" type="datetimeFigureOut">
              <a:rPr lang="hu-HU" smtClean="0"/>
              <a:pPr/>
              <a:t>2013.11.20.</a:t>
            </a:fld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AE1F08-1971-4C5F-8065-5EB2148E563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A414969-31DF-4802-ADED-FD5299ACCD9F}" type="datetimeFigureOut">
              <a:rPr lang="hu-HU" smtClean="0"/>
              <a:pPr/>
              <a:t>2013.11.20.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2AE1F08-1971-4C5F-8065-5EB2148E563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969-31DF-4802-ADED-FD5299ACCD9F}" type="datetimeFigureOut">
              <a:rPr lang="hu-HU" smtClean="0"/>
              <a:pPr/>
              <a:t>2013.11.20.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1F08-1971-4C5F-8065-5EB2148E563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969-31DF-4802-ADED-FD5299ACCD9F}" type="datetimeFigureOut">
              <a:rPr lang="hu-HU" smtClean="0"/>
              <a:pPr/>
              <a:t>2013.11.20.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1F08-1971-4C5F-8065-5EB2148E563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14969-31DF-4802-ADED-FD5299ACCD9F}" type="datetimeFigureOut">
              <a:rPr lang="hu-HU" smtClean="0"/>
              <a:pPr/>
              <a:t>2013.11.20.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1F08-1971-4C5F-8065-5EB2148E563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églalap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églalap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Téglalap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Téglalap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Lekerekített téglalap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A414969-31DF-4802-ADED-FD5299ACCD9F}" type="datetimeFigureOut">
              <a:rPr lang="hu-HU" smtClean="0"/>
              <a:pPr/>
              <a:t>2013.11.20.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2AE1F08-1971-4C5F-8065-5EB2148E563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8458200" cy="1470025"/>
          </a:xfrm>
        </p:spPr>
        <p:txBody>
          <a:bodyPr>
            <a:normAutofit/>
          </a:bodyPr>
          <a:lstStyle/>
          <a:p>
            <a:r>
              <a:rPr lang="hu-HU" b="1" dirty="0" smtClean="0"/>
              <a:t>A tanácsadó képzés regionális munkaerő-piaci hatásai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958062"/>
          </a:xfrm>
        </p:spPr>
        <p:txBody>
          <a:bodyPr>
            <a:normAutofit/>
          </a:bodyPr>
          <a:lstStyle/>
          <a:p>
            <a:r>
              <a:rPr lang="hu-HU" b="1" dirty="0" smtClean="0"/>
              <a:t>Kiss Ádám Gergő</a:t>
            </a:r>
            <a:r>
              <a:rPr lang="hu-HU" dirty="0" smtClean="0"/>
              <a:t>, </a:t>
            </a:r>
            <a:r>
              <a:rPr lang="hu-HU" dirty="0" smtClean="0"/>
              <a:t>PhD-hallgató</a:t>
            </a:r>
            <a:endParaRPr lang="hu-HU" dirty="0" smtClean="0"/>
          </a:p>
          <a:p>
            <a:r>
              <a:rPr lang="hu-HU" dirty="0" smtClean="0"/>
              <a:t>Szent István Egyetem </a:t>
            </a:r>
          </a:p>
          <a:p>
            <a:r>
              <a:rPr lang="hu-HU" dirty="0" smtClean="0"/>
              <a:t>Enyedi György Regionális Tudományok Doktori Iskola</a:t>
            </a:r>
          </a:p>
          <a:p>
            <a:endParaRPr lang="hu-HU" dirty="0" smtClean="0"/>
          </a:p>
          <a:p>
            <a:r>
              <a:rPr lang="hu-HU" sz="1800" dirty="0" smtClean="0"/>
              <a:t>XI. MRTT Vándorgyűlés, Kaposvár</a:t>
            </a:r>
          </a:p>
          <a:p>
            <a:r>
              <a:rPr lang="hu-HU" sz="1800" dirty="0" smtClean="0"/>
              <a:t>2013. november 21-22.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Documents and Settings\Garabás Zita\Asztal\Mellearn\regio_vak.jpg"/>
          <p:cNvPicPr>
            <a:picLocks noChangeAspect="1" noChangeArrowheads="1"/>
          </p:cNvPicPr>
          <p:nvPr/>
        </p:nvPicPr>
        <p:blipFill>
          <a:blip r:embed="rId2" cstate="print"/>
          <a:srcRect l="1806" t="3836" r="1975" b="2467"/>
          <a:stretch>
            <a:fillRect/>
          </a:stretch>
        </p:blipFill>
        <p:spPr bwMode="auto">
          <a:xfrm>
            <a:off x="1" y="415545"/>
            <a:ext cx="9120338" cy="6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llipszis 6"/>
          <p:cNvSpPr/>
          <p:nvPr/>
        </p:nvSpPr>
        <p:spPr>
          <a:xfrm>
            <a:off x="2483768" y="5301208"/>
            <a:ext cx="791542" cy="359692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9" name="Ellipszis 8"/>
          <p:cNvSpPr/>
          <p:nvPr/>
        </p:nvSpPr>
        <p:spPr>
          <a:xfrm flipV="1">
            <a:off x="7164288" y="2492896"/>
            <a:ext cx="838795" cy="32397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5148064" y="2636912"/>
            <a:ext cx="576262" cy="2159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4211960" y="2204864"/>
            <a:ext cx="641474" cy="43204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0" y="3068960"/>
            <a:ext cx="970211" cy="2159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7" name="Ellipszis 16"/>
          <p:cNvSpPr/>
          <p:nvPr/>
        </p:nvSpPr>
        <p:spPr>
          <a:xfrm>
            <a:off x="3563888" y="2492896"/>
            <a:ext cx="576262" cy="2159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9715" name="Szövegdoboz 2"/>
          <p:cNvSpPr txBox="1">
            <a:spLocks noChangeArrowheads="1"/>
          </p:cNvSpPr>
          <p:nvPr/>
        </p:nvSpPr>
        <p:spPr bwMode="auto">
          <a:xfrm>
            <a:off x="0" y="404664"/>
            <a:ext cx="756084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u-HU" sz="3200" b="1" dirty="0" smtClean="0">
                <a:latin typeface="+mj-lt"/>
                <a:ea typeface="+mj-ea"/>
                <a:cs typeface="+mj-cs"/>
              </a:rPr>
              <a:t>Tanácsadóképzés</a:t>
            </a:r>
            <a:r>
              <a:rPr lang="hu-HU" sz="2000" b="1" dirty="0" smtClean="0"/>
              <a:t> </a:t>
            </a:r>
          </a:p>
          <a:p>
            <a:r>
              <a:rPr lang="hu-HU" sz="3200" b="1" dirty="0" smtClean="0">
                <a:latin typeface="+mj-lt"/>
                <a:ea typeface="+mj-ea"/>
                <a:cs typeface="+mj-cs"/>
              </a:rPr>
              <a:t>Magyarországon</a:t>
            </a:r>
            <a:endParaRPr lang="hu-HU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1979712" y="2276872"/>
            <a:ext cx="57467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sz="600" b="1" cap="all" dirty="0">
                <a:latin typeface="Arial" pitchFamily="34" charset="0"/>
                <a:cs typeface="Arial" pitchFamily="34" charset="0"/>
              </a:rPr>
              <a:t>Győr</a:t>
            </a:r>
            <a:endParaRPr lang="hu-HU" sz="700" b="1" cap="al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Ellipszis 20"/>
          <p:cNvSpPr/>
          <p:nvPr/>
        </p:nvSpPr>
        <p:spPr>
          <a:xfrm>
            <a:off x="1979712" y="2204864"/>
            <a:ext cx="576064" cy="28771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2" name="Szövegdoboz 21"/>
          <p:cNvSpPr txBox="1"/>
          <p:nvPr/>
        </p:nvSpPr>
        <p:spPr>
          <a:xfrm>
            <a:off x="395288" y="6453188"/>
            <a:ext cx="6408737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u-HU" dirty="0">
                <a:latin typeface="Times New Roman" pitchFamily="18" charset="0"/>
                <a:cs typeface="Times New Roman" pitchFamily="18" charset="0"/>
              </a:rPr>
              <a:t>Forrás: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dr. Suhajda, 2013.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Ellipszis 22"/>
          <p:cNvSpPr/>
          <p:nvPr/>
        </p:nvSpPr>
        <p:spPr>
          <a:xfrm>
            <a:off x="4283968" y="2276872"/>
            <a:ext cx="576262" cy="2159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5" name="Ellipszis 24"/>
          <p:cNvSpPr/>
          <p:nvPr/>
        </p:nvSpPr>
        <p:spPr>
          <a:xfrm>
            <a:off x="2483768" y="5445224"/>
            <a:ext cx="574675" cy="2159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7" name="Szövegdoboz 26"/>
          <p:cNvSpPr txBox="1"/>
          <p:nvPr/>
        </p:nvSpPr>
        <p:spPr>
          <a:xfrm>
            <a:off x="7596336" y="2852936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solidFill>
                  <a:srgbClr val="FF0000"/>
                </a:solidFill>
              </a:rPr>
              <a:t>DE</a:t>
            </a:r>
            <a:r>
              <a:rPr lang="hu-HU" sz="1600" dirty="0" smtClean="0"/>
              <a:t>- EET</a:t>
            </a:r>
            <a:endParaRPr lang="hu-HU" sz="1600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4067944" y="177281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SZIE</a:t>
            </a:r>
            <a:r>
              <a:rPr lang="hu-HU" sz="1400" dirty="0" smtClean="0"/>
              <a:t>- EET</a:t>
            </a:r>
          </a:p>
          <a:p>
            <a:r>
              <a:rPr lang="hu-HU" sz="1400" dirty="0" smtClean="0"/>
              <a:t>ANDR, PO</a:t>
            </a:r>
            <a:endParaRPr lang="hu-HU" sz="1400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2195736" y="5013176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PTE-</a:t>
            </a:r>
            <a:r>
              <a:rPr lang="hu-HU" sz="1400" dirty="0" smtClean="0"/>
              <a:t> EET, </a:t>
            </a:r>
            <a:r>
              <a:rPr lang="hu-HU" sz="1050" dirty="0" smtClean="0"/>
              <a:t>ANDR</a:t>
            </a:r>
            <a:endParaRPr lang="hu-HU" sz="1400" dirty="0"/>
          </a:p>
        </p:txBody>
      </p:sp>
      <p:sp>
        <p:nvSpPr>
          <p:cNvPr id="30" name="Szövegdoboz 29"/>
          <p:cNvSpPr txBox="1"/>
          <p:nvPr/>
        </p:nvSpPr>
        <p:spPr>
          <a:xfrm>
            <a:off x="1979712" y="244237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NYME</a:t>
            </a:r>
            <a:r>
              <a:rPr lang="hu-HU" sz="1400" dirty="0" smtClean="0"/>
              <a:t>- EET</a:t>
            </a:r>
            <a:endParaRPr lang="hu-HU" sz="1400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0" y="328498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NYME-</a:t>
            </a:r>
            <a:r>
              <a:rPr lang="hu-HU" sz="1400" dirty="0" smtClean="0"/>
              <a:t> ANDR</a:t>
            </a:r>
            <a:endParaRPr lang="hu-HU" sz="1400" dirty="0"/>
          </a:p>
        </p:txBody>
      </p:sp>
      <p:sp>
        <p:nvSpPr>
          <p:cNvPr id="32" name="Szövegdoboz 31"/>
          <p:cNvSpPr txBox="1"/>
          <p:nvPr/>
        </p:nvSpPr>
        <p:spPr>
          <a:xfrm>
            <a:off x="5076056" y="2780928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rgbClr val="FF0000"/>
                </a:solidFill>
              </a:rPr>
              <a:t>SZIE</a:t>
            </a:r>
            <a:r>
              <a:rPr lang="hu-HU" sz="1400" dirty="0" smtClean="0"/>
              <a:t>- ANDR</a:t>
            </a:r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 descr="http://webmail.szie.hu:82/attach/hallgatok_osszesen_1992-2013.jpg?sid=&amp;mbox=INBOX&amp;uid=8929&amp;number=4&amp;filename=hallgatok_osszesen_1992-2013.jpg"/>
          <p:cNvSpPr>
            <a:spLocks noChangeAspect="1" noChangeArrowheads="1"/>
          </p:cNvSpPr>
          <p:nvPr/>
        </p:nvSpPr>
        <p:spPr bwMode="auto">
          <a:xfrm>
            <a:off x="155575" y="-2757488"/>
            <a:ext cx="8134350" cy="5753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49156" name="AutoShape 4" descr="http://webmail.szie.hu:82/attach/hallgatok_osszesen_1992-2013.jpg?sid=&amp;mbox=INBOX&amp;uid=8929&amp;number=4&amp;filename=hallgatok_osszesen_1992-2013.jpg"/>
          <p:cNvSpPr>
            <a:spLocks noChangeAspect="1" noChangeArrowheads="1"/>
          </p:cNvSpPr>
          <p:nvPr/>
        </p:nvSpPr>
        <p:spPr bwMode="auto">
          <a:xfrm>
            <a:off x="155575" y="-2757488"/>
            <a:ext cx="8134350" cy="5753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1" name="Kép 10" descr="mvta_megye_1995_201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zövegdoboz 11"/>
          <p:cNvSpPr txBox="1"/>
          <p:nvPr/>
        </p:nvSpPr>
        <p:spPr>
          <a:xfrm>
            <a:off x="179512" y="652534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Forrás: Suhajda - Kiss, 2013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0" y="6488668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Forrás: saját, </a:t>
            </a:r>
            <a:r>
              <a:rPr lang="hu-HU" sz="1600" dirty="0" err="1" smtClean="0"/>
              <a:t>Felvi</a:t>
            </a:r>
            <a:r>
              <a:rPr lang="hu-HU" sz="1600" dirty="0" smtClean="0"/>
              <a:t> adatok alapján, 2013</a:t>
            </a:r>
            <a:endParaRPr lang="hu-H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11" name="Tartalom helye 10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7304"/>
          </a:xfrm>
        </p:spPr>
        <p:txBody>
          <a:bodyPr>
            <a:normAutofit/>
          </a:bodyPr>
          <a:lstStyle/>
          <a:p>
            <a:pPr algn="just"/>
            <a:r>
              <a:rPr lang="hu-HU" dirty="0" smtClean="0"/>
              <a:t>Andragógia (</a:t>
            </a:r>
            <a:r>
              <a:rPr lang="hu-HU" dirty="0" err="1" smtClean="0"/>
              <a:t>Ba</a:t>
            </a:r>
            <a:r>
              <a:rPr lang="hu-HU" dirty="0" smtClean="0"/>
              <a:t>), Munkavállalási tanácsadó szakirány</a:t>
            </a:r>
          </a:p>
          <a:p>
            <a:pPr lvl="1" algn="just"/>
            <a:r>
              <a:rPr lang="hu-HU" dirty="0" smtClean="0">
                <a:solidFill>
                  <a:schemeClr val="tx1"/>
                </a:solidFill>
              </a:rPr>
              <a:t>Közgazdasági</a:t>
            </a:r>
            <a:r>
              <a:rPr lang="hu-HU" dirty="0">
                <a:solidFill>
                  <a:schemeClr val="tx1"/>
                </a:solidFill>
              </a:rPr>
              <a:t>, munkaügyi </a:t>
            </a:r>
            <a:r>
              <a:rPr lang="hu-HU" dirty="0" smtClean="0">
                <a:solidFill>
                  <a:schemeClr val="tx1"/>
                </a:solidFill>
              </a:rPr>
              <a:t>tudás</a:t>
            </a:r>
          </a:p>
          <a:p>
            <a:pPr lvl="1" algn="just"/>
            <a:r>
              <a:rPr lang="hu-HU" dirty="0" smtClean="0">
                <a:solidFill>
                  <a:schemeClr val="tx1"/>
                </a:solidFill>
              </a:rPr>
              <a:t>Naprakész a </a:t>
            </a:r>
            <a:r>
              <a:rPr lang="hu-HU" dirty="0">
                <a:solidFill>
                  <a:schemeClr val="tx1"/>
                </a:solidFill>
              </a:rPr>
              <a:t>hazai és az uniós munkaerőpiac változási tendenciáit </a:t>
            </a:r>
            <a:r>
              <a:rPr lang="hu-HU" dirty="0" smtClean="0">
                <a:solidFill>
                  <a:schemeClr val="tx1"/>
                </a:solidFill>
              </a:rPr>
              <a:t>illetően</a:t>
            </a:r>
          </a:p>
          <a:p>
            <a:pPr lvl="1" algn="just"/>
            <a:r>
              <a:rPr lang="hu-HU" dirty="0" smtClean="0">
                <a:solidFill>
                  <a:schemeClr val="tx1"/>
                </a:solidFill>
              </a:rPr>
              <a:t>Ismeri </a:t>
            </a:r>
            <a:r>
              <a:rPr lang="hu-HU" dirty="0">
                <a:solidFill>
                  <a:schemeClr val="tx1"/>
                </a:solidFill>
              </a:rPr>
              <a:t>a munkavállalás elméleti és gyakorlati </a:t>
            </a:r>
            <a:r>
              <a:rPr lang="hu-HU" dirty="0" smtClean="0">
                <a:solidFill>
                  <a:schemeClr val="tx1"/>
                </a:solidFill>
              </a:rPr>
              <a:t>kérdéseit</a:t>
            </a:r>
          </a:p>
          <a:p>
            <a:pPr lvl="1" algn="just"/>
            <a:r>
              <a:rPr lang="hu-HU" dirty="0" smtClean="0">
                <a:solidFill>
                  <a:schemeClr val="tx1"/>
                </a:solidFill>
              </a:rPr>
              <a:t>Hatékony tanácsadói munka (elméleti és módszertani alapok ismerete)</a:t>
            </a:r>
          </a:p>
          <a:p>
            <a:pPr lvl="1" algn="just"/>
            <a:r>
              <a:rPr lang="hu-HU" dirty="0" smtClean="0">
                <a:solidFill>
                  <a:schemeClr val="tx1"/>
                </a:solidFill>
              </a:rPr>
              <a:t>Az egyéni igények kiszolgálásától kezdve akár komplex munkaerő-piaci programok szervezésére is alkalmas</a:t>
            </a:r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További célok, irányok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Tanácsadói szakma munkaerő-piaci helyzete, lehetőségei</a:t>
            </a:r>
          </a:p>
          <a:p>
            <a:endParaRPr lang="hu-HU" dirty="0" smtClean="0"/>
          </a:p>
          <a:p>
            <a:pPr lvl="1"/>
            <a:r>
              <a:rPr lang="hu-HU" dirty="0" smtClean="0">
                <a:solidFill>
                  <a:schemeClr val="tx1"/>
                </a:solidFill>
              </a:rPr>
              <a:t>Tanácsadó szakemberek felkeresése</a:t>
            </a:r>
          </a:p>
          <a:p>
            <a:endParaRPr lang="hu-HU" dirty="0" smtClean="0"/>
          </a:p>
          <a:p>
            <a:pPr lvl="1"/>
            <a:r>
              <a:rPr lang="hu-HU" dirty="0" smtClean="0">
                <a:solidFill>
                  <a:schemeClr val="tx1"/>
                </a:solidFill>
              </a:rPr>
              <a:t>Képző intézmények megkeresése</a:t>
            </a:r>
          </a:p>
          <a:p>
            <a:endParaRPr lang="hu-HU" dirty="0" smtClean="0"/>
          </a:p>
          <a:p>
            <a:r>
              <a:rPr lang="hu-HU" dirty="0" smtClean="0"/>
              <a:t>Tanácsadói munka/szakma regionális vizsgálata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Köszönöm a megtisztelő figyelmet!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>
          <a:xfrm>
            <a:off x="683568" y="5348288"/>
            <a:ext cx="7772400" cy="1509712"/>
          </a:xfrm>
        </p:spPr>
        <p:txBody>
          <a:bodyPr/>
          <a:lstStyle/>
          <a:p>
            <a:r>
              <a:rPr lang="hu-HU" dirty="0" smtClean="0"/>
              <a:t>Kiss Ádám Gergő</a:t>
            </a:r>
          </a:p>
          <a:p>
            <a:r>
              <a:rPr lang="hu-HU" dirty="0" err="1" smtClean="0"/>
              <a:t>kissadamgergo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>
            <a:noAutofit/>
          </a:bodyPr>
          <a:lstStyle/>
          <a:p>
            <a:pPr algn="just"/>
            <a:r>
              <a:rPr lang="hu-HU" sz="3000" dirty="0" smtClean="0"/>
              <a:t>Emberi erőforrás tanácsadó (Ma)</a:t>
            </a:r>
          </a:p>
          <a:p>
            <a:pPr lvl="1" algn="just"/>
            <a:r>
              <a:rPr lang="hu-HU" sz="2600" dirty="0" smtClean="0">
                <a:solidFill>
                  <a:schemeClr val="tx1"/>
                </a:solidFill>
              </a:rPr>
              <a:t>A </a:t>
            </a:r>
            <a:r>
              <a:rPr lang="hu-HU" sz="2600" dirty="0">
                <a:solidFill>
                  <a:schemeClr val="tx1"/>
                </a:solidFill>
              </a:rPr>
              <a:t>munka, a </a:t>
            </a:r>
            <a:r>
              <a:rPr lang="hu-HU" sz="2600" dirty="0" smtClean="0">
                <a:solidFill>
                  <a:schemeClr val="tx1"/>
                </a:solidFill>
              </a:rPr>
              <a:t>munkavállalás, iskoláztatás, képzés világában orientáló, támogató és tervezési tevékenységet végez</a:t>
            </a:r>
          </a:p>
          <a:p>
            <a:pPr lvl="1" algn="just"/>
            <a:r>
              <a:rPr lang="hu-HU" sz="2600" dirty="0" smtClean="0">
                <a:solidFill>
                  <a:schemeClr val="tx1"/>
                </a:solidFill>
              </a:rPr>
              <a:t>Segíti az </a:t>
            </a:r>
            <a:r>
              <a:rPr lang="hu-HU" sz="2600" dirty="0">
                <a:solidFill>
                  <a:schemeClr val="tx1"/>
                </a:solidFill>
              </a:rPr>
              <a:t>egyéneket pályatervezési döntéseik </a:t>
            </a:r>
            <a:r>
              <a:rPr lang="hu-HU" sz="2600" dirty="0" smtClean="0">
                <a:solidFill>
                  <a:schemeClr val="tx1"/>
                </a:solidFill>
              </a:rPr>
              <a:t>meghozatalában</a:t>
            </a:r>
          </a:p>
          <a:p>
            <a:pPr lvl="1" algn="just"/>
            <a:r>
              <a:rPr lang="hu-HU" sz="2600" dirty="0" smtClean="0">
                <a:solidFill>
                  <a:schemeClr val="tx1"/>
                </a:solidFill>
              </a:rPr>
              <a:t>Andragógiai, pszichológiai és szociálpszichológiai összefüggések ismerete</a:t>
            </a:r>
          </a:p>
          <a:p>
            <a:pPr lvl="1" algn="just"/>
            <a:r>
              <a:rPr lang="hu-HU" sz="2600" dirty="0" smtClean="0">
                <a:solidFill>
                  <a:schemeClr val="tx1"/>
                </a:solidFill>
              </a:rPr>
              <a:t>A </a:t>
            </a:r>
            <a:r>
              <a:rPr lang="hu-HU" sz="2600" dirty="0">
                <a:solidFill>
                  <a:schemeClr val="tx1"/>
                </a:solidFill>
              </a:rPr>
              <a:t>pálya-munka világához kapcsolódó </a:t>
            </a:r>
            <a:r>
              <a:rPr lang="hu-HU" sz="2600" dirty="0" err="1">
                <a:solidFill>
                  <a:schemeClr val="tx1"/>
                </a:solidFill>
              </a:rPr>
              <a:t>rétegspecifikus</a:t>
            </a:r>
            <a:r>
              <a:rPr lang="hu-HU" sz="2600" dirty="0">
                <a:solidFill>
                  <a:schemeClr val="tx1"/>
                </a:solidFill>
              </a:rPr>
              <a:t>, regionális, térségi </a:t>
            </a:r>
            <a:r>
              <a:rPr lang="hu-HU" sz="2600" dirty="0" smtClean="0">
                <a:solidFill>
                  <a:schemeClr val="tx1"/>
                </a:solidFill>
              </a:rPr>
              <a:t>összefüggések, </a:t>
            </a:r>
            <a:r>
              <a:rPr lang="hu-HU" sz="2600" dirty="0">
                <a:solidFill>
                  <a:schemeClr val="tx1"/>
                </a:solidFill>
              </a:rPr>
              <a:t>illetve az ezekhez kapcsolódó támogató informatikai </a:t>
            </a:r>
            <a:r>
              <a:rPr lang="hu-HU" sz="2600" dirty="0" smtClean="0">
                <a:solidFill>
                  <a:schemeClr val="tx1"/>
                </a:solidFill>
              </a:rPr>
              <a:t>rendszerek ismerete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Középfokú oktatásban tanulók száma ezer lakosra, nappali képzésben (2011/2012)</a:t>
            </a:r>
            <a:endParaRPr lang="hu-HU" sz="3200" b="1" dirty="0"/>
          </a:p>
        </p:txBody>
      </p:sp>
      <p:pic>
        <p:nvPicPr>
          <p:cNvPr id="9" name="Tartalom helye 8" descr="közpéiskol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84112" y="2249488"/>
            <a:ext cx="6975776" cy="4324350"/>
          </a:xfrm>
        </p:spPr>
      </p:pic>
      <p:sp>
        <p:nvSpPr>
          <p:cNvPr id="5" name="Szövegdoboz 4"/>
          <p:cNvSpPr txBox="1"/>
          <p:nvPr/>
        </p:nvSpPr>
        <p:spPr>
          <a:xfrm>
            <a:off x="179512" y="6309320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Forrás: KSH, 2013.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Felsőoktatásban résztvevő hallgatók száma ezer lakosra, képzési hely szerint (2011/2012)</a:t>
            </a:r>
            <a:endParaRPr lang="hu-HU" sz="3200" b="1" dirty="0"/>
          </a:p>
        </p:txBody>
      </p:sp>
      <p:pic>
        <p:nvPicPr>
          <p:cNvPr id="7" name="Tartalom helye 6" descr="egyetem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69666" y="2249488"/>
            <a:ext cx="7004668" cy="4324350"/>
          </a:xfrm>
        </p:spPr>
      </p:pic>
      <p:sp>
        <p:nvSpPr>
          <p:cNvPr id="5" name="Szövegdoboz 4"/>
          <p:cNvSpPr txBox="1"/>
          <p:nvPr/>
        </p:nvSpPr>
        <p:spPr>
          <a:xfrm>
            <a:off x="179512" y="6309320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Forrás: KSH, 2013.</a:t>
            </a:r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/>
          </p:cNvGraphicFramePr>
          <p:nvPr/>
        </p:nvGraphicFramePr>
        <p:xfrm>
          <a:off x="395536" y="1196752"/>
          <a:ext cx="7380622" cy="4536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ím 3"/>
          <p:cNvSpPr>
            <a:spLocks noGrp="1"/>
          </p:cNvSpPr>
          <p:nvPr>
            <p:ph type="title"/>
          </p:nvPr>
        </p:nvSpPr>
        <p:spPr>
          <a:xfrm>
            <a:off x="1187624" y="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Felsőoktatásban résztvevők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4716016" y="1052736"/>
            <a:ext cx="41991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u-HU" sz="1600" dirty="0">
                <a:latin typeface="+mn-lt"/>
              </a:rPr>
              <a:t>A hallgatók száma a felsőoktatási intézményekben a hallgatók állandó lakhelye szerint 2011/2012 tanév</a:t>
            </a:r>
          </a:p>
        </p:txBody>
      </p:sp>
      <p:grpSp>
        <p:nvGrpSpPr>
          <p:cNvPr id="8" name="Csoportba foglalás 7"/>
          <p:cNvGrpSpPr>
            <a:grpSpLocks/>
          </p:cNvGrpSpPr>
          <p:nvPr/>
        </p:nvGrpSpPr>
        <p:grpSpPr bwMode="auto">
          <a:xfrm>
            <a:off x="971600" y="836713"/>
            <a:ext cx="5788025" cy="3032571"/>
            <a:chOff x="1187624" y="1333529"/>
            <a:chExt cx="5788260" cy="3031575"/>
          </a:xfrm>
        </p:grpSpPr>
        <p:sp>
          <p:nvSpPr>
            <p:cNvPr id="9" name="Ellipszis 8"/>
            <p:cNvSpPr/>
            <p:nvPr/>
          </p:nvSpPr>
          <p:spPr>
            <a:xfrm>
              <a:off x="5724883" y="3133608"/>
              <a:ext cx="1251001" cy="64907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1">
                  <a:shade val="50000"/>
                  <a:alpha val="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hu-HU" dirty="0" smtClean="0">
                  <a:solidFill>
                    <a:schemeClr val="tx1"/>
                  </a:solidFill>
                </a:rPr>
                <a:t>3,36%</a:t>
              </a:r>
              <a:endParaRPr lang="hu-HU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zis 9"/>
            <p:cNvSpPr/>
            <p:nvPr/>
          </p:nvSpPr>
          <p:spPr>
            <a:xfrm>
              <a:off x="3851557" y="3717617"/>
              <a:ext cx="1252588" cy="647487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1">
                  <a:shade val="50000"/>
                  <a:alpha val="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hu-HU" dirty="0" smtClean="0">
                  <a:solidFill>
                    <a:schemeClr val="tx1"/>
                  </a:solidFill>
                </a:rPr>
                <a:t>2.96%</a:t>
              </a:r>
              <a:endParaRPr lang="hu-HU" dirty="0">
                <a:solidFill>
                  <a:schemeClr val="tx1"/>
                </a:solidFill>
              </a:endParaRPr>
            </a:p>
          </p:txBody>
        </p:sp>
        <p:sp>
          <p:nvSpPr>
            <p:cNvPr id="11" name="Ellipszis 10"/>
            <p:cNvSpPr/>
            <p:nvPr/>
          </p:nvSpPr>
          <p:spPr>
            <a:xfrm>
              <a:off x="1187624" y="1333529"/>
              <a:ext cx="1251001" cy="64748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1">
                  <a:shade val="50000"/>
                  <a:alpha val="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hu-HU" dirty="0" smtClean="0">
                  <a:solidFill>
                    <a:schemeClr val="tx1"/>
                  </a:solidFill>
                </a:rPr>
                <a:t>3,82%</a:t>
              </a:r>
              <a:endParaRPr lang="hu-HU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Lefelé nyíl 12"/>
          <p:cNvSpPr/>
          <p:nvPr/>
        </p:nvSpPr>
        <p:spPr>
          <a:xfrm>
            <a:off x="4067944" y="1844824"/>
            <a:ext cx="360040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0" y="6381328"/>
            <a:ext cx="810895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u-HU" sz="1200" dirty="0">
                <a:latin typeface="+mn-lt"/>
              </a:rPr>
              <a:t>Forrás</a:t>
            </a:r>
            <a:r>
              <a:rPr lang="hu-HU" sz="1200" dirty="0" smtClean="0">
                <a:latin typeface="+mn-lt"/>
              </a:rPr>
              <a:t>: dr. Suhajda, </a:t>
            </a:r>
            <a:r>
              <a:rPr lang="hu-HU" sz="1200" dirty="0">
                <a:latin typeface="+mn-lt"/>
              </a:rPr>
              <a:t>a 2011/2012 tanév oktatásstatisztikai évkönyv (2012) és a népszámlálás adatai alapján (2011, KSH)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1187624" y="5733256"/>
            <a:ext cx="602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ELTE</a:t>
            </a:r>
            <a:br>
              <a:rPr lang="hu-HU" b="1" dirty="0" smtClean="0"/>
            </a:br>
            <a:r>
              <a:rPr lang="hu-HU" b="1" dirty="0" smtClean="0"/>
              <a:t>SZIE</a:t>
            </a:r>
            <a:endParaRPr lang="hu-HU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4067944" y="5733256"/>
            <a:ext cx="533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PTE</a:t>
            </a:r>
            <a:endParaRPr lang="hu-HU" b="1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6012160" y="5733256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</a:t>
            </a:r>
            <a:endParaRPr lang="hu-HU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2987824" y="5733256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NYME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munkanélküliségi ráta 201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790" y="548680"/>
            <a:ext cx="9127210" cy="5589240"/>
          </a:xfrm>
        </p:spPr>
      </p:pic>
      <p:sp>
        <p:nvSpPr>
          <p:cNvPr id="5" name="Szövegdoboz 4"/>
          <p:cNvSpPr txBox="1"/>
          <p:nvPr/>
        </p:nvSpPr>
        <p:spPr>
          <a:xfrm>
            <a:off x="251520" y="645333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Forrás: KSH, 2013.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 descr="nyilvántartott álláskereső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764704"/>
            <a:ext cx="9085977" cy="5157192"/>
          </a:xfrm>
        </p:spPr>
      </p:pic>
      <p:sp>
        <p:nvSpPr>
          <p:cNvPr id="5" name="Szövegdoboz 4"/>
          <p:cNvSpPr txBox="1"/>
          <p:nvPr/>
        </p:nvSpPr>
        <p:spPr>
          <a:xfrm>
            <a:off x="0" y="6309320"/>
            <a:ext cx="5508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Forrás: KSH és NFSZ, 2013.</a:t>
            </a: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 descr="nyilvántartott pályakezdő álláskereső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692696"/>
            <a:ext cx="8977972" cy="5301209"/>
          </a:xfrm>
        </p:spPr>
      </p:pic>
      <p:sp>
        <p:nvSpPr>
          <p:cNvPr id="6" name="Szövegdoboz 5"/>
          <p:cNvSpPr txBox="1"/>
          <p:nvPr/>
        </p:nvSpPr>
        <p:spPr>
          <a:xfrm>
            <a:off x="0" y="6309320"/>
            <a:ext cx="5508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Forrás: KSH és NFSZ, 2013.</a:t>
            </a:r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Urbánus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oggi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Urbánus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Urbánus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1394</TotalTime>
  <Words>449</Words>
  <Application>Microsoft Office PowerPoint</Application>
  <PresentationFormat>Diavetítés a képernyőre (4:3 oldalarány)</PresentationFormat>
  <Paragraphs>108</Paragraphs>
  <Slides>21</Slides>
  <Notes>9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Urbánus</vt:lpstr>
      <vt:lpstr>A tanácsadó képzés regionális munkaerő-piaci hatásai</vt:lpstr>
      <vt:lpstr>2. dia</vt:lpstr>
      <vt:lpstr>3. dia</vt:lpstr>
      <vt:lpstr>Középfokú oktatásban tanulók száma ezer lakosra, nappali képzésben (2011/2012)</vt:lpstr>
      <vt:lpstr>Felsőoktatásban résztvevő hallgatók száma ezer lakosra, képzési hely szerint (2011/2012)</vt:lpstr>
      <vt:lpstr>Felsőoktatásban résztvevők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További célok, irányok</vt:lpstr>
      <vt:lpstr>Köszönöm a megtisztelő figyelmet!</vt:lpstr>
    </vt:vector>
  </TitlesOfParts>
  <Company>The 609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Kiss Ádám</dc:creator>
  <cp:lastModifiedBy>Kiss Ádám</cp:lastModifiedBy>
  <cp:revision>109</cp:revision>
  <dcterms:created xsi:type="dcterms:W3CDTF">2013-11-17T10:22:32Z</dcterms:created>
  <dcterms:modified xsi:type="dcterms:W3CDTF">2013-11-20T22:12:38Z</dcterms:modified>
</cp:coreProperties>
</file>