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B15-D6AC-4A54-A27B-E1D8F926319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E6851-E672-48DC-80C8-00C317E736E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B15-D6AC-4A54-A27B-E1D8F926319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E6851-E672-48DC-80C8-00C317E736E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B15-D6AC-4A54-A27B-E1D8F926319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E6851-E672-48DC-80C8-00C317E736E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B15-D6AC-4A54-A27B-E1D8F926319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E6851-E672-48DC-80C8-00C317E736E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B15-D6AC-4A54-A27B-E1D8F926319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E6851-E672-48DC-80C8-00C317E736E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B15-D6AC-4A54-A27B-E1D8F926319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E6851-E672-48DC-80C8-00C317E736E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B15-D6AC-4A54-A27B-E1D8F926319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E6851-E672-48DC-80C8-00C317E736E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B15-D6AC-4A54-A27B-E1D8F926319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E6851-E672-48DC-80C8-00C317E736E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B15-D6AC-4A54-A27B-E1D8F926319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E6851-E672-48DC-80C8-00C317E736E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B15-D6AC-4A54-A27B-E1D8F926319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E6851-E672-48DC-80C8-00C317E736E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B15-D6AC-4A54-A27B-E1D8F926319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E6851-E672-48DC-80C8-00C317E736E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E19B15-D6AC-4A54-A27B-E1D8F9263193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7BE6851-E672-48DC-80C8-00C317E736E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Térszervezés a közoktatásban a statisztikai adatok tükrében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5007936"/>
          </a:xfrm>
        </p:spPr>
        <p:txBody>
          <a:bodyPr>
            <a:normAutofit/>
          </a:bodyPr>
          <a:lstStyle/>
          <a:p>
            <a:r>
              <a:rPr lang="hu-HU" i="1" dirty="0" smtClean="0"/>
              <a:t>A hazai helyzet reform előtt és után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sz="1600" i="1" dirty="0" smtClean="0"/>
              <a:t>Gyimesi Péter</a:t>
            </a:r>
          </a:p>
          <a:p>
            <a:r>
              <a:rPr lang="hu-HU" sz="1600" dirty="0" smtClean="0"/>
              <a:t>MTA KRTK RKI Dunántúli Tudományos Intézet</a:t>
            </a:r>
          </a:p>
          <a:p>
            <a:r>
              <a:rPr lang="hu-HU" sz="1600" dirty="0" smtClean="0"/>
              <a:t>PTE BTK IDI Politikatudományi Program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Kaposvári Járás</a:t>
            </a:r>
            <a:endParaRPr lang="hu-HU" dirty="0"/>
          </a:p>
        </p:txBody>
      </p:sp>
      <p:pic>
        <p:nvPicPr>
          <p:cNvPr id="4" name="Tartalom helye 3" descr="kaposvári járás településekk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4701697" cy="4800600"/>
          </a:xfrm>
        </p:spPr>
      </p:pic>
      <p:sp>
        <p:nvSpPr>
          <p:cNvPr id="5" name="Szövegdoboz 4"/>
          <p:cNvSpPr txBox="1"/>
          <p:nvPr/>
        </p:nvSpPr>
        <p:spPr>
          <a:xfrm>
            <a:off x="6372200" y="1268760"/>
            <a:ext cx="25922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Alapadatok: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1591 km2 terület;</a:t>
            </a:r>
            <a:br>
              <a:rPr lang="hu-HU" dirty="0" smtClean="0"/>
            </a:br>
            <a:r>
              <a:rPr lang="hu-HU" sz="600" dirty="0" smtClean="0">
                <a:solidFill>
                  <a:schemeClr val="bg1"/>
                </a:solidFill>
              </a:rPr>
              <a:t>a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119.904 fős népesség;</a:t>
            </a:r>
            <a:br>
              <a:rPr lang="hu-HU" dirty="0" smtClean="0"/>
            </a:br>
            <a:r>
              <a:rPr lang="hu-HU" sz="600" dirty="0" smtClean="0">
                <a:solidFill>
                  <a:schemeClr val="bg1"/>
                </a:solidFill>
              </a:rPr>
              <a:t>a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78 település,</a:t>
            </a:r>
            <a:br>
              <a:rPr lang="hu-HU" dirty="0" smtClean="0"/>
            </a:br>
            <a:r>
              <a:rPr lang="hu-HU" dirty="0" smtClean="0"/>
              <a:t>  ebből 4 város;</a:t>
            </a:r>
            <a:br>
              <a:rPr lang="hu-HU" dirty="0" smtClean="0"/>
            </a:br>
            <a:r>
              <a:rPr lang="hu-HU" sz="600" dirty="0" smtClean="0">
                <a:solidFill>
                  <a:schemeClr val="bg1"/>
                </a:solidFill>
              </a:rPr>
              <a:t>a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Általános iskolai</a:t>
            </a:r>
            <a:br>
              <a:rPr lang="hu-HU" dirty="0" smtClean="0"/>
            </a:br>
            <a:r>
              <a:rPr lang="hu-HU" dirty="0" smtClean="0"/>
              <a:t>  </a:t>
            </a:r>
            <a:r>
              <a:rPr lang="hu-HU" dirty="0" err="1" smtClean="0"/>
              <a:t>feladatellátási</a:t>
            </a:r>
            <a:r>
              <a:rPr lang="hu-HU" dirty="0" smtClean="0"/>
              <a:t> hellyel</a:t>
            </a:r>
            <a:br>
              <a:rPr lang="hu-HU" dirty="0" smtClean="0"/>
            </a:br>
            <a:r>
              <a:rPr lang="hu-HU" dirty="0" smtClean="0"/>
              <a:t>  rendelkező települések</a:t>
            </a:r>
            <a:br>
              <a:rPr lang="hu-HU" dirty="0" smtClean="0"/>
            </a:br>
            <a:r>
              <a:rPr lang="hu-HU" dirty="0" smtClean="0"/>
              <a:t>  aránya 35,9%-os;</a:t>
            </a:r>
            <a:br>
              <a:rPr lang="hu-HU" dirty="0" smtClean="0"/>
            </a:br>
            <a:r>
              <a:rPr lang="hu-HU" sz="600" dirty="0" smtClean="0">
                <a:solidFill>
                  <a:schemeClr val="bg1"/>
                </a:solidFill>
              </a:rPr>
              <a:t>a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0-14 évesek aránya</a:t>
            </a:r>
            <a:br>
              <a:rPr lang="hu-HU" dirty="0" smtClean="0"/>
            </a:br>
            <a:r>
              <a:rPr lang="hu-HU" dirty="0" smtClean="0"/>
              <a:t>  14,3%; (17.146 gyermek)</a:t>
            </a:r>
            <a:br>
              <a:rPr lang="hu-HU" dirty="0" smtClean="0"/>
            </a:br>
            <a:r>
              <a:rPr lang="hu-HU" sz="600" dirty="0" smtClean="0">
                <a:solidFill>
                  <a:schemeClr val="bg1"/>
                </a:solidFill>
              </a:rPr>
              <a:t>a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1000 lakosra jutó</a:t>
            </a:r>
            <a:br>
              <a:rPr lang="hu-HU" dirty="0" smtClean="0"/>
            </a:br>
            <a:r>
              <a:rPr lang="hu-HU" dirty="0" smtClean="0"/>
              <a:t>   </a:t>
            </a:r>
            <a:r>
              <a:rPr lang="hu-HU" dirty="0" err="1" smtClean="0"/>
              <a:t>élveszületés</a:t>
            </a:r>
            <a:r>
              <a:rPr lang="hu-HU" dirty="0" smtClean="0"/>
              <a:t>: 8,4</a:t>
            </a:r>
            <a:br>
              <a:rPr lang="hu-HU" dirty="0" smtClean="0"/>
            </a:br>
            <a:r>
              <a:rPr lang="hu-HU" dirty="0" smtClean="0"/>
              <a:t>   (1007 gyermek – 72</a:t>
            </a:r>
            <a:br>
              <a:rPr lang="hu-HU" dirty="0" smtClean="0"/>
            </a:br>
            <a:r>
              <a:rPr lang="hu-HU" dirty="0" smtClean="0"/>
              <a:t>   osztály)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megelőző helyzet</a:t>
            </a:r>
            <a:endParaRPr lang="hu-HU" dirty="0"/>
          </a:p>
        </p:txBody>
      </p:sp>
      <p:pic>
        <p:nvPicPr>
          <p:cNvPr id="6" name="Tartalom helye 5" descr="kaposvári járás településekkel_régi központ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47800"/>
            <a:ext cx="4754514" cy="4800600"/>
          </a:xfrm>
        </p:spPr>
      </p:pic>
      <p:sp>
        <p:nvSpPr>
          <p:cNvPr id="7" name="Szövegdoboz 6"/>
          <p:cNvSpPr txBox="1"/>
          <p:nvPr/>
        </p:nvSpPr>
        <p:spPr>
          <a:xfrm>
            <a:off x="6660232" y="1412776"/>
            <a:ext cx="23042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„Régi központok”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2012-ig 14</a:t>
            </a:r>
            <a:br>
              <a:rPr lang="hu-HU" dirty="0" smtClean="0"/>
            </a:br>
            <a:r>
              <a:rPr lang="hu-HU" dirty="0" smtClean="0"/>
              <a:t>  központon belül</a:t>
            </a:r>
            <a:br>
              <a:rPr lang="hu-HU" dirty="0" smtClean="0"/>
            </a:br>
            <a:r>
              <a:rPr lang="hu-HU" dirty="0" smtClean="0"/>
              <a:t>  szerveződő</a:t>
            </a:r>
            <a:br>
              <a:rPr lang="hu-HU" dirty="0" smtClean="0"/>
            </a:br>
            <a:r>
              <a:rPr lang="hu-HU" dirty="0" smtClean="0"/>
              <a:t>  feladatellátás, 28</a:t>
            </a:r>
            <a:br>
              <a:rPr lang="hu-HU" dirty="0" smtClean="0"/>
            </a:br>
            <a:r>
              <a:rPr lang="hu-HU" dirty="0" smtClean="0"/>
              <a:t>  intézménnyel</a:t>
            </a:r>
            <a:br>
              <a:rPr lang="hu-HU" dirty="0" smtClean="0"/>
            </a:br>
            <a:r>
              <a:rPr lang="hu-HU" sz="600" dirty="0" smtClean="0">
                <a:solidFill>
                  <a:schemeClr val="bg1"/>
                </a:solidFill>
              </a:rPr>
              <a:t>a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3 Önálló fenntartó</a:t>
            </a:r>
            <a:br>
              <a:rPr lang="hu-HU" dirty="0" smtClean="0"/>
            </a:br>
            <a:r>
              <a:rPr lang="hu-HU" sz="600" dirty="0" smtClean="0">
                <a:solidFill>
                  <a:schemeClr val="bg1"/>
                </a:solidFill>
              </a:rPr>
              <a:t>a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Egy központhoz</a:t>
            </a:r>
            <a:br>
              <a:rPr lang="hu-HU" dirty="0" smtClean="0"/>
            </a:br>
            <a:r>
              <a:rPr lang="hu-HU" dirty="0" smtClean="0"/>
              <a:t>  átlagosan 2</a:t>
            </a:r>
            <a:br>
              <a:rPr lang="hu-HU" dirty="0" smtClean="0"/>
            </a:br>
            <a:r>
              <a:rPr lang="hu-HU" dirty="0" smtClean="0"/>
              <a:t>  intézmény tartozott</a:t>
            </a:r>
            <a:br>
              <a:rPr lang="hu-HU" dirty="0" smtClean="0"/>
            </a:br>
            <a:r>
              <a:rPr lang="hu-HU" sz="600" dirty="0" smtClean="0">
                <a:solidFill>
                  <a:schemeClr val="bg1"/>
                </a:solidFill>
              </a:rPr>
              <a:t>a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Legnagyobb</a:t>
            </a:r>
            <a:br>
              <a:rPr lang="hu-HU" dirty="0" smtClean="0"/>
            </a:br>
            <a:r>
              <a:rPr lang="hu-HU" dirty="0" smtClean="0"/>
              <a:t>  társulás nyolc</a:t>
            </a:r>
            <a:br>
              <a:rPr lang="hu-HU" dirty="0" smtClean="0"/>
            </a:br>
            <a:r>
              <a:rPr lang="hu-HU" dirty="0" smtClean="0"/>
              <a:t>  intézményt</a:t>
            </a:r>
            <a:br>
              <a:rPr lang="hu-HU" dirty="0" smtClean="0"/>
            </a:br>
            <a:r>
              <a:rPr lang="hu-HU" dirty="0" smtClean="0"/>
              <a:t>  működtetett</a:t>
            </a:r>
            <a:br>
              <a:rPr lang="hu-HU" dirty="0" smtClean="0"/>
            </a:br>
            <a:r>
              <a:rPr lang="hu-HU" dirty="0" smtClean="0"/>
              <a:t>  (Somogyjád)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Kaposvári Tankerület</a:t>
            </a:r>
            <a:endParaRPr lang="hu-HU" dirty="0"/>
          </a:p>
        </p:txBody>
      </p:sp>
      <p:pic>
        <p:nvPicPr>
          <p:cNvPr id="4" name="Tartalom helye 3" descr="kaposvári járás településekkel_iskolá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47800"/>
            <a:ext cx="4754514" cy="4800600"/>
          </a:xfrm>
        </p:spPr>
      </p:pic>
      <p:sp>
        <p:nvSpPr>
          <p:cNvPr id="5" name="Szövegdoboz 4"/>
          <p:cNvSpPr txBox="1"/>
          <p:nvPr/>
        </p:nvSpPr>
        <p:spPr>
          <a:xfrm>
            <a:off x="6660232" y="1412776"/>
            <a:ext cx="2411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Alapadatok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28 intézmény egy</a:t>
            </a:r>
            <a:br>
              <a:rPr lang="hu-HU" dirty="0" smtClean="0"/>
            </a:br>
            <a:r>
              <a:rPr lang="hu-HU" dirty="0" smtClean="0"/>
              <a:t>  központból</a:t>
            </a:r>
            <a:br>
              <a:rPr lang="hu-HU" dirty="0" smtClean="0"/>
            </a:br>
            <a:r>
              <a:rPr lang="hu-HU" dirty="0" smtClean="0"/>
              <a:t>  történő fenntartása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17.685 gyermek</a:t>
            </a:r>
            <a:br>
              <a:rPr lang="hu-HU" dirty="0" smtClean="0"/>
            </a:br>
            <a:r>
              <a:rPr lang="hu-HU" dirty="0" smtClean="0"/>
              <a:t>  ellátása</a:t>
            </a:r>
          </a:p>
          <a:p>
            <a:endParaRPr lang="hu-HU" dirty="0" smtClean="0"/>
          </a:p>
          <a:p>
            <a:r>
              <a:rPr lang="hu-HU" i="1" dirty="0" smtClean="0"/>
              <a:t>Elérési adatok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központtól</a:t>
            </a:r>
            <a:br>
              <a:rPr lang="hu-HU" dirty="0" smtClean="0"/>
            </a:br>
            <a:r>
              <a:rPr lang="hu-HU" dirty="0" smtClean="0"/>
              <a:t>  átlagosan 19,6</a:t>
            </a:r>
            <a:br>
              <a:rPr lang="hu-HU" dirty="0" smtClean="0"/>
            </a:br>
            <a:r>
              <a:rPr lang="hu-HU" dirty="0" smtClean="0"/>
              <a:t>  kilométer távolság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Minimum 9,3</a:t>
            </a:r>
            <a:br>
              <a:rPr lang="hu-HU" dirty="0" smtClean="0"/>
            </a:br>
            <a:r>
              <a:rPr lang="hu-HU" dirty="0" smtClean="0"/>
              <a:t>  kilométer, maximum</a:t>
            </a:r>
            <a:br>
              <a:rPr lang="hu-HU" dirty="0" smtClean="0"/>
            </a:br>
            <a:r>
              <a:rPr lang="hu-HU" dirty="0" smtClean="0"/>
              <a:t>  32,8 kilométer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Kaposvári Tankerület</a:t>
            </a:r>
            <a:endParaRPr lang="hu-HU" dirty="0"/>
          </a:p>
        </p:txBody>
      </p:sp>
      <p:pic>
        <p:nvPicPr>
          <p:cNvPr id="4" name="Tartalom helye 3" descr="kaposvári járás településekkel_veszélyes iskolá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47800"/>
            <a:ext cx="4754514" cy="4800600"/>
          </a:xfrm>
        </p:spPr>
      </p:pic>
      <p:sp>
        <p:nvSpPr>
          <p:cNvPr id="5" name="Szövegdoboz 4"/>
          <p:cNvSpPr txBox="1"/>
          <p:nvPr/>
        </p:nvSpPr>
        <p:spPr>
          <a:xfrm>
            <a:off x="6372200" y="1762938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Iskolák „végveszélyben”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Köznevelési törvény</a:t>
            </a:r>
            <a:br>
              <a:rPr lang="hu-HU" dirty="0" smtClean="0"/>
            </a:br>
            <a:r>
              <a:rPr lang="hu-HU" dirty="0" smtClean="0"/>
              <a:t>  IV. számú melléklete a</a:t>
            </a:r>
            <a:br>
              <a:rPr lang="hu-HU" dirty="0" smtClean="0"/>
            </a:br>
            <a:r>
              <a:rPr lang="hu-HU" dirty="0" smtClean="0"/>
              <a:t>  minimális</a:t>
            </a:r>
            <a:br>
              <a:rPr lang="hu-HU" dirty="0" smtClean="0"/>
            </a:br>
            <a:r>
              <a:rPr lang="hu-HU" dirty="0" smtClean="0"/>
              <a:t>  osztálylétszámról (14 fő)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Kritikus helyzet 5</a:t>
            </a:r>
            <a:br>
              <a:rPr lang="hu-HU" dirty="0" smtClean="0"/>
            </a:br>
            <a:r>
              <a:rPr lang="hu-HU" dirty="0" smtClean="0"/>
              <a:t>  településen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Várhatóan kritikus helyzet</a:t>
            </a:r>
            <a:br>
              <a:rPr lang="hu-HU" dirty="0" smtClean="0"/>
            </a:br>
            <a:r>
              <a:rPr lang="hu-HU" dirty="0" smtClean="0"/>
              <a:t>  4 településen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Mit lehet tenni az ellátás</a:t>
            </a:r>
            <a:br>
              <a:rPr lang="hu-HU" dirty="0" smtClean="0"/>
            </a:br>
            <a:r>
              <a:rPr lang="hu-HU" dirty="0" smtClean="0"/>
              <a:t>  érdekében?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960928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Rendkívül nagymértékű változás</a:t>
            </a:r>
          </a:p>
          <a:p>
            <a:r>
              <a:rPr lang="hu-HU" dirty="0" smtClean="0"/>
              <a:t>Ideális ellátási körzet:</a:t>
            </a:r>
          </a:p>
          <a:p>
            <a:pPr lvl="1"/>
            <a:r>
              <a:rPr lang="hu-HU" dirty="0" smtClean="0"/>
              <a:t>Igen és nem</a:t>
            </a:r>
          </a:p>
          <a:p>
            <a:r>
              <a:rPr lang="hu-HU" dirty="0" smtClean="0"/>
              <a:t>Demokratikus, </a:t>
            </a:r>
            <a:r>
              <a:rPr lang="hu-HU" dirty="0" err="1" smtClean="0"/>
              <a:t>polgárközeli</a:t>
            </a:r>
            <a:r>
              <a:rPr lang="hu-HU" dirty="0" smtClean="0"/>
              <a:t> működés: ??</a:t>
            </a:r>
          </a:p>
          <a:p>
            <a:r>
              <a:rPr lang="hu-HU" dirty="0" smtClean="0"/>
              <a:t>Erősségek:</a:t>
            </a:r>
          </a:p>
          <a:p>
            <a:pPr lvl="1"/>
            <a:r>
              <a:rPr lang="hu-HU" dirty="0" smtClean="0"/>
              <a:t>Egységes ellátás</a:t>
            </a:r>
          </a:p>
          <a:p>
            <a:pPr lvl="1"/>
            <a:r>
              <a:rPr lang="hu-HU" dirty="0" smtClean="0"/>
              <a:t>Átszervezésben nagyobb hatékonyság</a:t>
            </a:r>
          </a:p>
          <a:p>
            <a:r>
              <a:rPr lang="hu-HU" dirty="0" smtClean="0"/>
              <a:t>Gyengeségek:</a:t>
            </a:r>
          </a:p>
          <a:p>
            <a:pPr lvl="1"/>
            <a:r>
              <a:rPr lang="hu-HU" dirty="0" smtClean="0"/>
              <a:t>Egyenlőtlen </a:t>
            </a:r>
            <a:r>
              <a:rPr lang="hu-HU" dirty="0" smtClean="0"/>
              <a:t>térszerkezet, egyenlőtlen ellátás (?)</a:t>
            </a:r>
            <a:endParaRPr lang="hu-HU" dirty="0" smtClean="0"/>
          </a:p>
          <a:p>
            <a:pPr lvl="1"/>
            <a:r>
              <a:rPr lang="hu-HU" dirty="0" smtClean="0"/>
              <a:t>Esetenként túl </a:t>
            </a:r>
            <a:r>
              <a:rPr lang="hu-HU" dirty="0" smtClean="0"/>
              <a:t>nagy </a:t>
            </a:r>
            <a:r>
              <a:rPr lang="hu-HU" dirty="0" smtClean="0"/>
              <a:t>körzetek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852936"/>
            <a:ext cx="7498080" cy="1143000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MMM - Miért, mit és hogyan?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Gyökeres reform a közoktatásban</a:t>
            </a:r>
          </a:p>
          <a:p>
            <a:r>
              <a:rPr lang="hu-HU" dirty="0" smtClean="0"/>
              <a:t>Az előadás célja:</a:t>
            </a:r>
          </a:p>
          <a:p>
            <a:pPr lvl="1"/>
            <a:r>
              <a:rPr lang="hu-HU" dirty="0" smtClean="0"/>
              <a:t>a közoktatás térszervezési változásainak (és várható hatásainak) bemutatása</a:t>
            </a:r>
          </a:p>
          <a:p>
            <a:r>
              <a:rPr lang="hu-HU" dirty="0" smtClean="0"/>
              <a:t>A fő kérdések:</a:t>
            </a:r>
          </a:p>
          <a:p>
            <a:pPr lvl="1"/>
            <a:r>
              <a:rPr lang="hu-HU" dirty="0" smtClean="0"/>
              <a:t>Milyen mértékű a változás?</a:t>
            </a:r>
          </a:p>
          <a:p>
            <a:pPr lvl="1"/>
            <a:r>
              <a:rPr lang="hu-HU" dirty="0" smtClean="0"/>
              <a:t>Ideális ellátási körzet?</a:t>
            </a:r>
          </a:p>
          <a:p>
            <a:pPr lvl="1"/>
            <a:r>
              <a:rPr lang="hu-HU" dirty="0" smtClean="0"/>
              <a:t>Működhet-e demokratikusan,</a:t>
            </a:r>
            <a:br>
              <a:rPr lang="hu-HU" dirty="0" smtClean="0"/>
            </a:br>
            <a:r>
              <a:rPr lang="hu-HU" dirty="0" err="1" smtClean="0"/>
              <a:t>polgárközeli</a:t>
            </a:r>
            <a:r>
              <a:rPr lang="hu-HU" dirty="0" smtClean="0"/>
              <a:t> módon?</a:t>
            </a:r>
          </a:p>
          <a:p>
            <a:pPr lvl="1"/>
            <a:r>
              <a:rPr lang="hu-HU" dirty="0" smtClean="0"/>
              <a:t>Mik a potenciális gyengeségek/erősségek?</a:t>
            </a:r>
          </a:p>
          <a:p>
            <a:r>
              <a:rPr lang="hu-HU" dirty="0" smtClean="0"/>
              <a:t>Elérhető statisztikai adatok vizsgálata:</a:t>
            </a:r>
          </a:p>
          <a:p>
            <a:pPr lvl="1"/>
            <a:r>
              <a:rPr lang="hu-HU" dirty="0" smtClean="0"/>
              <a:t>országos és lokális szinten,</a:t>
            </a:r>
          </a:p>
          <a:p>
            <a:pPr lvl="1"/>
            <a:r>
              <a:rPr lang="hu-HU" dirty="0" smtClean="0"/>
              <a:t>politikatudományi szemszögből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vizsgálat tárgya – a közoktatás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800600"/>
          </a:xfrm>
        </p:spPr>
        <p:txBody>
          <a:bodyPr/>
          <a:lstStyle/>
          <a:p>
            <a:r>
              <a:rPr lang="hu-HU" dirty="0" smtClean="0"/>
              <a:t>Az egyik legfontosabb humán közszolgáltatás</a:t>
            </a:r>
          </a:p>
          <a:p>
            <a:r>
              <a:rPr lang="hu-HU" dirty="0" smtClean="0"/>
              <a:t>Jelentős reformfolyamat:</a:t>
            </a:r>
          </a:p>
          <a:p>
            <a:pPr lvl="1"/>
            <a:r>
              <a:rPr lang="hu-HU" smtClean="0"/>
              <a:t>Térszervezési szempontból: helyben szervezett </a:t>
            </a:r>
            <a:r>
              <a:rPr lang="hu-HU" dirty="0" smtClean="0"/>
              <a:t>helyett tankerületi rendszer</a:t>
            </a:r>
          </a:p>
          <a:p>
            <a:pPr lvl="1"/>
            <a:r>
              <a:rPr lang="hu-HU" dirty="0" smtClean="0"/>
              <a:t>Forrásallokációs szempontból: közvetett helyett közvetlen rendszer</a:t>
            </a:r>
          </a:p>
          <a:p>
            <a:pPr lvl="1"/>
            <a:r>
              <a:rPr lang="hu-HU" dirty="0" smtClean="0"/>
              <a:t>Demokráciaelméleti szempontból: decentralizált helyett centralizált rendszer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Oktatás a térben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Rendszerváltás után:</a:t>
            </a:r>
          </a:p>
          <a:p>
            <a:pPr lvl="1"/>
            <a:r>
              <a:rPr lang="hu-HU" dirty="0" smtClean="0"/>
              <a:t>Önkormányzati hatáskör – közel 3.200 fenntartó</a:t>
            </a:r>
          </a:p>
          <a:p>
            <a:r>
              <a:rPr lang="hu-HU" dirty="0" smtClean="0"/>
              <a:t>Lassan kialakuló társulási rendszer</a:t>
            </a:r>
          </a:p>
          <a:p>
            <a:pPr lvl="1"/>
            <a:r>
              <a:rPr lang="hu-HU" dirty="0" smtClean="0"/>
              <a:t>Egyenlőtlen források, lehetőségek</a:t>
            </a:r>
          </a:p>
          <a:p>
            <a:pPr lvl="1"/>
            <a:r>
              <a:rPr lang="hu-HU" dirty="0" smtClean="0"/>
              <a:t>Összesen 10,9%-os ellátotti arány (2012)</a:t>
            </a:r>
          </a:p>
          <a:p>
            <a:pPr lvl="1">
              <a:buNone/>
            </a:pPr>
            <a:endParaRPr lang="hu-HU" dirty="0" smtClean="0"/>
          </a:p>
          <a:p>
            <a:r>
              <a:rPr lang="hu-HU" dirty="0" smtClean="0"/>
              <a:t>2013. január 1-től: </a:t>
            </a:r>
          </a:p>
          <a:p>
            <a:pPr lvl="1"/>
            <a:r>
              <a:rPr lang="hu-HU" dirty="0" smtClean="0"/>
              <a:t>Klebelsberg Intézményfenntartó Központ</a:t>
            </a:r>
          </a:p>
          <a:p>
            <a:pPr lvl="1"/>
            <a:r>
              <a:rPr lang="hu-HU" dirty="0" smtClean="0"/>
              <a:t>198 tankerület a járási alapokra szervezve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Oktatás a térben</a:t>
            </a:r>
            <a:endParaRPr lang="hu-HU" dirty="0"/>
          </a:p>
        </p:txBody>
      </p:sp>
      <p:pic>
        <p:nvPicPr>
          <p:cNvPr id="8" name="Tartalom helye 7" descr="járások_na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45750"/>
            <a:ext cx="7818834" cy="4803530"/>
          </a:xfrm>
        </p:spPr>
      </p:pic>
      <p:sp>
        <p:nvSpPr>
          <p:cNvPr id="9" name="Szövegdoboz 8"/>
          <p:cNvSpPr txBox="1"/>
          <p:nvPr/>
        </p:nvSpPr>
        <p:spPr>
          <a:xfrm>
            <a:off x="1763688" y="602128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175 járási tankerület és 23 kerületi tankerület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Oktatás a térben</a:t>
            </a:r>
            <a:endParaRPr lang="hu-HU" dirty="0"/>
          </a:p>
        </p:txBody>
      </p:sp>
      <p:pic>
        <p:nvPicPr>
          <p:cNvPr id="4" name="Tartalom helye 7" descr="járások_na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3570" y="1544473"/>
            <a:ext cx="2776860" cy="1705974"/>
          </a:xfrm>
        </p:spPr>
      </p:pic>
      <p:sp>
        <p:nvSpPr>
          <p:cNvPr id="5" name="Szövegdoboz 4"/>
          <p:cNvSpPr txBox="1"/>
          <p:nvPr/>
        </p:nvSpPr>
        <p:spPr>
          <a:xfrm>
            <a:off x="1691680" y="3640956"/>
            <a:ext cx="619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Járási adatok átlagosan:</a:t>
            </a:r>
            <a:br>
              <a:rPr lang="hu-HU" dirty="0" smtClean="0"/>
            </a:b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b="1" dirty="0" smtClean="0"/>
              <a:t>471</a:t>
            </a:r>
            <a:r>
              <a:rPr lang="hu-HU" dirty="0" smtClean="0"/>
              <a:t> km</a:t>
            </a:r>
            <a:r>
              <a:rPr lang="hu-HU" baseline="30000" dirty="0" smtClean="0"/>
              <a:t>2</a:t>
            </a:r>
            <a:r>
              <a:rPr lang="hu-HU" dirty="0" smtClean="0"/>
              <a:t> terület;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b="1" dirty="0" smtClean="0"/>
              <a:t>50.643</a:t>
            </a:r>
            <a:r>
              <a:rPr lang="hu-HU" dirty="0" smtClean="0"/>
              <a:t> fős népesség;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b="1" dirty="0" smtClean="0"/>
              <a:t>18</a:t>
            </a:r>
            <a:r>
              <a:rPr lang="hu-HU" dirty="0" smtClean="0"/>
              <a:t> település, ebből </a:t>
            </a:r>
            <a:r>
              <a:rPr lang="hu-HU" b="1" dirty="0" smtClean="0"/>
              <a:t>2</a:t>
            </a:r>
            <a:r>
              <a:rPr lang="hu-HU" dirty="0" smtClean="0"/>
              <a:t> város;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hu-HU" dirty="0" smtClean="0"/>
              <a:t> általános iskolai </a:t>
            </a:r>
            <a:r>
              <a:rPr lang="hu-HU" dirty="0" err="1" smtClean="0"/>
              <a:t>feladatellátási</a:t>
            </a:r>
            <a:r>
              <a:rPr lang="hu-HU" dirty="0"/>
              <a:t> </a:t>
            </a:r>
            <a:r>
              <a:rPr lang="hu-HU" dirty="0" smtClean="0"/>
              <a:t>hellyel rendelkező települések   aránya </a:t>
            </a:r>
            <a:r>
              <a:rPr lang="hu-HU" b="1" dirty="0" smtClean="0"/>
              <a:t>73%-os;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hu-HU" b="1" dirty="0" smtClean="0"/>
              <a:t> </a:t>
            </a:r>
            <a:r>
              <a:rPr lang="hu-HU" dirty="0" smtClean="0"/>
              <a:t>0-14 évesek aránya </a:t>
            </a:r>
            <a:r>
              <a:rPr lang="hu-HU" b="1" dirty="0" smtClean="0"/>
              <a:t>15%; </a:t>
            </a:r>
            <a:r>
              <a:rPr lang="hu-HU" dirty="0" smtClean="0"/>
              <a:t>(7597 gyermek);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hu-HU" i="1" dirty="0"/>
              <a:t> </a:t>
            </a:r>
            <a:r>
              <a:rPr lang="hu-HU" dirty="0" smtClean="0"/>
              <a:t>1.000 lakosra jutó </a:t>
            </a:r>
            <a:r>
              <a:rPr lang="hu-HU" dirty="0" err="1" smtClean="0"/>
              <a:t>élveszületés</a:t>
            </a:r>
            <a:r>
              <a:rPr lang="hu-HU" dirty="0" smtClean="0"/>
              <a:t>:</a:t>
            </a:r>
            <a:r>
              <a:rPr lang="hu-HU" i="1" dirty="0" smtClean="0"/>
              <a:t> </a:t>
            </a:r>
            <a:r>
              <a:rPr lang="hu-HU" b="1" dirty="0" smtClean="0"/>
              <a:t>9 </a:t>
            </a:r>
            <a:r>
              <a:rPr lang="hu-HU" dirty="0" smtClean="0"/>
              <a:t>(455 gyermek – 32,5 osztály)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Oktatás a térben</a:t>
            </a:r>
            <a:endParaRPr lang="hu-HU" dirty="0"/>
          </a:p>
        </p:txBody>
      </p:sp>
      <p:pic>
        <p:nvPicPr>
          <p:cNvPr id="4" name="Tartalom helye 7" descr="járások_na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3570" y="1544473"/>
            <a:ext cx="2776860" cy="1705974"/>
          </a:xfrm>
        </p:spPr>
      </p:pic>
      <p:sp>
        <p:nvSpPr>
          <p:cNvPr id="5" name="Szövegdoboz 4"/>
          <p:cNvSpPr txBox="1"/>
          <p:nvPr/>
        </p:nvSpPr>
        <p:spPr>
          <a:xfrm>
            <a:off x="1691680" y="3640956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Minimális véglet:</a:t>
            </a:r>
            <a:br>
              <a:rPr lang="hu-HU" dirty="0" smtClean="0"/>
            </a:b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b="1" dirty="0" smtClean="0"/>
              <a:t>103</a:t>
            </a:r>
            <a:r>
              <a:rPr lang="hu-HU" dirty="0" smtClean="0"/>
              <a:t> km</a:t>
            </a:r>
            <a:r>
              <a:rPr lang="hu-HU" baseline="30000" dirty="0" smtClean="0"/>
              <a:t>2</a:t>
            </a:r>
            <a:r>
              <a:rPr lang="hu-HU" dirty="0" smtClean="0"/>
              <a:t> terület; (Dunakeszi)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b="1" dirty="0" smtClean="0"/>
              <a:t>8.710</a:t>
            </a:r>
            <a:r>
              <a:rPr lang="hu-HU" dirty="0" smtClean="0"/>
              <a:t> fős népesség; (Bélapátfalva)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b="1" dirty="0"/>
              <a:t>2</a:t>
            </a:r>
            <a:r>
              <a:rPr lang="hu-HU" dirty="0" smtClean="0"/>
              <a:t> település; (Debrecen, Hajdúböszörmény), </a:t>
            </a:r>
            <a:r>
              <a:rPr lang="hu-HU" b="1" dirty="0" smtClean="0"/>
              <a:t>1</a:t>
            </a:r>
            <a:r>
              <a:rPr lang="hu-HU" dirty="0" smtClean="0"/>
              <a:t> város (79)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hu-HU" dirty="0" smtClean="0"/>
              <a:t> általános iskolai </a:t>
            </a:r>
            <a:r>
              <a:rPr lang="hu-HU" dirty="0" err="1" smtClean="0"/>
              <a:t>feladatellátási</a:t>
            </a:r>
            <a:r>
              <a:rPr lang="hu-HU" dirty="0"/>
              <a:t> </a:t>
            </a:r>
            <a:r>
              <a:rPr lang="hu-HU" dirty="0" smtClean="0"/>
              <a:t>hellyel rendelkező települések   aránya </a:t>
            </a:r>
            <a:r>
              <a:rPr lang="hu-HU" b="1" dirty="0" smtClean="0"/>
              <a:t>20,8%-os; </a:t>
            </a:r>
            <a:r>
              <a:rPr lang="hu-HU" dirty="0" smtClean="0"/>
              <a:t>(Lenti)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hu-HU" b="1" dirty="0" smtClean="0"/>
              <a:t> </a:t>
            </a:r>
            <a:r>
              <a:rPr lang="hu-HU" dirty="0" smtClean="0"/>
              <a:t>0-14 évesek aránya </a:t>
            </a:r>
            <a:r>
              <a:rPr lang="hu-HU" b="1" dirty="0" smtClean="0"/>
              <a:t>10,8%; </a:t>
            </a:r>
            <a:r>
              <a:rPr lang="hu-HU" dirty="0" smtClean="0"/>
              <a:t>(Bélapátfalva – 940 gyermek)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hu-HU" dirty="0" smtClean="0"/>
              <a:t>1.000 lakosra jutó </a:t>
            </a:r>
            <a:r>
              <a:rPr lang="hu-HU" dirty="0" err="1" smtClean="0"/>
              <a:t>élveszületés</a:t>
            </a:r>
            <a:r>
              <a:rPr lang="hu-HU" dirty="0" smtClean="0"/>
              <a:t>:</a:t>
            </a:r>
            <a:r>
              <a:rPr lang="hu-HU" i="1" dirty="0" smtClean="0"/>
              <a:t> </a:t>
            </a:r>
            <a:r>
              <a:rPr lang="hu-HU" b="1" dirty="0" smtClean="0"/>
              <a:t>5,6 </a:t>
            </a:r>
            <a:r>
              <a:rPr lang="hu-HU" dirty="0" smtClean="0"/>
              <a:t>(Szentgotthárd)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dirty="0" smtClean="0"/>
              <a:t>(84 gyermek – 6 osztály)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Oktatás a térben</a:t>
            </a:r>
            <a:endParaRPr lang="hu-HU" dirty="0"/>
          </a:p>
        </p:txBody>
      </p:sp>
      <p:pic>
        <p:nvPicPr>
          <p:cNvPr id="4" name="Tartalom helye 7" descr="járások_na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3570" y="1544473"/>
            <a:ext cx="2776860" cy="1705974"/>
          </a:xfrm>
        </p:spPr>
      </p:pic>
      <p:sp>
        <p:nvSpPr>
          <p:cNvPr id="5" name="Szövegdoboz 4"/>
          <p:cNvSpPr txBox="1"/>
          <p:nvPr/>
        </p:nvSpPr>
        <p:spPr>
          <a:xfrm>
            <a:off x="1691680" y="3640956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Maximális véglet:</a:t>
            </a:r>
            <a:br>
              <a:rPr lang="hu-HU" dirty="0" smtClean="0"/>
            </a:b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b="1" dirty="0" smtClean="0"/>
              <a:t>1.591</a:t>
            </a:r>
            <a:r>
              <a:rPr lang="hu-HU" dirty="0" smtClean="0"/>
              <a:t> km</a:t>
            </a:r>
            <a:r>
              <a:rPr lang="hu-HU" baseline="30000" dirty="0" smtClean="0"/>
              <a:t>2</a:t>
            </a:r>
            <a:r>
              <a:rPr lang="hu-HU" dirty="0" smtClean="0"/>
              <a:t> terület; (Kaposvár)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b="1" dirty="0" smtClean="0"/>
              <a:t>249.563</a:t>
            </a:r>
            <a:r>
              <a:rPr lang="hu-HU" dirty="0" smtClean="0"/>
              <a:t> fős népesség; (Miskolc)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b="1" dirty="0" smtClean="0"/>
              <a:t>84</a:t>
            </a:r>
            <a:r>
              <a:rPr lang="hu-HU" dirty="0" smtClean="0"/>
              <a:t> település; (Zalaegerszeg), </a:t>
            </a:r>
            <a:r>
              <a:rPr lang="hu-HU" b="1" dirty="0"/>
              <a:t>6</a:t>
            </a:r>
            <a:r>
              <a:rPr lang="hu-HU" dirty="0" smtClean="0"/>
              <a:t> város (Miskolc)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hu-HU" dirty="0" smtClean="0"/>
              <a:t> általános iskolai </a:t>
            </a:r>
            <a:r>
              <a:rPr lang="hu-HU" dirty="0" err="1" smtClean="0"/>
              <a:t>feladatellátási</a:t>
            </a:r>
            <a:r>
              <a:rPr lang="hu-HU" dirty="0"/>
              <a:t> </a:t>
            </a:r>
            <a:r>
              <a:rPr lang="hu-HU" dirty="0" smtClean="0"/>
              <a:t>hellyel rendelkező települések   aránya </a:t>
            </a:r>
            <a:r>
              <a:rPr lang="hu-HU" b="1" dirty="0" smtClean="0"/>
              <a:t>100%-os </a:t>
            </a:r>
            <a:r>
              <a:rPr lang="hu-HU" dirty="0" smtClean="0"/>
              <a:t>(47)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hu-HU" b="1" dirty="0" smtClean="0"/>
              <a:t> </a:t>
            </a:r>
            <a:r>
              <a:rPr lang="hu-HU" dirty="0" smtClean="0"/>
              <a:t>0-14 évesek aránya </a:t>
            </a:r>
            <a:r>
              <a:rPr lang="hu-HU" b="1" dirty="0" smtClean="0"/>
              <a:t>21,5% </a:t>
            </a:r>
            <a:r>
              <a:rPr lang="hu-HU" dirty="0" smtClean="0"/>
              <a:t>(Encs – 4598 gyermek)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hu-HU" dirty="0" smtClean="0"/>
              <a:t>1.000 lakosra jutó </a:t>
            </a:r>
            <a:r>
              <a:rPr lang="hu-HU" dirty="0" err="1" smtClean="0"/>
              <a:t>élveszületés</a:t>
            </a:r>
            <a:r>
              <a:rPr lang="hu-HU" dirty="0" smtClean="0"/>
              <a:t>:</a:t>
            </a:r>
            <a:r>
              <a:rPr lang="hu-HU" i="1" dirty="0" smtClean="0"/>
              <a:t> </a:t>
            </a:r>
            <a:r>
              <a:rPr lang="hu-HU" b="1" dirty="0" smtClean="0"/>
              <a:t>13,2 </a:t>
            </a:r>
            <a:r>
              <a:rPr lang="hu-HU" dirty="0" smtClean="0"/>
              <a:t>(Kunhegyes)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dirty="0" smtClean="0"/>
              <a:t>(255 gyermek –  18 osztály)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istérségek_som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4202" y="1196752"/>
            <a:ext cx="3713822" cy="4536504"/>
          </a:xfrm>
          <a:prstGeom prst="rect">
            <a:avLst/>
          </a:prstGeom>
        </p:spPr>
      </p:pic>
      <p:pic>
        <p:nvPicPr>
          <p:cNvPr id="9" name="Tartalom helye 8" descr="jarasok_somog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908720"/>
            <a:ext cx="3816424" cy="5397081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Kaposvári Járás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835696" y="601199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Kaposvári és Kadarkúti Kistérségekből jött létre 2013. január 1-én.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252</TotalTime>
  <Words>269</Words>
  <Application>Microsoft Office PowerPoint</Application>
  <PresentationFormat>Diavetítés a képernyőre (4:3 oldalarány)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Napforduló</vt:lpstr>
      <vt:lpstr>Térszervezés a közoktatásban a statisztikai adatok tükrében</vt:lpstr>
      <vt:lpstr>MMM - Miért, mit és hogyan?</vt:lpstr>
      <vt:lpstr>A vizsgálat tárgya – a közoktatás</vt:lpstr>
      <vt:lpstr>Oktatás a térben</vt:lpstr>
      <vt:lpstr>Oktatás a térben</vt:lpstr>
      <vt:lpstr>Oktatás a térben</vt:lpstr>
      <vt:lpstr>Oktatás a térben</vt:lpstr>
      <vt:lpstr>Oktatás a térben</vt:lpstr>
      <vt:lpstr>A Kaposvári Járás</vt:lpstr>
      <vt:lpstr>A Kaposvári Járás</vt:lpstr>
      <vt:lpstr>A megelőző helyzet</vt:lpstr>
      <vt:lpstr>A Kaposvári Tankerület</vt:lpstr>
      <vt:lpstr>A Kaposvári Tankerület</vt:lpstr>
      <vt:lpstr>Következtetések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Térszervezés a közoktatásban a statisztikai adatok tükrében</dc:title>
  <dc:creator>gyimesi</dc:creator>
  <cp:lastModifiedBy>diak</cp:lastModifiedBy>
  <cp:revision>39</cp:revision>
  <dcterms:created xsi:type="dcterms:W3CDTF">2013-11-21T15:44:08Z</dcterms:created>
  <dcterms:modified xsi:type="dcterms:W3CDTF">2013-11-22T10:28:25Z</dcterms:modified>
</cp:coreProperties>
</file>