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9" r:id="rId13"/>
    <p:sldId id="268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haszanik" initials="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zabodo\Desktop\AKI\Piacok\V&#225;ltozatok\vitaut&#225;ni\Piac_&#225;br&#225;k(2013.02.28.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0.22795021010841476"/>
          <c:y val="1.5818392798240388E-2"/>
          <c:w val="0.75496113857719915"/>
          <c:h val="0.69293933828883236"/>
        </c:manualLayout>
      </c:layout>
      <c:barChart>
        <c:barDir val="bar"/>
        <c:grouping val="stacked"/>
        <c:ser>
          <c:idx val="0"/>
          <c:order val="0"/>
          <c:tx>
            <c:strRef>
              <c:f>munka!$B$1</c:f>
              <c:strCache>
                <c:ptCount val="1"/>
                <c:pt idx="0">
                  <c:v>Hiper-/szupermarketlánc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dLbls>
            <c:delete val="1"/>
          </c:dLbls>
          <c:cat>
            <c:strRef>
              <c:f>munka!$A$2:$A$10</c:f>
              <c:strCache>
                <c:ptCount val="9"/>
                <c:pt idx="0">
                  <c:v>Egyéb  élelmiszer</c:v>
                </c:pt>
                <c:pt idx="1">
                  <c:v>Pékáru</c:v>
                </c:pt>
                <c:pt idx="2">
                  <c:v>Tej</c:v>
                </c:pt>
                <c:pt idx="3">
                  <c:v>Tejtermékek</c:v>
                </c:pt>
                <c:pt idx="4">
                  <c:v>Húskészítmények</c:v>
                </c:pt>
                <c:pt idx="5">
                  <c:v>Tőkehús</c:v>
                </c:pt>
                <c:pt idx="6">
                  <c:v>Halfélék</c:v>
                </c:pt>
                <c:pt idx="7">
                  <c:v>Tojás</c:v>
                </c:pt>
                <c:pt idx="8">
                  <c:v>Zöldség, gyümölcs</c:v>
                </c:pt>
              </c:strCache>
            </c:strRef>
          </c:cat>
          <c:val>
            <c:numRef>
              <c:f>munka!$B$2:$B$10</c:f>
              <c:numCache>
                <c:formatCode>0</c:formatCode>
                <c:ptCount val="9"/>
                <c:pt idx="0">
                  <c:v>54.3</c:v>
                </c:pt>
                <c:pt idx="1">
                  <c:v>20.3125</c:v>
                </c:pt>
                <c:pt idx="2">
                  <c:v>42.060085836910012</c:v>
                </c:pt>
                <c:pt idx="3">
                  <c:v>46.011396011395995</c:v>
                </c:pt>
                <c:pt idx="4">
                  <c:v>42.052023121387244</c:v>
                </c:pt>
                <c:pt idx="5">
                  <c:v>31.837916063675831</c:v>
                </c:pt>
                <c:pt idx="6">
                  <c:v>41.31455399061015</c:v>
                </c:pt>
                <c:pt idx="7">
                  <c:v>25.538020086083186</c:v>
                </c:pt>
                <c:pt idx="8">
                  <c:v>20.527045769764218</c:v>
                </c:pt>
              </c:numCache>
            </c:numRef>
          </c:val>
        </c:ser>
        <c:ser>
          <c:idx val="1"/>
          <c:order val="1"/>
          <c:tx>
            <c:strRef>
              <c:f>munka!$C$1</c:f>
              <c:strCache>
                <c:ptCount val="1"/>
                <c:pt idx="0">
                  <c:v>Diszkont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elete val="1"/>
          </c:dLbls>
          <c:cat>
            <c:strRef>
              <c:f>munka!$A$2:$A$10</c:f>
              <c:strCache>
                <c:ptCount val="9"/>
                <c:pt idx="0">
                  <c:v>Egyéb  élelmiszer</c:v>
                </c:pt>
                <c:pt idx="1">
                  <c:v>Pékáru</c:v>
                </c:pt>
                <c:pt idx="2">
                  <c:v>Tej</c:v>
                </c:pt>
                <c:pt idx="3">
                  <c:v>Tejtermékek</c:v>
                </c:pt>
                <c:pt idx="4">
                  <c:v>Húskészítmények</c:v>
                </c:pt>
                <c:pt idx="5">
                  <c:v>Tőkehús</c:v>
                </c:pt>
                <c:pt idx="6">
                  <c:v>Halfélék</c:v>
                </c:pt>
                <c:pt idx="7">
                  <c:v>Tojás</c:v>
                </c:pt>
                <c:pt idx="8">
                  <c:v>Zöldség, gyümölcs</c:v>
                </c:pt>
              </c:strCache>
            </c:strRef>
          </c:cat>
          <c:val>
            <c:numRef>
              <c:f>munka!$C$2:$C$10</c:f>
              <c:numCache>
                <c:formatCode>0</c:formatCode>
                <c:ptCount val="9"/>
                <c:pt idx="0">
                  <c:v>16.600000000000001</c:v>
                </c:pt>
                <c:pt idx="1">
                  <c:v>6.1079545454545245</c:v>
                </c:pt>
                <c:pt idx="2">
                  <c:v>14.020028612303292</c:v>
                </c:pt>
                <c:pt idx="3">
                  <c:v>14.672364672364672</c:v>
                </c:pt>
                <c:pt idx="4">
                  <c:v>8.3815028901734205</c:v>
                </c:pt>
                <c:pt idx="5">
                  <c:v>4.4862518089725034</c:v>
                </c:pt>
                <c:pt idx="6">
                  <c:v>7.3552425665101717</c:v>
                </c:pt>
                <c:pt idx="7">
                  <c:v>7.3170731707317076</c:v>
                </c:pt>
                <c:pt idx="8">
                  <c:v>6.1026352288487891</c:v>
                </c:pt>
              </c:numCache>
            </c:numRef>
          </c:val>
        </c:ser>
        <c:ser>
          <c:idx val="2"/>
          <c:order val="2"/>
          <c:tx>
            <c:strRef>
              <c:f>munka!$D$1</c:f>
              <c:strCache>
                <c:ptCount val="1"/>
                <c:pt idx="0">
                  <c:v>Magyar tulajdonú lánc</c:v>
                </c:pt>
              </c:strCache>
            </c:strRef>
          </c:tx>
          <c:spPr>
            <a:solidFill>
              <a:srgbClr val="990000"/>
            </a:solidFill>
          </c:spPr>
          <c:dLbls>
            <c:delete val="1"/>
          </c:dLbls>
          <c:cat>
            <c:strRef>
              <c:f>munka!$A$2:$A$10</c:f>
              <c:strCache>
                <c:ptCount val="9"/>
                <c:pt idx="0">
                  <c:v>Egyéb  élelmiszer</c:v>
                </c:pt>
                <c:pt idx="1">
                  <c:v>Pékáru</c:v>
                </c:pt>
                <c:pt idx="2">
                  <c:v>Tej</c:v>
                </c:pt>
                <c:pt idx="3">
                  <c:v>Tejtermékek</c:v>
                </c:pt>
                <c:pt idx="4">
                  <c:v>Húskészítmények</c:v>
                </c:pt>
                <c:pt idx="5">
                  <c:v>Tőkehús</c:v>
                </c:pt>
                <c:pt idx="6">
                  <c:v>Halfélék</c:v>
                </c:pt>
                <c:pt idx="7">
                  <c:v>Tojás</c:v>
                </c:pt>
                <c:pt idx="8">
                  <c:v>Zöldség, gyümölcs</c:v>
                </c:pt>
              </c:strCache>
            </c:strRef>
          </c:cat>
          <c:val>
            <c:numRef>
              <c:f>munka!$D$2:$D$10</c:f>
              <c:numCache>
                <c:formatCode>0</c:formatCode>
                <c:ptCount val="9"/>
                <c:pt idx="0">
                  <c:v>14.1</c:v>
                </c:pt>
                <c:pt idx="1">
                  <c:v>10.085227272727328</c:v>
                </c:pt>
                <c:pt idx="2">
                  <c:v>14.449213161659452</c:v>
                </c:pt>
                <c:pt idx="3">
                  <c:v>16.951566951566889</c:v>
                </c:pt>
                <c:pt idx="4">
                  <c:v>13.728323699421948</c:v>
                </c:pt>
                <c:pt idx="5">
                  <c:v>8.2489146164977889</c:v>
                </c:pt>
                <c:pt idx="6">
                  <c:v>6.2597809076682305</c:v>
                </c:pt>
                <c:pt idx="7">
                  <c:v>7.3170731707317076</c:v>
                </c:pt>
                <c:pt idx="8">
                  <c:v>5.1317614424410865</c:v>
                </c:pt>
              </c:numCache>
            </c:numRef>
          </c:val>
        </c:ser>
        <c:ser>
          <c:idx val="3"/>
          <c:order val="3"/>
          <c:tx>
            <c:strRef>
              <c:f>munka!$E$1</c:f>
              <c:strCache>
                <c:ptCount val="1"/>
                <c:pt idx="0">
                  <c:v>Kis élelmiszerbolt</c:v>
                </c:pt>
              </c:strCache>
            </c:strRef>
          </c:tx>
          <c:spPr>
            <a:solidFill>
              <a:srgbClr val="FFFF99"/>
            </a:solidFill>
          </c:spPr>
          <c:dLbls>
            <c:delete val="1"/>
          </c:dLbls>
          <c:cat>
            <c:strRef>
              <c:f>munka!$A$2:$A$10</c:f>
              <c:strCache>
                <c:ptCount val="9"/>
                <c:pt idx="0">
                  <c:v>Egyéb  élelmiszer</c:v>
                </c:pt>
                <c:pt idx="1">
                  <c:v>Pékáru</c:v>
                </c:pt>
                <c:pt idx="2">
                  <c:v>Tej</c:v>
                </c:pt>
                <c:pt idx="3">
                  <c:v>Tejtermékek</c:v>
                </c:pt>
                <c:pt idx="4">
                  <c:v>Húskészítmények</c:v>
                </c:pt>
                <c:pt idx="5">
                  <c:v>Tőkehús</c:v>
                </c:pt>
                <c:pt idx="6">
                  <c:v>Halfélék</c:v>
                </c:pt>
                <c:pt idx="7">
                  <c:v>Tojás</c:v>
                </c:pt>
                <c:pt idx="8">
                  <c:v>Zöldség, gyümölcs</c:v>
                </c:pt>
              </c:strCache>
            </c:strRef>
          </c:cat>
          <c:val>
            <c:numRef>
              <c:f>munka!$E$2:$E$10</c:f>
              <c:numCache>
                <c:formatCode>0</c:formatCode>
                <c:ptCount val="9"/>
                <c:pt idx="0">
                  <c:v>4.5999999999999996</c:v>
                </c:pt>
                <c:pt idx="1">
                  <c:v>13.92045454545455</c:v>
                </c:pt>
                <c:pt idx="2">
                  <c:v>8.5836909871244647</c:v>
                </c:pt>
                <c:pt idx="3">
                  <c:v>6.4102564102564097</c:v>
                </c:pt>
                <c:pt idx="4">
                  <c:v>3.7572254335260107</c:v>
                </c:pt>
                <c:pt idx="5">
                  <c:v>2.0260492040520983</c:v>
                </c:pt>
                <c:pt idx="6">
                  <c:v>0.93896713615023453</c:v>
                </c:pt>
                <c:pt idx="7">
                  <c:v>2.7259684361549477</c:v>
                </c:pt>
                <c:pt idx="8">
                  <c:v>2.9126213592232872</c:v>
                </c:pt>
              </c:numCache>
            </c:numRef>
          </c:val>
        </c:ser>
        <c:ser>
          <c:idx val="4"/>
          <c:order val="4"/>
          <c:tx>
            <c:strRef>
              <c:f>munka!$F$1</c:f>
              <c:strCache>
                <c:ptCount val="1"/>
                <c:pt idx="0">
                  <c:v>Szaküzlet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delete val="1"/>
          </c:dLbls>
          <c:cat>
            <c:strRef>
              <c:f>munka!$A$2:$A$10</c:f>
              <c:strCache>
                <c:ptCount val="9"/>
                <c:pt idx="0">
                  <c:v>Egyéb  élelmiszer</c:v>
                </c:pt>
                <c:pt idx="1">
                  <c:v>Pékáru</c:v>
                </c:pt>
                <c:pt idx="2">
                  <c:v>Tej</c:v>
                </c:pt>
                <c:pt idx="3">
                  <c:v>Tejtermékek</c:v>
                </c:pt>
                <c:pt idx="4">
                  <c:v>Húskészítmények</c:v>
                </c:pt>
                <c:pt idx="5">
                  <c:v>Tőkehús</c:v>
                </c:pt>
                <c:pt idx="6">
                  <c:v>Halfélék</c:v>
                </c:pt>
                <c:pt idx="7">
                  <c:v>Tojás</c:v>
                </c:pt>
                <c:pt idx="8">
                  <c:v>Zöldség, gyümölcs</c:v>
                </c:pt>
              </c:strCache>
            </c:strRef>
          </c:cat>
          <c:val>
            <c:numRef>
              <c:f>munka!$F$2:$F$10</c:f>
              <c:numCache>
                <c:formatCode>0</c:formatCode>
                <c:ptCount val="9"/>
                <c:pt idx="0">
                  <c:v>2</c:v>
                </c:pt>
                <c:pt idx="1">
                  <c:v>41.193181818182012</c:v>
                </c:pt>
                <c:pt idx="2">
                  <c:v>1.8597997138769615</c:v>
                </c:pt>
                <c:pt idx="3">
                  <c:v>2.4216524216524187</c:v>
                </c:pt>
                <c:pt idx="4">
                  <c:v>16.329479768786133</c:v>
                </c:pt>
                <c:pt idx="5">
                  <c:v>29.811866859623734</c:v>
                </c:pt>
                <c:pt idx="6">
                  <c:v>11.580594679186325</c:v>
                </c:pt>
                <c:pt idx="7">
                  <c:v>4.7345767575322775</c:v>
                </c:pt>
                <c:pt idx="8">
                  <c:v>16.504854368932151</c:v>
                </c:pt>
              </c:numCache>
            </c:numRef>
          </c:val>
        </c:ser>
        <c:ser>
          <c:idx val="5"/>
          <c:order val="5"/>
          <c:tx>
            <c:strRef>
              <c:f>munka!$G$1</c:f>
              <c:strCache>
                <c:ptCount val="1"/>
                <c:pt idx="0">
                  <c:v>Piac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Lbls>
            <c:showVal val="1"/>
          </c:dLbls>
          <c:cat>
            <c:strRef>
              <c:f>munka!$A$2:$A$10</c:f>
              <c:strCache>
                <c:ptCount val="9"/>
                <c:pt idx="0">
                  <c:v>Egyéb  élelmiszer</c:v>
                </c:pt>
                <c:pt idx="1">
                  <c:v>Pékáru</c:v>
                </c:pt>
                <c:pt idx="2">
                  <c:v>Tej</c:v>
                </c:pt>
                <c:pt idx="3">
                  <c:v>Tejtermékek</c:v>
                </c:pt>
                <c:pt idx="4">
                  <c:v>Húskészítmények</c:v>
                </c:pt>
                <c:pt idx="5">
                  <c:v>Tőkehús</c:v>
                </c:pt>
                <c:pt idx="6">
                  <c:v>Halfélék</c:v>
                </c:pt>
                <c:pt idx="7">
                  <c:v>Tojás</c:v>
                </c:pt>
                <c:pt idx="8">
                  <c:v>Zöldség, gyümölcs</c:v>
                </c:pt>
              </c:strCache>
            </c:strRef>
          </c:cat>
          <c:val>
            <c:numRef>
              <c:f>munka!$G$2:$G$10</c:f>
              <c:numCache>
                <c:formatCode>0</c:formatCode>
                <c:ptCount val="9"/>
                <c:pt idx="0">
                  <c:v>1.6</c:v>
                </c:pt>
                <c:pt idx="1">
                  <c:v>2.1306818181818192</c:v>
                </c:pt>
                <c:pt idx="2">
                  <c:v>5.5793991416309314</c:v>
                </c:pt>
                <c:pt idx="3">
                  <c:v>7.4074074074074066</c:v>
                </c:pt>
                <c:pt idx="4">
                  <c:v>10.260115606936417</c:v>
                </c:pt>
                <c:pt idx="5">
                  <c:v>15.918958031837915</c:v>
                </c:pt>
                <c:pt idx="6">
                  <c:v>19.248826291079691</c:v>
                </c:pt>
                <c:pt idx="7">
                  <c:v>24.10329985652783</c:v>
                </c:pt>
                <c:pt idx="8">
                  <c:v>42.163661581137092</c:v>
                </c:pt>
              </c:numCache>
            </c:numRef>
          </c:val>
        </c:ser>
        <c:ser>
          <c:idx val="6"/>
          <c:order val="6"/>
          <c:tx>
            <c:strRef>
              <c:f>munka!$H$1</c:f>
              <c:strCache>
                <c:ptCount val="1"/>
                <c:pt idx="0">
                  <c:v>Közvetlen értékesítés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munka!$A$2:$A$10</c:f>
              <c:strCache>
                <c:ptCount val="9"/>
                <c:pt idx="0">
                  <c:v>Egyéb  élelmiszer</c:v>
                </c:pt>
                <c:pt idx="1">
                  <c:v>Pékáru</c:v>
                </c:pt>
                <c:pt idx="2">
                  <c:v>Tej</c:v>
                </c:pt>
                <c:pt idx="3">
                  <c:v>Tejtermékek</c:v>
                </c:pt>
                <c:pt idx="4">
                  <c:v>Húskészítmények</c:v>
                </c:pt>
                <c:pt idx="5">
                  <c:v>Tőkehús</c:v>
                </c:pt>
                <c:pt idx="6">
                  <c:v>Halfélék</c:v>
                </c:pt>
                <c:pt idx="7">
                  <c:v>Tojás</c:v>
                </c:pt>
                <c:pt idx="8">
                  <c:v>Zöldség, gyümölcs</c:v>
                </c:pt>
              </c:strCache>
            </c:strRef>
          </c:cat>
          <c:val>
            <c:numRef>
              <c:f>munka!$H$2:$H$10</c:f>
              <c:numCache>
                <c:formatCode>0</c:formatCode>
                <c:ptCount val="9"/>
                <c:pt idx="0">
                  <c:v>1.8</c:v>
                </c:pt>
                <c:pt idx="1">
                  <c:v>2</c:v>
                </c:pt>
                <c:pt idx="2">
                  <c:v>11.3</c:v>
                </c:pt>
                <c:pt idx="3">
                  <c:v>4.3</c:v>
                </c:pt>
                <c:pt idx="4">
                  <c:v>3</c:v>
                </c:pt>
                <c:pt idx="5">
                  <c:v>3.9</c:v>
                </c:pt>
                <c:pt idx="6">
                  <c:v>4.2</c:v>
                </c:pt>
                <c:pt idx="7">
                  <c:v>17.2</c:v>
                </c:pt>
                <c:pt idx="8">
                  <c:v>3.7</c:v>
                </c:pt>
              </c:numCache>
            </c:numRef>
          </c:val>
        </c:ser>
        <c:ser>
          <c:idx val="7"/>
          <c:order val="7"/>
          <c:tx>
            <c:strRef>
              <c:f>munka!$I$1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Lbls>
            <c:delete val="1"/>
          </c:dLbls>
          <c:cat>
            <c:strRef>
              <c:f>munka!$A$2:$A$10</c:f>
              <c:strCache>
                <c:ptCount val="9"/>
                <c:pt idx="0">
                  <c:v>Egyéb  élelmiszer</c:v>
                </c:pt>
                <c:pt idx="1">
                  <c:v>Pékáru</c:v>
                </c:pt>
                <c:pt idx="2">
                  <c:v>Tej</c:v>
                </c:pt>
                <c:pt idx="3">
                  <c:v>Tejtermékek</c:v>
                </c:pt>
                <c:pt idx="4">
                  <c:v>Húskészítmények</c:v>
                </c:pt>
                <c:pt idx="5">
                  <c:v>Tőkehús</c:v>
                </c:pt>
                <c:pt idx="6">
                  <c:v>Halfélék</c:v>
                </c:pt>
                <c:pt idx="7">
                  <c:v>Tojás</c:v>
                </c:pt>
                <c:pt idx="8">
                  <c:v>Zöldség, gyümölcs</c:v>
                </c:pt>
              </c:strCache>
            </c:strRef>
          </c:cat>
          <c:val>
            <c:numRef>
              <c:f>munka!$I$2:$I$10</c:f>
              <c:numCache>
                <c:formatCode>0</c:formatCode>
                <c:ptCount val="9"/>
                <c:pt idx="0">
                  <c:v>4.9000000000000004</c:v>
                </c:pt>
                <c:pt idx="1">
                  <c:v>4.2</c:v>
                </c:pt>
                <c:pt idx="2">
                  <c:v>2.2000000000000002</c:v>
                </c:pt>
                <c:pt idx="3">
                  <c:v>1.8</c:v>
                </c:pt>
                <c:pt idx="4">
                  <c:v>2.4</c:v>
                </c:pt>
                <c:pt idx="5">
                  <c:v>3.8</c:v>
                </c:pt>
                <c:pt idx="6">
                  <c:v>9</c:v>
                </c:pt>
                <c:pt idx="7">
                  <c:v>11.1</c:v>
                </c:pt>
                <c:pt idx="8">
                  <c:v>2.9</c:v>
                </c:pt>
              </c:numCache>
            </c:numRef>
          </c:val>
        </c:ser>
        <c:dLbls>
          <c:showVal val="1"/>
        </c:dLbls>
        <c:overlap val="100"/>
        <c:axId val="55777920"/>
        <c:axId val="55783808"/>
      </c:barChart>
      <c:catAx>
        <c:axId val="55777920"/>
        <c:scaling>
          <c:orientation val="minMax"/>
        </c:scaling>
        <c:axPos val="l"/>
        <c:numFmt formatCode="0" sourceLinked="1"/>
        <c:tickLblPos val="nextTo"/>
        <c:txPr>
          <a:bodyPr rot="0" vert="horz"/>
          <a:lstStyle/>
          <a:p>
            <a:pPr>
              <a:defRPr b="0" i="0" baseline="0"/>
            </a:pPr>
            <a:endParaRPr lang="hu-HU"/>
          </a:p>
        </c:txPr>
        <c:crossAx val="55783808"/>
        <c:crosses val="autoZero"/>
        <c:auto val="1"/>
        <c:lblAlgn val="ctr"/>
        <c:lblOffset val="0"/>
        <c:tickLblSkip val="1"/>
        <c:tickMarkSkip val="1"/>
      </c:catAx>
      <c:valAx>
        <c:axId val="55783808"/>
        <c:scaling>
          <c:orientation val="minMax"/>
          <c:max val="100"/>
        </c:scaling>
        <c:axPos val="b"/>
        <c:majorGridlines/>
        <c:numFmt formatCode="0" sourceLinked="1"/>
        <c:tickLblPos val="nextTo"/>
        <c:txPr>
          <a:bodyPr rot="0" vert="horz"/>
          <a:lstStyle/>
          <a:p>
            <a:pPr>
              <a:defRPr sz="1600" b="0" i="0" baseline="0"/>
            </a:pPr>
            <a:endParaRPr lang="hu-HU"/>
          </a:p>
        </c:txPr>
        <c:crossAx val="5577792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2.01388910913048E-2"/>
          <c:y val="0.81154714012421958"/>
          <c:w val="0.97857141060492303"/>
          <c:h val="0.17413882881921638"/>
        </c:manualLayout>
      </c:layout>
      <c:txPr>
        <a:bodyPr/>
        <a:lstStyle/>
        <a:p>
          <a:pPr>
            <a:defRPr b="0"/>
          </a:pPr>
          <a:endParaRPr lang="hu-HU"/>
        </a:p>
      </c:txPr>
    </c:legend>
    <c:plotVisOnly val="1"/>
    <c:dispBlanksAs val="gap"/>
  </c:chart>
  <c:txPr>
    <a:bodyPr/>
    <a:lstStyle/>
    <a:p>
      <a:pPr>
        <a:defRPr sz="1800" b="1"/>
      </a:pPr>
      <a:endParaRPr lang="hu-H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>
        <c:manualLayout>
          <c:layoutTarget val="inner"/>
          <c:xMode val="edge"/>
          <c:yMode val="edge"/>
          <c:x val="0.11491686108950859"/>
          <c:y val="4.8309292698173072E-2"/>
          <c:w val="0.86167251257796762"/>
          <c:h val="0.82850419059936353"/>
        </c:manualLayout>
      </c:layout>
      <c:barChart>
        <c:barDir val="col"/>
        <c:grouping val="clustered"/>
        <c:ser>
          <c:idx val="2"/>
          <c:order val="0"/>
          <c:tx>
            <c:strRef>
              <c:f>Összehasonlítás!$D$36</c:f>
              <c:strCache>
                <c:ptCount val="1"/>
                <c:pt idx="0">
                  <c:v>Összes termelő-Fogyasztók</c:v>
                </c:pt>
              </c:strCache>
            </c:strRef>
          </c:tx>
          <c:spPr>
            <a:solidFill>
              <a:srgbClr val="F79646">
                <a:lumMod val="50000"/>
                <a:alpha val="75000"/>
              </a:srgbClr>
            </a:solidFill>
            <a:ln w="28575">
              <a:solidFill>
                <a:schemeClr val="accent6">
                  <a:lumMod val="50000"/>
                </a:schemeClr>
              </a:solidFill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hu-HU"/>
              </a:p>
            </c:txPr>
            <c:showVal val="1"/>
          </c:dLbls>
          <c:cat>
            <c:strRef>
              <c:f>Összehasonlítás!$A$37:$A$41</c:f>
              <c:strCache>
                <c:ptCount val="5"/>
                <c:pt idx="0">
                  <c:v>Környezet</c:v>
                </c:pt>
                <c:pt idx="1">
                  <c:v>Kényelem</c:v>
                </c:pt>
                <c:pt idx="2">
                  <c:v>Eladó/megbízhatóság</c:v>
                </c:pt>
                <c:pt idx="3">
                  <c:v>Szolgáltatás</c:v>
                </c:pt>
                <c:pt idx="4">
                  <c:v>Termékek</c:v>
                </c:pt>
              </c:strCache>
            </c:strRef>
          </c:cat>
          <c:val>
            <c:numRef>
              <c:f>Összehasonlítás!$D$37:$D$41</c:f>
              <c:numCache>
                <c:formatCode>General</c:formatCode>
                <c:ptCount val="5"/>
                <c:pt idx="0">
                  <c:v>0.89000000000000035</c:v>
                </c:pt>
                <c:pt idx="1">
                  <c:v>0.75000000000000033</c:v>
                </c:pt>
                <c:pt idx="2">
                  <c:v>0.66000000000000036</c:v>
                </c:pt>
                <c:pt idx="3">
                  <c:v>0.56999999999999995</c:v>
                </c:pt>
                <c:pt idx="4">
                  <c:v>0.32000000000000017</c:v>
                </c:pt>
              </c:numCache>
            </c:numRef>
          </c:val>
        </c:ser>
        <c:dLbls>
          <c:showVal val="1"/>
        </c:dLbls>
        <c:axId val="47868928"/>
        <c:axId val="47969024"/>
      </c:barChart>
      <c:catAx>
        <c:axId val="47868928"/>
        <c:scaling>
          <c:orientation val="minMax"/>
        </c:scaling>
        <c:axPos val="b"/>
        <c:numFmt formatCode="General" sourceLinked="1"/>
        <c:majorTickMark val="none"/>
        <c:minorTickMark val="in"/>
        <c:tickLblPos val="low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hu-HU"/>
          </a:p>
        </c:txPr>
        <c:crossAx val="47969024"/>
        <c:crosses val="autoZero"/>
        <c:auto val="1"/>
        <c:lblAlgn val="ctr"/>
        <c:lblOffset val="100"/>
        <c:tickLblSkip val="1"/>
        <c:tickMarkSkip val="1"/>
      </c:catAx>
      <c:valAx>
        <c:axId val="47969024"/>
        <c:scaling>
          <c:orientation val="minMax"/>
          <c:min val="0.2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300" baseline="0"/>
                </a:pPr>
                <a:r>
                  <a:rPr lang="hu-HU" sz="1300" baseline="0"/>
                  <a:t>Termelői és fogyasztói értékelés átlagának különbségei</a:t>
                </a:r>
              </a:p>
            </c:rich>
          </c:tx>
          <c:layout/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hu-HU"/>
          </a:p>
        </c:txPr>
        <c:crossAx val="47868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0.63387</cdr:x>
      <cdr:y>0.02954</cdr:y>
    </cdr:from>
    <cdr:to>
      <cdr:x>0.96461</cdr:x>
      <cdr:y>0.09533</cdr:y>
    </cdr:to>
    <cdr:sp macro="" textlink="">
      <cdr:nvSpPr>
        <cdr:cNvPr id="7" name="Ellipszis 6"/>
        <cdr:cNvSpPr/>
      </cdr:nvSpPr>
      <cdr:spPr>
        <a:xfrm xmlns:a="http://schemas.openxmlformats.org/drawingml/2006/main">
          <a:off x="5796136" y="144015"/>
          <a:ext cx="3024287" cy="32077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accent6">
              <a:lumMod val="5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hu-H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0.61025</cdr:x>
      <cdr:y>0.10338</cdr:y>
    </cdr:from>
    <cdr:to>
      <cdr:x>0.88263</cdr:x>
      <cdr:y>0.1647</cdr:y>
    </cdr:to>
    <cdr:sp macro="" textlink="">
      <cdr:nvSpPr>
        <cdr:cNvPr id="5" name="Ellipszis 4"/>
        <cdr:cNvSpPr/>
      </cdr:nvSpPr>
      <cdr:spPr>
        <a:xfrm xmlns:a="http://schemas.openxmlformats.org/drawingml/2006/main">
          <a:off x="5580112" y="504055"/>
          <a:ext cx="2490643" cy="29897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C62837">
              <a:lumMod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rgbClr val="FFFFFF"/>
              </a:solidFill>
              <a:latin typeface="Arial"/>
            </a:defRPr>
          </a:lvl1pPr>
          <a:lvl2pPr marL="457200" indent="0">
            <a:defRPr sz="1100">
              <a:solidFill>
                <a:srgbClr val="FFFFFF"/>
              </a:solidFill>
              <a:latin typeface="Arial"/>
            </a:defRPr>
          </a:lvl2pPr>
          <a:lvl3pPr marL="914400" indent="0">
            <a:defRPr sz="1100">
              <a:solidFill>
                <a:srgbClr val="FFFFFF"/>
              </a:solidFill>
              <a:latin typeface="Arial"/>
            </a:defRPr>
          </a:lvl3pPr>
          <a:lvl4pPr marL="1371600" indent="0">
            <a:defRPr sz="1100">
              <a:solidFill>
                <a:srgbClr val="FFFFFF"/>
              </a:solidFill>
              <a:latin typeface="Arial"/>
            </a:defRPr>
          </a:lvl4pPr>
          <a:lvl5pPr marL="1828800" indent="0">
            <a:defRPr sz="1100">
              <a:solidFill>
                <a:srgbClr val="FFFFFF"/>
              </a:solidFill>
              <a:latin typeface="Arial"/>
            </a:defRPr>
          </a:lvl5pPr>
          <a:lvl6pPr marL="2286000" indent="0">
            <a:defRPr sz="1100">
              <a:solidFill>
                <a:srgbClr val="FFFFFF"/>
              </a:solidFill>
              <a:latin typeface="Arial"/>
            </a:defRPr>
          </a:lvl6pPr>
          <a:lvl7pPr marL="2743200" indent="0">
            <a:defRPr sz="1100">
              <a:solidFill>
                <a:srgbClr val="FFFFFF"/>
              </a:solidFill>
              <a:latin typeface="Arial"/>
            </a:defRPr>
          </a:lvl7pPr>
          <a:lvl8pPr marL="3200400" indent="0">
            <a:defRPr sz="1100">
              <a:solidFill>
                <a:srgbClr val="FFFFFF"/>
              </a:solidFill>
              <a:latin typeface="Arial"/>
            </a:defRPr>
          </a:lvl8pPr>
          <a:lvl9pPr marL="3657600" indent="0">
            <a:defRPr sz="11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0.1535</cdr:x>
      <cdr:y>0.72367</cdr:y>
    </cdr:from>
    <cdr:to>
      <cdr:x>0.19288</cdr:x>
      <cdr:y>0.79752</cdr:y>
    </cdr:to>
    <cdr:sp macro="" textlink="">
      <cdr:nvSpPr>
        <cdr:cNvPr id="6" name="Téglalap 5"/>
        <cdr:cNvSpPr/>
      </cdr:nvSpPr>
      <cdr:spPr>
        <a:xfrm xmlns:a="http://schemas.openxmlformats.org/drawingml/2006/main">
          <a:off x="1403648" y="3528391"/>
          <a:ext cx="360040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hu-H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%</a:t>
          </a:r>
          <a:endParaRPr lang="hu-H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8143-0B0A-4BE3-9CBC-4D4FC0A9F940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24DA-8617-4288-918F-B54B9ABA09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8143-0B0A-4BE3-9CBC-4D4FC0A9F940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24DA-8617-4288-918F-B54B9ABA09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8143-0B0A-4BE3-9CBC-4D4FC0A9F940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24DA-8617-4288-918F-B54B9ABA09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8143-0B0A-4BE3-9CBC-4D4FC0A9F940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24DA-8617-4288-918F-B54B9ABA09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8143-0B0A-4BE3-9CBC-4D4FC0A9F940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24DA-8617-4288-918F-B54B9ABA09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8143-0B0A-4BE3-9CBC-4D4FC0A9F940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24DA-8617-4288-918F-B54B9ABA09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8143-0B0A-4BE3-9CBC-4D4FC0A9F940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24DA-8617-4288-918F-B54B9ABA09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8143-0B0A-4BE3-9CBC-4D4FC0A9F940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24DA-8617-4288-918F-B54B9ABA09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8143-0B0A-4BE3-9CBC-4D4FC0A9F940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24DA-8617-4288-918F-B54B9ABA09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8143-0B0A-4BE3-9CBC-4D4FC0A9F940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24DA-8617-4288-918F-B54B9ABA09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68143-0B0A-4BE3-9CBC-4D4FC0A9F940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24DA-8617-4288-918F-B54B9ABA099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1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68143-0B0A-4BE3-9CBC-4D4FC0A9F940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F24DA-8617-4288-918F-B54B9ABA099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zabodo@nebih.gov.h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uhazsanik@nebih.gov.hu" TargetMode="External"/><Relationship Id="rId4" Type="http://schemas.openxmlformats.org/officeDocument/2006/relationships/hyperlink" Target="http://../Local%20Settings/AppData/Local/Microsoft/Windows/Temporary%20Internet%20Files/Content.IE5/GE14WPGR/www.nebih.gov.h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munkalap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hu/url?sa=i&amp;rct=j&amp;q=&amp;esrc=s&amp;frm=1&amp;source=images&amp;cd=&amp;cad=rja&amp;docid=nIMRN21wTfmsPM&amp;tbnid=bc8X0NLS3QN0zM:&amp;ved=0CAUQjRw&amp;url=http://maszol.ro/index.php/gazdasag/9309-gyarapodik-a-fiatal-falusi-gazdak-szama&amp;ei=dEIyUuKiD4mWtQbr8oCIBA&amp;bvm=bv.52164340,d.Yms&amp;psig=AFQjCNHptYzh9IPfK-xBMD6PXopGY54ffA&amp;ust=1379111834652088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hu/url?sa=i&amp;rct=j&amp;q=&amp;esrc=s&amp;frm=1&amp;source=images&amp;cd=&amp;cad=rja&amp;docid=mdDqRFtiIqALVM&amp;tbnid=MmRWnW7HqOSj2M:&amp;ved=0CAUQjRw&amp;url=http://jmvk.compunet.hu/szoveg/kiadvany_new/szalontay.htm&amp;ei=OkQyUqSaJMGXtQaviYDoAw&amp;bvm=bv.52164340,d.Yms&amp;psig=AFQjCNGJ_cV8ZCs5G857LQLSWqUnKDd3Aw&amp;ust=1379112364595891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7.jpeg"/><Relationship Id="rId10" Type="http://schemas.openxmlformats.org/officeDocument/2006/relationships/hyperlink" Target="http://www.google.hu/url?sa=i&amp;rct=j&amp;q=&amp;esrc=s&amp;frm=1&amp;source=images&amp;cd=&amp;cad=rja&amp;docid=izikYzwxx8fVrM&amp;tbnid=x-BwRIXu3sPtiM:&amp;ved=0CAUQjRw&amp;url=http://www.iltreno.hu/&amp;ei=Q0YyUsDtDMXJtQbtz4DAAg&amp;bvm=bv.52164340,d.Yms&amp;psig=AFQjCNEjnnexqeuFJ8QrihuWreEmD5MOyQ&amp;ust=1379112883129569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4077072"/>
            <a:ext cx="9144000" cy="1752600"/>
          </a:xfrm>
        </p:spPr>
        <p:txBody>
          <a:bodyPr>
            <a:normAutofit fontScale="92500"/>
          </a:bodyPr>
          <a:lstStyle/>
          <a:p>
            <a:r>
              <a:rPr lang="hu-H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Szabó Dorottya</a:t>
            </a:r>
            <a:endParaRPr lang="hu-HU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Nemzeti Élelmiszerlánc-biztonsági Hivatal, Rendszerszervezési és Felügyeleti Igazgatóság, Tervezési Osztály, tervezési </a:t>
            </a: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referens</a:t>
            </a:r>
            <a:endParaRPr lang="hu-H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Szent István Egyetem, Enyedi György Regionális Tudományok Doktori Iskola, II. évf.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51520" y="5733256"/>
            <a:ext cx="8712968" cy="112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agyar </a:t>
            </a:r>
            <a:r>
              <a:rPr lang="hu-H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egionális </a:t>
            </a:r>
            <a:r>
              <a:rPr lang="hu-H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udományi </a:t>
            </a:r>
            <a:r>
              <a:rPr lang="hu-H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ársaság</a:t>
            </a:r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XI. Vándorgyűlése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Kaposvár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 november 21-22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395536" y="2132856"/>
            <a:ext cx="8352928" cy="1922512"/>
          </a:xfrm>
          <a:prstGeom prst="roundRect">
            <a:avLst/>
          </a:prstGeom>
          <a:solidFill>
            <a:schemeClr val="accent6">
              <a:lumMod val="50000"/>
              <a:alpha val="4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Kistermelők válaszúton: a rövid ellátási láncban rejlő lehetőségek és veszélyek Magyarországon</a:t>
            </a:r>
            <a:endParaRPr lang="hu-HU" sz="3600" b="1" dirty="0">
              <a:solidFill>
                <a:schemeClr val="tx1"/>
              </a:solidFill>
            </a:endParaRPr>
          </a:p>
        </p:txBody>
      </p:sp>
      <p:pic>
        <p:nvPicPr>
          <p:cNvPr id="6" name="Kép 5" descr="sajt_02_camembert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60648"/>
            <a:ext cx="2309242" cy="1699602"/>
          </a:xfrm>
          <a:prstGeom prst="rect">
            <a:avLst/>
          </a:prstGeom>
        </p:spPr>
      </p:pic>
      <p:pic>
        <p:nvPicPr>
          <p:cNvPr id="7" name="Kép 6" descr="V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3344" y="260648"/>
            <a:ext cx="2482336" cy="1656184"/>
          </a:xfrm>
          <a:prstGeom prst="rect">
            <a:avLst/>
          </a:prstGeom>
        </p:spPr>
      </p:pic>
      <p:pic>
        <p:nvPicPr>
          <p:cNvPr id="9" name="Picture 11" descr="Unknown (10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59" y="260647"/>
            <a:ext cx="2232249" cy="167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395536" y="188640"/>
            <a:ext cx="8352928" cy="792088"/>
          </a:xfrm>
          <a:prstGeom prst="roundRect">
            <a:avLst/>
          </a:prstGeom>
          <a:solidFill>
            <a:schemeClr val="accent6">
              <a:lumMod val="50000"/>
              <a:alpha val="4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REL veszélyei Magyarországon fogyasztói oldalról </a:t>
            </a:r>
            <a:endParaRPr lang="hu-HU" sz="2800" b="1" dirty="0">
              <a:solidFill>
                <a:schemeClr val="tx1"/>
              </a:solidFill>
            </a:endParaRPr>
          </a:p>
        </p:txBody>
      </p:sp>
      <p:grpSp>
        <p:nvGrpSpPr>
          <p:cNvPr id="13" name="Group 72"/>
          <p:cNvGrpSpPr>
            <a:grpSpLocks noChangeAspect="1"/>
          </p:cNvGrpSpPr>
          <p:nvPr/>
        </p:nvGrpSpPr>
        <p:grpSpPr bwMode="auto">
          <a:xfrm>
            <a:off x="179388" y="1916832"/>
            <a:ext cx="8964612" cy="4752652"/>
            <a:chOff x="2204" y="3550"/>
            <a:chExt cx="11709" cy="5215"/>
          </a:xfrm>
        </p:grpSpPr>
        <p:sp>
          <p:nvSpPr>
            <p:cNvPr id="14" name="Line 74"/>
            <p:cNvSpPr>
              <a:spLocks noChangeShapeType="1"/>
            </p:cNvSpPr>
            <p:nvPr/>
          </p:nvSpPr>
          <p:spPr bwMode="auto">
            <a:xfrm>
              <a:off x="3357" y="3581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15" name="Line 75"/>
            <p:cNvSpPr>
              <a:spLocks noChangeShapeType="1"/>
            </p:cNvSpPr>
            <p:nvPr/>
          </p:nvSpPr>
          <p:spPr bwMode="auto">
            <a:xfrm>
              <a:off x="3500" y="3581"/>
              <a:ext cx="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16" name="Line 76"/>
            <p:cNvSpPr>
              <a:spLocks noChangeShapeType="1"/>
            </p:cNvSpPr>
            <p:nvPr/>
          </p:nvSpPr>
          <p:spPr bwMode="auto">
            <a:xfrm>
              <a:off x="3645" y="3581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17" name="Line 77"/>
            <p:cNvSpPr>
              <a:spLocks noChangeShapeType="1"/>
            </p:cNvSpPr>
            <p:nvPr/>
          </p:nvSpPr>
          <p:spPr bwMode="auto">
            <a:xfrm>
              <a:off x="6380" y="3581"/>
              <a:ext cx="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18" name="Line 78"/>
            <p:cNvSpPr>
              <a:spLocks noChangeShapeType="1"/>
            </p:cNvSpPr>
            <p:nvPr/>
          </p:nvSpPr>
          <p:spPr bwMode="auto">
            <a:xfrm>
              <a:off x="6811" y="3581"/>
              <a:ext cx="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19" name="Line 79"/>
            <p:cNvSpPr>
              <a:spLocks noChangeShapeType="1"/>
            </p:cNvSpPr>
            <p:nvPr/>
          </p:nvSpPr>
          <p:spPr bwMode="auto">
            <a:xfrm>
              <a:off x="6525" y="3581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20" name="Line 80"/>
            <p:cNvSpPr>
              <a:spLocks noChangeShapeType="1"/>
            </p:cNvSpPr>
            <p:nvPr/>
          </p:nvSpPr>
          <p:spPr bwMode="auto">
            <a:xfrm>
              <a:off x="6668" y="3581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21" name="Line 81"/>
            <p:cNvSpPr>
              <a:spLocks noChangeShapeType="1"/>
            </p:cNvSpPr>
            <p:nvPr/>
          </p:nvSpPr>
          <p:spPr bwMode="auto">
            <a:xfrm>
              <a:off x="6956" y="3581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22" name="Line 82"/>
            <p:cNvSpPr>
              <a:spLocks noChangeShapeType="1"/>
            </p:cNvSpPr>
            <p:nvPr/>
          </p:nvSpPr>
          <p:spPr bwMode="auto">
            <a:xfrm>
              <a:off x="9405" y="3581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23" name="Line 83"/>
            <p:cNvSpPr>
              <a:spLocks noChangeShapeType="1"/>
            </p:cNvSpPr>
            <p:nvPr/>
          </p:nvSpPr>
          <p:spPr bwMode="auto">
            <a:xfrm>
              <a:off x="9260" y="3581"/>
              <a:ext cx="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24" name="Line 84"/>
            <p:cNvSpPr>
              <a:spLocks noChangeShapeType="1"/>
            </p:cNvSpPr>
            <p:nvPr/>
          </p:nvSpPr>
          <p:spPr bwMode="auto">
            <a:xfrm>
              <a:off x="9548" y="3581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25" name="Line 85"/>
            <p:cNvSpPr>
              <a:spLocks noChangeShapeType="1"/>
            </p:cNvSpPr>
            <p:nvPr/>
          </p:nvSpPr>
          <p:spPr bwMode="auto">
            <a:xfrm>
              <a:off x="9691" y="3581"/>
              <a:ext cx="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26" name="Line 86"/>
            <p:cNvSpPr>
              <a:spLocks noChangeShapeType="1"/>
            </p:cNvSpPr>
            <p:nvPr/>
          </p:nvSpPr>
          <p:spPr bwMode="auto">
            <a:xfrm>
              <a:off x="12644" y="3550"/>
              <a:ext cx="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27" name="Line 87"/>
            <p:cNvSpPr>
              <a:spLocks noChangeShapeType="1"/>
            </p:cNvSpPr>
            <p:nvPr/>
          </p:nvSpPr>
          <p:spPr bwMode="auto">
            <a:xfrm>
              <a:off x="12456" y="3550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28" name="Line 88"/>
            <p:cNvSpPr>
              <a:spLocks noChangeShapeType="1"/>
            </p:cNvSpPr>
            <p:nvPr/>
          </p:nvSpPr>
          <p:spPr bwMode="auto">
            <a:xfrm>
              <a:off x="12268" y="3550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29" name="Oval 89"/>
            <p:cNvSpPr>
              <a:spLocks noChangeArrowheads="1"/>
            </p:cNvSpPr>
            <p:nvPr/>
          </p:nvSpPr>
          <p:spPr bwMode="auto">
            <a:xfrm>
              <a:off x="5949" y="4013"/>
              <a:ext cx="1616" cy="57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hu-HU" altLang="ja-JP" sz="1000" b="1" dirty="0">
                  <a:latin typeface="+mn-lt"/>
                  <a:ea typeface="MS Mincho" pitchFamily="49" charset="-128"/>
                </a:rPr>
                <a:t>Szolgáltatás</a:t>
              </a:r>
              <a:endParaRPr lang="hu-HU" sz="1000" dirty="0">
                <a:latin typeface="+mn-lt"/>
              </a:endParaRPr>
            </a:p>
          </p:txBody>
        </p:sp>
        <p:sp>
          <p:nvSpPr>
            <p:cNvPr id="30" name="Oval 90"/>
            <p:cNvSpPr>
              <a:spLocks noChangeArrowheads="1"/>
            </p:cNvSpPr>
            <p:nvPr/>
          </p:nvSpPr>
          <p:spPr bwMode="auto">
            <a:xfrm>
              <a:off x="2924" y="4013"/>
              <a:ext cx="1537" cy="57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hu-HU" altLang="ja-JP" sz="1000" b="1" dirty="0">
                  <a:latin typeface="+mn-lt"/>
                  <a:ea typeface="MS Mincho" pitchFamily="49" charset="-128"/>
                </a:rPr>
                <a:t>Környezet</a:t>
              </a:r>
              <a:endParaRPr lang="hu-HU" sz="1000" dirty="0">
                <a:latin typeface="+mn-lt"/>
              </a:endParaRPr>
            </a:p>
          </p:txBody>
        </p:sp>
        <p:sp>
          <p:nvSpPr>
            <p:cNvPr id="31" name="Line 91"/>
            <p:cNvSpPr>
              <a:spLocks noChangeShapeType="1"/>
            </p:cNvSpPr>
            <p:nvPr/>
          </p:nvSpPr>
          <p:spPr bwMode="auto">
            <a:xfrm>
              <a:off x="3500" y="4590"/>
              <a:ext cx="865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32" name="Line 92"/>
            <p:cNvSpPr>
              <a:spLocks noChangeShapeType="1"/>
            </p:cNvSpPr>
            <p:nvPr/>
          </p:nvSpPr>
          <p:spPr bwMode="auto">
            <a:xfrm flipH="1">
              <a:off x="3645" y="5596"/>
              <a:ext cx="0" cy="2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33" name="Line 93"/>
            <p:cNvSpPr>
              <a:spLocks noChangeShapeType="1"/>
            </p:cNvSpPr>
            <p:nvPr/>
          </p:nvSpPr>
          <p:spPr bwMode="auto">
            <a:xfrm flipH="1">
              <a:off x="3645" y="5454"/>
              <a:ext cx="720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34" name="Line 94"/>
            <p:cNvSpPr>
              <a:spLocks noChangeShapeType="1"/>
            </p:cNvSpPr>
            <p:nvPr/>
          </p:nvSpPr>
          <p:spPr bwMode="auto">
            <a:xfrm flipH="1">
              <a:off x="2780" y="4590"/>
              <a:ext cx="865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35" name="Oval 95"/>
            <p:cNvSpPr>
              <a:spLocks noChangeArrowheads="1"/>
            </p:cNvSpPr>
            <p:nvPr/>
          </p:nvSpPr>
          <p:spPr bwMode="auto">
            <a:xfrm>
              <a:off x="3645" y="4732"/>
              <a:ext cx="1475" cy="72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hu-HU" altLang="ja-JP" sz="800">
                  <a:latin typeface="Arial" charset="0"/>
                  <a:ea typeface="MS Mincho" pitchFamily="49" charset="-128"/>
                </a:rPr>
                <a:t>Tapasztalat</a:t>
              </a:r>
            </a:p>
            <a:p>
              <a:pPr algn="ctr"/>
              <a:r>
                <a:rPr lang="hu-HU" altLang="ja-JP" sz="1200" b="1">
                  <a:latin typeface="Arial" charset="0"/>
                  <a:ea typeface="MS Mincho" pitchFamily="49" charset="-128"/>
                </a:rPr>
                <a:t>3,29</a:t>
              </a:r>
              <a:endParaRPr lang="hu-HU" sz="1200" b="1">
                <a:latin typeface="Arial" charset="0"/>
              </a:endParaRPr>
            </a:p>
          </p:txBody>
        </p:sp>
        <p:sp>
          <p:nvSpPr>
            <p:cNvPr id="36" name="Oval 96"/>
            <p:cNvSpPr>
              <a:spLocks noChangeArrowheads="1"/>
            </p:cNvSpPr>
            <p:nvPr/>
          </p:nvSpPr>
          <p:spPr bwMode="auto">
            <a:xfrm>
              <a:off x="8829" y="4013"/>
              <a:ext cx="1464" cy="57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hu-HU" altLang="ja-JP" sz="1000" b="1" dirty="0">
                  <a:latin typeface="+mn-lt"/>
                  <a:ea typeface="MS Mincho" pitchFamily="49" charset="-128"/>
                </a:rPr>
                <a:t>Kényelem</a:t>
              </a:r>
              <a:endParaRPr lang="hu-HU" sz="1000" dirty="0">
                <a:latin typeface="+mn-lt"/>
              </a:endParaRPr>
            </a:p>
          </p:txBody>
        </p:sp>
        <p:sp>
          <p:nvSpPr>
            <p:cNvPr id="37" name="Oval 97"/>
            <p:cNvSpPr>
              <a:spLocks noChangeArrowheads="1"/>
            </p:cNvSpPr>
            <p:nvPr/>
          </p:nvSpPr>
          <p:spPr bwMode="auto">
            <a:xfrm>
              <a:off x="11709" y="4013"/>
              <a:ext cx="1499" cy="57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hu-HU" altLang="ja-JP" sz="1000" b="1" dirty="0">
                  <a:latin typeface="+mn-lt"/>
                  <a:ea typeface="MS Mincho" pitchFamily="49" charset="-128"/>
                </a:rPr>
                <a:t>Termék</a:t>
              </a:r>
              <a:endParaRPr lang="hu-HU" sz="1000" dirty="0">
                <a:latin typeface="+mn-lt"/>
              </a:endParaRPr>
            </a:p>
          </p:txBody>
        </p:sp>
        <p:sp>
          <p:nvSpPr>
            <p:cNvPr id="38" name="Oval 98"/>
            <p:cNvSpPr>
              <a:spLocks noChangeArrowheads="1"/>
            </p:cNvSpPr>
            <p:nvPr/>
          </p:nvSpPr>
          <p:spPr bwMode="auto">
            <a:xfrm>
              <a:off x="2923" y="5886"/>
              <a:ext cx="1584" cy="8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hu-HU" altLang="ja-JP" sz="800" dirty="0">
                  <a:latin typeface="Arial" charset="0"/>
                  <a:ea typeface="MS Mincho" pitchFamily="49" charset="-128"/>
                </a:rPr>
                <a:t>Fogyasztói</a:t>
              </a:r>
            </a:p>
            <a:p>
              <a:pPr algn="ctr"/>
              <a:r>
                <a:rPr lang="hu-HU" altLang="ja-JP" sz="800" dirty="0">
                  <a:latin typeface="Arial" charset="0"/>
                  <a:ea typeface="MS Mincho" pitchFamily="49" charset="-128"/>
                </a:rPr>
                <a:t>elégedettség</a:t>
              </a:r>
            </a:p>
            <a:p>
              <a:pPr algn="ctr"/>
              <a:r>
                <a:rPr lang="hu-HU" altLang="ja-JP" sz="1400" b="1" dirty="0">
                  <a:latin typeface="Arial" charset="0"/>
                  <a:ea typeface="MS Mincho" pitchFamily="49" charset="-128"/>
                </a:rPr>
                <a:t>-0,14</a:t>
              </a:r>
              <a:endParaRPr lang="hu-HU" sz="1400" b="1" dirty="0">
                <a:latin typeface="Arial" charset="0"/>
              </a:endParaRPr>
            </a:p>
          </p:txBody>
        </p:sp>
        <p:sp>
          <p:nvSpPr>
            <p:cNvPr id="39" name="Oval 99"/>
            <p:cNvSpPr>
              <a:spLocks noChangeArrowheads="1"/>
            </p:cNvSpPr>
            <p:nvPr/>
          </p:nvSpPr>
          <p:spPr bwMode="auto">
            <a:xfrm>
              <a:off x="5227" y="4732"/>
              <a:ext cx="1298" cy="72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hu-HU" altLang="ja-JP" sz="800">
                  <a:latin typeface="Arial" charset="0"/>
                  <a:ea typeface="MS Mincho" pitchFamily="49" charset="-128"/>
                </a:rPr>
                <a:t>Elvárás</a:t>
              </a:r>
            </a:p>
            <a:p>
              <a:pPr algn="ctr"/>
              <a:r>
                <a:rPr lang="hu-HU" altLang="ja-JP" sz="1200" b="1">
                  <a:latin typeface="Arial" charset="0"/>
                  <a:ea typeface="MS Mincho" pitchFamily="49" charset="-128"/>
                </a:rPr>
                <a:t>1,98</a:t>
              </a:r>
              <a:endParaRPr lang="hu-HU" sz="1200" b="1">
                <a:latin typeface="Arial" charset="0"/>
              </a:endParaRPr>
            </a:p>
          </p:txBody>
        </p:sp>
        <p:sp>
          <p:nvSpPr>
            <p:cNvPr id="40" name="Oval 100"/>
            <p:cNvSpPr>
              <a:spLocks noChangeArrowheads="1"/>
            </p:cNvSpPr>
            <p:nvPr/>
          </p:nvSpPr>
          <p:spPr bwMode="auto">
            <a:xfrm>
              <a:off x="8107" y="4732"/>
              <a:ext cx="1298" cy="72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hu-HU" altLang="ja-JP" sz="800">
                  <a:latin typeface="Arial" charset="0"/>
                  <a:ea typeface="MS Mincho" pitchFamily="49" charset="-128"/>
                </a:rPr>
                <a:t>Elvárás</a:t>
              </a:r>
            </a:p>
            <a:p>
              <a:pPr algn="ctr"/>
              <a:r>
                <a:rPr lang="hu-HU" altLang="ja-JP" sz="1200" b="1">
                  <a:latin typeface="Arial" charset="0"/>
                  <a:ea typeface="MS Mincho" pitchFamily="49" charset="-128"/>
                </a:rPr>
                <a:t>3,91</a:t>
              </a:r>
              <a:endParaRPr lang="hu-HU" sz="1200" b="1">
                <a:latin typeface="Arial" charset="0"/>
              </a:endParaRPr>
            </a:p>
          </p:txBody>
        </p:sp>
        <p:sp>
          <p:nvSpPr>
            <p:cNvPr id="41" name="Oval 101"/>
            <p:cNvSpPr>
              <a:spLocks noChangeArrowheads="1"/>
            </p:cNvSpPr>
            <p:nvPr/>
          </p:nvSpPr>
          <p:spPr bwMode="auto">
            <a:xfrm>
              <a:off x="10987" y="4732"/>
              <a:ext cx="1298" cy="72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hu-HU" altLang="ja-JP" sz="800">
                  <a:latin typeface="Arial" charset="0"/>
                  <a:ea typeface="MS Mincho" pitchFamily="49" charset="-128"/>
                </a:rPr>
                <a:t>Elvárás</a:t>
              </a:r>
            </a:p>
            <a:p>
              <a:pPr algn="ctr"/>
              <a:r>
                <a:rPr lang="hu-HU" altLang="ja-JP" sz="1200" b="1">
                  <a:latin typeface="Arial" charset="0"/>
                  <a:ea typeface="MS Mincho" pitchFamily="49" charset="-128"/>
                </a:rPr>
                <a:t>4,51</a:t>
              </a:r>
              <a:endParaRPr lang="hu-HU" sz="1200" b="1">
                <a:latin typeface="Arial" charset="0"/>
              </a:endParaRPr>
            </a:p>
          </p:txBody>
        </p:sp>
        <p:sp>
          <p:nvSpPr>
            <p:cNvPr id="42" name="Oval 102"/>
            <p:cNvSpPr>
              <a:spLocks noChangeArrowheads="1"/>
            </p:cNvSpPr>
            <p:nvPr/>
          </p:nvSpPr>
          <p:spPr bwMode="auto">
            <a:xfrm>
              <a:off x="6668" y="4732"/>
              <a:ext cx="1367" cy="72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hu-HU" altLang="ja-JP" sz="800">
                  <a:latin typeface="Arial" charset="0"/>
                  <a:ea typeface="MS Mincho" pitchFamily="49" charset="-128"/>
                </a:rPr>
                <a:t>Tapasztalat</a:t>
              </a:r>
            </a:p>
            <a:p>
              <a:pPr algn="ctr"/>
              <a:r>
                <a:rPr lang="hu-HU" altLang="ja-JP" sz="1200" b="1">
                  <a:latin typeface="Arial" charset="0"/>
                  <a:ea typeface="MS Mincho" pitchFamily="49" charset="-128"/>
                </a:rPr>
                <a:t>1,72</a:t>
              </a:r>
              <a:endParaRPr lang="hu-HU" sz="1200" b="1">
                <a:latin typeface="Arial" charset="0"/>
              </a:endParaRPr>
            </a:p>
          </p:txBody>
        </p:sp>
        <p:sp>
          <p:nvSpPr>
            <p:cNvPr id="43" name="Oval 103"/>
            <p:cNvSpPr>
              <a:spLocks noChangeArrowheads="1"/>
            </p:cNvSpPr>
            <p:nvPr/>
          </p:nvSpPr>
          <p:spPr bwMode="auto">
            <a:xfrm>
              <a:off x="9548" y="4732"/>
              <a:ext cx="1403" cy="72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hu-HU" altLang="ja-JP" sz="800">
                  <a:latin typeface="Arial" charset="0"/>
                  <a:ea typeface="MS Mincho" pitchFamily="49" charset="-128"/>
                </a:rPr>
                <a:t>Tapasztalat</a:t>
              </a:r>
            </a:p>
            <a:p>
              <a:pPr algn="ctr"/>
              <a:r>
                <a:rPr lang="hu-HU" altLang="ja-JP" sz="1200" b="1">
                  <a:latin typeface="Arial" charset="0"/>
                  <a:ea typeface="MS Mincho" pitchFamily="49" charset="-128"/>
                </a:rPr>
                <a:t>3,80</a:t>
              </a:r>
              <a:endParaRPr lang="hu-HU" sz="1200" b="1">
                <a:latin typeface="Arial" charset="0"/>
              </a:endParaRPr>
            </a:p>
          </p:txBody>
        </p:sp>
        <p:sp>
          <p:nvSpPr>
            <p:cNvPr id="44" name="Oval 104"/>
            <p:cNvSpPr>
              <a:spLocks noChangeArrowheads="1"/>
            </p:cNvSpPr>
            <p:nvPr/>
          </p:nvSpPr>
          <p:spPr bwMode="auto">
            <a:xfrm>
              <a:off x="5803" y="5886"/>
              <a:ext cx="1584" cy="8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hu-HU" altLang="ja-JP" sz="800" dirty="0">
                  <a:latin typeface="Arial" charset="0"/>
                  <a:ea typeface="MS Mincho" pitchFamily="49" charset="-128"/>
                </a:rPr>
                <a:t>Fogyasztói</a:t>
              </a:r>
            </a:p>
            <a:p>
              <a:pPr algn="ctr"/>
              <a:r>
                <a:rPr lang="hu-HU" altLang="ja-JP" sz="800" dirty="0">
                  <a:latin typeface="Arial" charset="0"/>
                  <a:ea typeface="MS Mincho" pitchFamily="49" charset="-128"/>
                </a:rPr>
                <a:t>elégedettség</a:t>
              </a:r>
            </a:p>
            <a:p>
              <a:pPr algn="ctr"/>
              <a:r>
                <a:rPr lang="hu-HU" altLang="ja-JP" sz="1400" b="1" dirty="0">
                  <a:latin typeface="Arial" charset="0"/>
                  <a:ea typeface="MS Mincho" pitchFamily="49" charset="-128"/>
                </a:rPr>
                <a:t>-0,26</a:t>
              </a:r>
              <a:endParaRPr lang="hu-HU" sz="1400" b="1" dirty="0">
                <a:latin typeface="Arial" charset="0"/>
              </a:endParaRPr>
            </a:p>
          </p:txBody>
        </p:sp>
        <p:sp>
          <p:nvSpPr>
            <p:cNvPr id="45" name="Oval 105"/>
            <p:cNvSpPr>
              <a:spLocks noChangeArrowheads="1"/>
            </p:cNvSpPr>
            <p:nvPr/>
          </p:nvSpPr>
          <p:spPr bwMode="auto">
            <a:xfrm>
              <a:off x="8683" y="5886"/>
              <a:ext cx="1584" cy="8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hu-HU" altLang="ja-JP" sz="800" dirty="0">
                  <a:latin typeface="Arial" charset="0"/>
                  <a:ea typeface="MS Mincho" pitchFamily="49" charset="-128"/>
                </a:rPr>
                <a:t>Fogyasztói</a:t>
              </a:r>
            </a:p>
            <a:p>
              <a:pPr algn="ctr"/>
              <a:r>
                <a:rPr lang="hu-HU" altLang="ja-JP" sz="800" dirty="0">
                  <a:latin typeface="Arial" charset="0"/>
                  <a:ea typeface="MS Mincho" pitchFamily="49" charset="-128"/>
                </a:rPr>
                <a:t>elégedettség</a:t>
              </a:r>
            </a:p>
            <a:p>
              <a:pPr algn="ctr"/>
              <a:r>
                <a:rPr lang="hu-HU" altLang="ja-JP" sz="1400" b="1" dirty="0">
                  <a:latin typeface="Arial" charset="0"/>
                  <a:ea typeface="MS Mincho" pitchFamily="49" charset="-128"/>
                </a:rPr>
                <a:t>-0,11</a:t>
              </a:r>
              <a:endParaRPr lang="hu-HU" sz="1400" b="1" dirty="0">
                <a:latin typeface="Arial" charset="0"/>
              </a:endParaRPr>
            </a:p>
          </p:txBody>
        </p:sp>
        <p:sp>
          <p:nvSpPr>
            <p:cNvPr id="46" name="Oval 106"/>
            <p:cNvSpPr>
              <a:spLocks noChangeArrowheads="1"/>
            </p:cNvSpPr>
            <p:nvPr/>
          </p:nvSpPr>
          <p:spPr bwMode="auto">
            <a:xfrm>
              <a:off x="11709" y="5886"/>
              <a:ext cx="1584" cy="8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hu-HU" altLang="ja-JP" sz="800" dirty="0">
                  <a:latin typeface="Arial" charset="0"/>
                  <a:ea typeface="MS Mincho" pitchFamily="49" charset="-128"/>
                </a:rPr>
                <a:t>Fogyasztói</a:t>
              </a:r>
            </a:p>
            <a:p>
              <a:pPr algn="ctr"/>
              <a:r>
                <a:rPr lang="hu-HU" altLang="ja-JP" sz="800" dirty="0">
                  <a:latin typeface="Arial" charset="0"/>
                  <a:ea typeface="MS Mincho" pitchFamily="49" charset="-128"/>
                </a:rPr>
                <a:t>elégedettség</a:t>
              </a:r>
            </a:p>
            <a:p>
              <a:pPr algn="ctr"/>
              <a:r>
                <a:rPr lang="hu-HU" altLang="ja-JP" sz="1400" dirty="0">
                  <a:latin typeface="Arial" charset="0"/>
                  <a:ea typeface="MS Mincho" pitchFamily="49" charset="-128"/>
                </a:rPr>
                <a:t>-0,53</a:t>
              </a:r>
              <a:endParaRPr lang="hu-HU" sz="1400" dirty="0">
                <a:latin typeface="Arial" charset="0"/>
              </a:endParaRPr>
            </a:p>
          </p:txBody>
        </p:sp>
        <p:sp>
          <p:nvSpPr>
            <p:cNvPr id="47" name="Oval 107"/>
            <p:cNvSpPr>
              <a:spLocks noChangeArrowheads="1"/>
            </p:cNvSpPr>
            <p:nvPr/>
          </p:nvSpPr>
          <p:spPr bwMode="auto">
            <a:xfrm>
              <a:off x="2204" y="4732"/>
              <a:ext cx="1296" cy="71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hu-HU" altLang="ja-JP" sz="800">
                  <a:latin typeface="Arial" charset="0"/>
                  <a:ea typeface="MS Mincho" pitchFamily="49" charset="-128"/>
                </a:rPr>
                <a:t>Elvárás</a:t>
              </a:r>
            </a:p>
            <a:p>
              <a:pPr algn="ctr"/>
              <a:r>
                <a:rPr lang="hu-HU" altLang="ja-JP" sz="1200" b="1">
                  <a:latin typeface="Arial" charset="0"/>
                  <a:ea typeface="MS Mincho" pitchFamily="49" charset="-128"/>
                </a:rPr>
                <a:t>3,43</a:t>
              </a:r>
              <a:endParaRPr lang="hu-HU" sz="1200" b="1">
                <a:latin typeface="Arial" charset="0"/>
              </a:endParaRPr>
            </a:p>
          </p:txBody>
        </p:sp>
        <p:sp>
          <p:nvSpPr>
            <p:cNvPr id="48" name="Oval 108"/>
            <p:cNvSpPr>
              <a:spLocks noChangeArrowheads="1"/>
            </p:cNvSpPr>
            <p:nvPr/>
          </p:nvSpPr>
          <p:spPr bwMode="auto">
            <a:xfrm>
              <a:off x="6237" y="7037"/>
              <a:ext cx="1439" cy="71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hu-HU" altLang="ja-JP" sz="800" b="1">
                  <a:latin typeface="Arial" charset="0"/>
                  <a:ea typeface="MS Mincho" pitchFamily="49" charset="-128"/>
                </a:rPr>
                <a:t>Elvárás</a:t>
              </a:r>
            </a:p>
            <a:p>
              <a:pPr algn="ctr"/>
              <a:r>
                <a:rPr lang="hu-HU" altLang="ja-JP" sz="1200" b="1">
                  <a:latin typeface="Arial" charset="0"/>
                  <a:ea typeface="MS Mincho" pitchFamily="49" charset="-128"/>
                </a:rPr>
                <a:t>3,46</a:t>
              </a:r>
              <a:endParaRPr lang="hu-HU" sz="1200">
                <a:latin typeface="Arial" charset="0"/>
              </a:endParaRPr>
            </a:p>
          </p:txBody>
        </p:sp>
        <p:sp>
          <p:nvSpPr>
            <p:cNvPr id="49" name="Oval 109"/>
            <p:cNvSpPr>
              <a:spLocks noChangeArrowheads="1"/>
            </p:cNvSpPr>
            <p:nvPr/>
          </p:nvSpPr>
          <p:spPr bwMode="auto">
            <a:xfrm>
              <a:off x="8395" y="7037"/>
              <a:ext cx="1441" cy="719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hu-HU" altLang="ja-JP" sz="800" b="1">
                  <a:latin typeface="Arial" charset="0"/>
                  <a:ea typeface="MS Mincho" pitchFamily="49" charset="-128"/>
                </a:rPr>
                <a:t>Tapasztalat</a:t>
              </a:r>
            </a:p>
            <a:p>
              <a:pPr algn="ctr"/>
              <a:r>
                <a:rPr lang="hu-HU" altLang="ja-JP" sz="1200" b="1">
                  <a:latin typeface="Arial" charset="0"/>
                  <a:ea typeface="MS Mincho" pitchFamily="49" charset="-128"/>
                </a:rPr>
                <a:t>3,20</a:t>
              </a:r>
              <a:endParaRPr lang="hu-HU" sz="1200">
                <a:latin typeface="Arial" charset="0"/>
              </a:endParaRPr>
            </a:p>
          </p:txBody>
        </p:sp>
        <p:sp>
          <p:nvSpPr>
            <p:cNvPr id="50" name="Oval 110"/>
            <p:cNvSpPr>
              <a:spLocks noChangeArrowheads="1"/>
            </p:cNvSpPr>
            <p:nvPr/>
          </p:nvSpPr>
          <p:spPr bwMode="auto">
            <a:xfrm>
              <a:off x="12422" y="4734"/>
              <a:ext cx="1491" cy="72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hu-HU" altLang="ja-JP" sz="800">
                  <a:latin typeface="Arial" charset="0"/>
                  <a:ea typeface="MS Mincho" pitchFamily="49" charset="-128"/>
                </a:rPr>
                <a:t>Tapasztalat</a:t>
              </a:r>
            </a:p>
            <a:p>
              <a:pPr algn="ctr"/>
              <a:r>
                <a:rPr lang="hu-HU" altLang="ja-JP" sz="1200" b="1">
                  <a:latin typeface="Arial" charset="0"/>
                  <a:ea typeface="MS Mincho" pitchFamily="49" charset="-128"/>
                </a:rPr>
                <a:t>3,98</a:t>
              </a:r>
              <a:endParaRPr lang="hu-HU" sz="1200" b="1">
                <a:latin typeface="Arial" charset="0"/>
              </a:endParaRPr>
            </a:p>
          </p:txBody>
        </p:sp>
        <p:sp>
          <p:nvSpPr>
            <p:cNvPr id="51" name="Oval 111"/>
            <p:cNvSpPr>
              <a:spLocks noChangeArrowheads="1"/>
            </p:cNvSpPr>
            <p:nvPr/>
          </p:nvSpPr>
          <p:spPr bwMode="auto">
            <a:xfrm>
              <a:off x="7388" y="7901"/>
              <a:ext cx="1584" cy="8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hu-HU" altLang="ja-JP" sz="800" b="1" dirty="0">
                  <a:latin typeface="Arial" charset="0"/>
                  <a:ea typeface="MS Mincho" pitchFamily="49" charset="-128"/>
                </a:rPr>
                <a:t>Fogyasztói</a:t>
              </a:r>
            </a:p>
            <a:p>
              <a:pPr algn="ctr"/>
              <a:r>
                <a:rPr lang="hu-HU" altLang="ja-JP" sz="800" b="1" dirty="0">
                  <a:latin typeface="Arial" charset="0"/>
                  <a:ea typeface="MS Mincho" pitchFamily="49" charset="-128"/>
                </a:rPr>
                <a:t>elégedettség</a:t>
              </a:r>
            </a:p>
            <a:p>
              <a:pPr algn="ctr"/>
              <a:r>
                <a:rPr lang="hu-HU" altLang="ja-JP" sz="1400" b="1" dirty="0">
                  <a:latin typeface="Arial" charset="0"/>
                  <a:ea typeface="MS Mincho" pitchFamily="49" charset="-128"/>
                </a:rPr>
                <a:t>-0,26</a:t>
              </a:r>
              <a:endParaRPr lang="hu-HU" sz="1400" dirty="0">
                <a:latin typeface="Arial" charset="0"/>
              </a:endParaRPr>
            </a:p>
          </p:txBody>
        </p:sp>
        <p:sp>
          <p:nvSpPr>
            <p:cNvPr id="52" name="Line 112"/>
            <p:cNvSpPr>
              <a:spLocks noChangeShapeType="1"/>
            </p:cNvSpPr>
            <p:nvPr/>
          </p:nvSpPr>
          <p:spPr bwMode="auto">
            <a:xfrm>
              <a:off x="3069" y="5454"/>
              <a:ext cx="576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53" name="Line 113"/>
            <p:cNvSpPr>
              <a:spLocks noChangeShapeType="1"/>
            </p:cNvSpPr>
            <p:nvPr/>
          </p:nvSpPr>
          <p:spPr bwMode="auto">
            <a:xfrm flipH="1">
              <a:off x="5804" y="4590"/>
              <a:ext cx="865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54" name="Line 114"/>
            <p:cNvSpPr>
              <a:spLocks noChangeShapeType="1"/>
            </p:cNvSpPr>
            <p:nvPr/>
          </p:nvSpPr>
          <p:spPr bwMode="auto">
            <a:xfrm flipH="1">
              <a:off x="8684" y="4590"/>
              <a:ext cx="722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55" name="Line 115"/>
            <p:cNvSpPr>
              <a:spLocks noChangeShapeType="1"/>
            </p:cNvSpPr>
            <p:nvPr/>
          </p:nvSpPr>
          <p:spPr bwMode="auto">
            <a:xfrm flipH="1">
              <a:off x="11564" y="4590"/>
              <a:ext cx="722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56" name="Line 116"/>
            <p:cNvSpPr>
              <a:spLocks noChangeShapeType="1"/>
            </p:cNvSpPr>
            <p:nvPr/>
          </p:nvSpPr>
          <p:spPr bwMode="auto">
            <a:xfrm>
              <a:off x="9405" y="4590"/>
              <a:ext cx="863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57" name="Line 117"/>
            <p:cNvSpPr>
              <a:spLocks noChangeShapeType="1"/>
            </p:cNvSpPr>
            <p:nvPr/>
          </p:nvSpPr>
          <p:spPr bwMode="auto">
            <a:xfrm>
              <a:off x="6668" y="4590"/>
              <a:ext cx="865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58" name="Line 118"/>
            <p:cNvSpPr>
              <a:spLocks noChangeShapeType="1"/>
            </p:cNvSpPr>
            <p:nvPr/>
          </p:nvSpPr>
          <p:spPr bwMode="auto">
            <a:xfrm>
              <a:off x="12285" y="4590"/>
              <a:ext cx="863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59" name="Line 119"/>
            <p:cNvSpPr>
              <a:spLocks noChangeShapeType="1"/>
            </p:cNvSpPr>
            <p:nvPr/>
          </p:nvSpPr>
          <p:spPr bwMode="auto">
            <a:xfrm>
              <a:off x="8829" y="5454"/>
              <a:ext cx="720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60" name="Line 120"/>
            <p:cNvSpPr>
              <a:spLocks noChangeShapeType="1"/>
            </p:cNvSpPr>
            <p:nvPr/>
          </p:nvSpPr>
          <p:spPr bwMode="auto">
            <a:xfrm>
              <a:off x="5949" y="5454"/>
              <a:ext cx="576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61" name="Line 121"/>
            <p:cNvSpPr>
              <a:spLocks noChangeShapeType="1"/>
            </p:cNvSpPr>
            <p:nvPr/>
          </p:nvSpPr>
          <p:spPr bwMode="auto">
            <a:xfrm>
              <a:off x="11709" y="5454"/>
              <a:ext cx="720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62" name="Line 122"/>
            <p:cNvSpPr>
              <a:spLocks noChangeShapeType="1"/>
            </p:cNvSpPr>
            <p:nvPr/>
          </p:nvSpPr>
          <p:spPr bwMode="auto">
            <a:xfrm flipH="1">
              <a:off x="6525" y="5454"/>
              <a:ext cx="720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63" name="Line 123"/>
            <p:cNvSpPr>
              <a:spLocks noChangeShapeType="1"/>
            </p:cNvSpPr>
            <p:nvPr/>
          </p:nvSpPr>
          <p:spPr bwMode="auto">
            <a:xfrm flipH="1">
              <a:off x="12428" y="5454"/>
              <a:ext cx="720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64" name="Line 124"/>
            <p:cNvSpPr>
              <a:spLocks noChangeShapeType="1"/>
            </p:cNvSpPr>
            <p:nvPr/>
          </p:nvSpPr>
          <p:spPr bwMode="auto">
            <a:xfrm flipH="1">
              <a:off x="9548" y="5454"/>
              <a:ext cx="720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65" name="Line 125"/>
            <p:cNvSpPr>
              <a:spLocks noChangeShapeType="1"/>
            </p:cNvSpPr>
            <p:nvPr/>
          </p:nvSpPr>
          <p:spPr bwMode="auto">
            <a:xfrm flipH="1">
              <a:off x="6525" y="5596"/>
              <a:ext cx="0" cy="2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66" name="Line 126"/>
            <p:cNvSpPr>
              <a:spLocks noChangeShapeType="1"/>
            </p:cNvSpPr>
            <p:nvPr/>
          </p:nvSpPr>
          <p:spPr bwMode="auto">
            <a:xfrm flipH="1">
              <a:off x="9548" y="5596"/>
              <a:ext cx="0" cy="2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67" name="Line 127"/>
            <p:cNvSpPr>
              <a:spLocks noChangeShapeType="1"/>
            </p:cNvSpPr>
            <p:nvPr/>
          </p:nvSpPr>
          <p:spPr bwMode="auto">
            <a:xfrm flipH="1">
              <a:off x="12428" y="5596"/>
              <a:ext cx="0" cy="2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68" name="Line 128"/>
            <p:cNvSpPr>
              <a:spLocks noChangeShapeType="1"/>
            </p:cNvSpPr>
            <p:nvPr/>
          </p:nvSpPr>
          <p:spPr bwMode="auto">
            <a:xfrm>
              <a:off x="3788" y="6750"/>
              <a:ext cx="3168" cy="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69" name="Line 129"/>
            <p:cNvSpPr>
              <a:spLocks noChangeShapeType="1"/>
            </p:cNvSpPr>
            <p:nvPr/>
          </p:nvSpPr>
          <p:spPr bwMode="auto">
            <a:xfrm>
              <a:off x="6668" y="6750"/>
              <a:ext cx="288" cy="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70" name="Line 130"/>
            <p:cNvSpPr>
              <a:spLocks noChangeShapeType="1"/>
            </p:cNvSpPr>
            <p:nvPr/>
          </p:nvSpPr>
          <p:spPr bwMode="auto">
            <a:xfrm flipH="1">
              <a:off x="6956" y="6750"/>
              <a:ext cx="2449" cy="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71" name="Line 131"/>
            <p:cNvSpPr>
              <a:spLocks noChangeShapeType="1"/>
            </p:cNvSpPr>
            <p:nvPr/>
          </p:nvSpPr>
          <p:spPr bwMode="auto">
            <a:xfrm flipH="1">
              <a:off x="7100" y="6750"/>
              <a:ext cx="5472" cy="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72" name="Line 132"/>
            <p:cNvSpPr>
              <a:spLocks noChangeShapeType="1"/>
            </p:cNvSpPr>
            <p:nvPr/>
          </p:nvSpPr>
          <p:spPr bwMode="auto">
            <a:xfrm>
              <a:off x="3931" y="6750"/>
              <a:ext cx="5186" cy="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73" name="Line 133"/>
            <p:cNvSpPr>
              <a:spLocks noChangeShapeType="1"/>
            </p:cNvSpPr>
            <p:nvPr/>
          </p:nvSpPr>
          <p:spPr bwMode="auto">
            <a:xfrm>
              <a:off x="6811" y="6750"/>
              <a:ext cx="2306" cy="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74" name="Line 134"/>
            <p:cNvSpPr>
              <a:spLocks noChangeShapeType="1"/>
            </p:cNvSpPr>
            <p:nvPr/>
          </p:nvSpPr>
          <p:spPr bwMode="auto">
            <a:xfrm flipH="1">
              <a:off x="9117" y="6750"/>
              <a:ext cx="288" cy="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75" name="Line 135"/>
            <p:cNvSpPr>
              <a:spLocks noChangeShapeType="1"/>
            </p:cNvSpPr>
            <p:nvPr/>
          </p:nvSpPr>
          <p:spPr bwMode="auto">
            <a:xfrm flipH="1">
              <a:off x="9117" y="6750"/>
              <a:ext cx="3454" cy="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76" name="Line 136"/>
            <p:cNvSpPr>
              <a:spLocks noChangeShapeType="1"/>
            </p:cNvSpPr>
            <p:nvPr/>
          </p:nvSpPr>
          <p:spPr bwMode="auto">
            <a:xfrm>
              <a:off x="7676" y="7469"/>
              <a:ext cx="431" cy="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77" name="Line 137"/>
            <p:cNvSpPr>
              <a:spLocks noChangeShapeType="1"/>
            </p:cNvSpPr>
            <p:nvPr/>
          </p:nvSpPr>
          <p:spPr bwMode="auto">
            <a:xfrm flipH="1">
              <a:off x="8107" y="7469"/>
              <a:ext cx="288" cy="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  <p:sp>
          <p:nvSpPr>
            <p:cNvPr id="78" name="Line 138"/>
            <p:cNvSpPr>
              <a:spLocks noChangeShapeType="1"/>
            </p:cNvSpPr>
            <p:nvPr/>
          </p:nvSpPr>
          <p:spPr bwMode="auto">
            <a:xfrm flipH="1">
              <a:off x="8107" y="7614"/>
              <a:ext cx="2" cy="2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 sz="800">
                <a:latin typeface="+mn-lt"/>
              </a:endParaRPr>
            </a:p>
          </p:txBody>
        </p:sp>
      </p:grpSp>
      <p:sp>
        <p:nvSpPr>
          <p:cNvPr id="79" name="Rectangle 75"/>
          <p:cNvSpPr>
            <a:spLocks noChangeArrowheads="1"/>
          </p:cNvSpPr>
          <p:nvPr/>
        </p:nvSpPr>
        <p:spPr bwMode="auto">
          <a:xfrm>
            <a:off x="755576" y="1556792"/>
            <a:ext cx="914400" cy="33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200" b="1" dirty="0"/>
              <a:t>Tényezők</a:t>
            </a:r>
          </a:p>
        </p:txBody>
      </p:sp>
      <p:sp>
        <p:nvSpPr>
          <p:cNvPr id="80" name="Rectangle 75"/>
          <p:cNvSpPr>
            <a:spLocks noChangeArrowheads="1"/>
          </p:cNvSpPr>
          <p:nvPr/>
        </p:nvSpPr>
        <p:spPr bwMode="auto">
          <a:xfrm>
            <a:off x="3131840" y="1556792"/>
            <a:ext cx="914400" cy="360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200" b="1" dirty="0"/>
              <a:t>Tényezők</a:t>
            </a:r>
          </a:p>
        </p:txBody>
      </p:sp>
      <p:sp>
        <p:nvSpPr>
          <p:cNvPr id="81" name="Rectangle 75"/>
          <p:cNvSpPr>
            <a:spLocks noChangeArrowheads="1"/>
          </p:cNvSpPr>
          <p:nvPr/>
        </p:nvSpPr>
        <p:spPr bwMode="auto">
          <a:xfrm>
            <a:off x="5292080" y="1556792"/>
            <a:ext cx="914400" cy="33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200" b="1" dirty="0"/>
              <a:t>Tényezők</a:t>
            </a:r>
          </a:p>
        </p:txBody>
      </p:sp>
      <p:sp>
        <p:nvSpPr>
          <p:cNvPr id="82" name="Rectangle 75"/>
          <p:cNvSpPr>
            <a:spLocks noChangeArrowheads="1"/>
          </p:cNvSpPr>
          <p:nvPr/>
        </p:nvSpPr>
        <p:spPr bwMode="auto">
          <a:xfrm>
            <a:off x="7524328" y="1556792"/>
            <a:ext cx="914400" cy="33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1200" b="1" dirty="0"/>
              <a:t>Tényezők</a:t>
            </a:r>
          </a:p>
        </p:txBody>
      </p:sp>
      <p:sp>
        <p:nvSpPr>
          <p:cNvPr id="83" name="Rectangle 143"/>
          <p:cNvSpPr>
            <a:spLocks noChangeArrowheads="1"/>
          </p:cNvSpPr>
          <p:nvPr/>
        </p:nvSpPr>
        <p:spPr bwMode="auto">
          <a:xfrm>
            <a:off x="0" y="6569968"/>
            <a:ext cx="3251200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hu-HU" sz="1200" dirty="0">
                <a:latin typeface="+mn-lt"/>
              </a:rPr>
              <a:t>Forrás: AKI, Élelmiszerlánc Elemzési Osztály</a:t>
            </a:r>
          </a:p>
        </p:txBody>
      </p:sp>
      <p:sp>
        <p:nvSpPr>
          <p:cNvPr id="84" name="Téglalap 83"/>
          <p:cNvSpPr/>
          <p:nvPr/>
        </p:nvSpPr>
        <p:spPr>
          <a:xfrm>
            <a:off x="395536" y="1052736"/>
            <a:ext cx="828092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</a:rPr>
              <a:t>Piacokkal kapcsolatos fogyasztói elégedettség mérése SERVQUAL modellel </a:t>
            </a:r>
            <a:endParaRPr lang="hu-H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395536" y="188640"/>
            <a:ext cx="8352928" cy="792088"/>
          </a:xfrm>
          <a:prstGeom prst="roundRect">
            <a:avLst/>
          </a:prstGeom>
          <a:solidFill>
            <a:schemeClr val="accent6">
              <a:lumMod val="50000"/>
              <a:alpha val="4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REL veszélyei Magyarországon fogyasztói oldalról </a:t>
            </a:r>
            <a:endParaRPr lang="hu-HU" sz="2800" b="1" dirty="0">
              <a:solidFill>
                <a:schemeClr val="tx1"/>
              </a:solidFill>
            </a:endParaRPr>
          </a:p>
        </p:txBody>
      </p:sp>
      <p:sp>
        <p:nvSpPr>
          <p:cNvPr id="85" name="Téglalap 84"/>
          <p:cNvSpPr/>
          <p:nvPr/>
        </p:nvSpPr>
        <p:spPr>
          <a:xfrm>
            <a:off x="1259632" y="1268760"/>
            <a:ext cx="7344816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600"/>
              </a:spcAft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REL-ek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vásárlói köre jól elhatárolható és leírható klasztereket alkot </a:t>
            </a:r>
          </a:p>
          <a:p>
            <a:pPr algn="just">
              <a:spcAft>
                <a:spcPts val="600"/>
              </a:spcAft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Egyre növekvő igény mutatkozik a szorosabb termelői-fogyasztói kapcsolat iránt Magyarországon is</a:t>
            </a:r>
          </a:p>
          <a:p>
            <a:pPr algn="just"/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ténylegesen kistermelői 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termékeket 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vásárlók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köre még mindig szűk</a:t>
            </a:r>
          </a:p>
          <a:p>
            <a:pPr algn="just"/>
            <a:endParaRPr lang="hu-H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luszjel 5"/>
          <p:cNvSpPr/>
          <p:nvPr/>
        </p:nvSpPr>
        <p:spPr>
          <a:xfrm>
            <a:off x="611560" y="1268760"/>
            <a:ext cx="482352" cy="432048"/>
          </a:xfrm>
          <a:prstGeom prst="mathPlus">
            <a:avLst/>
          </a:prstGeom>
          <a:solidFill>
            <a:schemeClr val="accent6">
              <a:lumMod val="50000"/>
              <a:alpha val="61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Pluszjel 6"/>
          <p:cNvSpPr/>
          <p:nvPr/>
        </p:nvSpPr>
        <p:spPr>
          <a:xfrm>
            <a:off x="611560" y="1772816"/>
            <a:ext cx="482352" cy="432048"/>
          </a:xfrm>
          <a:prstGeom prst="mathPlus">
            <a:avLst/>
          </a:prstGeom>
          <a:solidFill>
            <a:schemeClr val="accent6">
              <a:lumMod val="50000"/>
              <a:alpha val="61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Mínuszjel 9"/>
          <p:cNvSpPr/>
          <p:nvPr/>
        </p:nvSpPr>
        <p:spPr>
          <a:xfrm>
            <a:off x="611560" y="2348880"/>
            <a:ext cx="482352" cy="504056"/>
          </a:xfrm>
          <a:prstGeom prst="mathMinus">
            <a:avLst/>
          </a:prstGeom>
          <a:solidFill>
            <a:schemeClr val="accent6">
              <a:lumMod val="50000"/>
              <a:alpha val="61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Lekerekített téglalap 11"/>
          <p:cNvSpPr/>
          <p:nvPr/>
        </p:nvSpPr>
        <p:spPr>
          <a:xfrm>
            <a:off x="755576" y="3329608"/>
            <a:ext cx="8064896" cy="3339752"/>
          </a:xfrm>
          <a:prstGeom prst="roundRect">
            <a:avLst/>
          </a:prstGeom>
          <a:solidFill>
            <a:schemeClr val="accent6">
              <a:lumMod val="50000"/>
              <a:alpha val="1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300"/>
              </a:spcBef>
            </a:pPr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Kép 12" descr="262_b821_12752585_8_644x461_talar-sapka-diplomaoszto-sapka-magiszteri-kalap-keszites-kolcsonzes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356992"/>
            <a:ext cx="1944216" cy="1352850"/>
          </a:xfrm>
          <a:prstGeom prst="rect">
            <a:avLst/>
          </a:prstGeom>
        </p:spPr>
      </p:pic>
      <p:pic>
        <p:nvPicPr>
          <p:cNvPr id="14" name="Kép 13" descr="szilveszter-estejen-egy-zsak-penzt-loptak-el-egy-vallalkozot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4581128"/>
            <a:ext cx="2016224" cy="1512168"/>
          </a:xfrm>
          <a:prstGeom prst="rect">
            <a:avLst/>
          </a:prstGeom>
        </p:spPr>
      </p:pic>
      <p:pic>
        <p:nvPicPr>
          <p:cNvPr id="15" name="Kép 14" descr="mezga_csal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5013176"/>
            <a:ext cx="1757144" cy="1549481"/>
          </a:xfrm>
          <a:prstGeom prst="rect">
            <a:avLst/>
          </a:prstGeom>
        </p:spPr>
      </p:pic>
      <p:pic>
        <p:nvPicPr>
          <p:cNvPr id="16" name="Kép 15" descr="budapest_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4725144"/>
            <a:ext cx="2198314" cy="1512168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2915816" y="3429000"/>
            <a:ext cx="216024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Magas iskolai 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végzettségű</a:t>
            </a:r>
          </a:p>
        </p:txBody>
      </p:sp>
      <p:sp>
        <p:nvSpPr>
          <p:cNvPr id="18" name="Téglalap 17"/>
          <p:cNvSpPr/>
          <p:nvPr/>
        </p:nvSpPr>
        <p:spPr>
          <a:xfrm>
            <a:off x="6516216" y="4293096"/>
            <a:ext cx="21602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Átlagnál magasabb 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jövedelmű</a:t>
            </a:r>
          </a:p>
        </p:txBody>
      </p:sp>
      <p:sp>
        <p:nvSpPr>
          <p:cNvPr id="19" name="Téglalap 18"/>
          <p:cNvSpPr/>
          <p:nvPr/>
        </p:nvSpPr>
        <p:spPr>
          <a:xfrm>
            <a:off x="4355976" y="4797152"/>
            <a:ext cx="14401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300"/>
              </a:spcBef>
            </a:pPr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Családos</a:t>
            </a:r>
          </a:p>
        </p:txBody>
      </p:sp>
      <p:sp>
        <p:nvSpPr>
          <p:cNvPr id="20" name="Téglalap 19"/>
          <p:cNvSpPr/>
          <p:nvPr/>
        </p:nvSpPr>
        <p:spPr>
          <a:xfrm>
            <a:off x="2339752" y="4725144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300"/>
              </a:spcBef>
            </a:pPr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Fővárosi</a:t>
            </a:r>
          </a:p>
        </p:txBody>
      </p:sp>
      <p:pic>
        <p:nvPicPr>
          <p:cNvPr id="21" name="Kép 20" descr="ilovepia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86703">
            <a:off x="751433" y="3355343"/>
            <a:ext cx="1368152" cy="1357628"/>
          </a:xfrm>
          <a:prstGeom prst="rect">
            <a:avLst/>
          </a:prstGeom>
        </p:spPr>
      </p:pic>
      <p:sp>
        <p:nvSpPr>
          <p:cNvPr id="23" name="Folyamatábra: Bekötés 22"/>
          <p:cNvSpPr/>
          <p:nvPr/>
        </p:nvSpPr>
        <p:spPr>
          <a:xfrm>
            <a:off x="611560" y="3789040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Folyamatábra: Bekötés 23"/>
          <p:cNvSpPr/>
          <p:nvPr/>
        </p:nvSpPr>
        <p:spPr>
          <a:xfrm>
            <a:off x="1547664" y="3212976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Folyamatábra: Bekötés 24"/>
          <p:cNvSpPr/>
          <p:nvPr/>
        </p:nvSpPr>
        <p:spPr>
          <a:xfrm>
            <a:off x="1187624" y="4725144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olyamatábra: Bekötés 26"/>
          <p:cNvSpPr/>
          <p:nvPr/>
        </p:nvSpPr>
        <p:spPr>
          <a:xfrm>
            <a:off x="2195736" y="4077072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/>
          <p:cNvSpPr/>
          <p:nvPr/>
        </p:nvSpPr>
        <p:spPr>
          <a:xfrm rot="1170985">
            <a:off x="7297354" y="3544922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7% 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(AKI)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395536" y="188640"/>
            <a:ext cx="8352928" cy="792088"/>
          </a:xfrm>
          <a:prstGeom prst="roundRect">
            <a:avLst/>
          </a:prstGeom>
          <a:solidFill>
            <a:schemeClr val="accent6">
              <a:lumMod val="50000"/>
              <a:alpha val="4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REL veszélyei Magyarországon termelői oldalról </a:t>
            </a:r>
            <a:endParaRPr lang="hu-HU" sz="2800" b="1" dirty="0">
              <a:solidFill>
                <a:schemeClr val="tx1"/>
              </a:solidFill>
            </a:endParaRPr>
          </a:p>
        </p:txBody>
      </p:sp>
      <p:sp>
        <p:nvSpPr>
          <p:cNvPr id="85" name="Téglalap 84"/>
          <p:cNvSpPr/>
          <p:nvPr/>
        </p:nvSpPr>
        <p:spPr>
          <a:xfrm>
            <a:off x="1475656" y="1556792"/>
            <a:ext cx="4320480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Kisebb gazdaságok termelői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Alacsony jövedelmezőség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Kapacitáskorlát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Disztribúciós rendszer hiánya</a:t>
            </a:r>
          </a:p>
        </p:txBody>
      </p:sp>
      <p:sp>
        <p:nvSpPr>
          <p:cNvPr id="4" name="Téglalap 3"/>
          <p:cNvSpPr/>
          <p:nvPr/>
        </p:nvSpPr>
        <p:spPr>
          <a:xfrm>
            <a:off x="4572000" y="4365104"/>
            <a:ext cx="4392488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Együttműködés hiánya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Alacsony érdekérvényesítő képesség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Kevés marketingtevékenység</a:t>
            </a:r>
          </a:p>
          <a:p>
            <a:pPr>
              <a:spcAft>
                <a:spcPts val="1200"/>
              </a:spcAft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Hiányos élelmiszerhigiéniai szaktudás</a:t>
            </a:r>
          </a:p>
        </p:txBody>
      </p:sp>
      <p:sp>
        <p:nvSpPr>
          <p:cNvPr id="6" name="Téglalap 5"/>
          <p:cNvSpPr/>
          <p:nvPr/>
        </p:nvSpPr>
        <p:spPr>
          <a:xfrm>
            <a:off x="395536" y="1124744"/>
            <a:ext cx="40324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REL-ben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résztvevő termelők:</a:t>
            </a:r>
          </a:p>
        </p:txBody>
      </p:sp>
      <p:sp>
        <p:nvSpPr>
          <p:cNvPr id="7" name="Jobbra nyíl 6"/>
          <p:cNvSpPr/>
          <p:nvPr/>
        </p:nvSpPr>
        <p:spPr>
          <a:xfrm>
            <a:off x="611560" y="1700808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611560" y="2132856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ra nyíl 8"/>
          <p:cNvSpPr/>
          <p:nvPr/>
        </p:nvSpPr>
        <p:spPr>
          <a:xfrm>
            <a:off x="611560" y="2564904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>
            <a:off x="611560" y="2996952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Jobbra nyíl 10"/>
          <p:cNvSpPr/>
          <p:nvPr/>
        </p:nvSpPr>
        <p:spPr>
          <a:xfrm>
            <a:off x="3779912" y="5877272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/>
          <p:cNvSpPr/>
          <p:nvPr/>
        </p:nvSpPr>
        <p:spPr>
          <a:xfrm>
            <a:off x="3779912" y="5445224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Jobbra nyíl 12"/>
          <p:cNvSpPr/>
          <p:nvPr/>
        </p:nvSpPr>
        <p:spPr>
          <a:xfrm>
            <a:off x="3779912" y="4941168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ra nyíl 13"/>
          <p:cNvSpPr/>
          <p:nvPr/>
        </p:nvSpPr>
        <p:spPr>
          <a:xfrm>
            <a:off x="3779912" y="4509120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 descr="egyedü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077072"/>
            <a:ext cx="2111896" cy="2111896"/>
          </a:xfrm>
          <a:prstGeom prst="rect">
            <a:avLst/>
          </a:prstGeom>
        </p:spPr>
      </p:pic>
      <p:pic>
        <p:nvPicPr>
          <p:cNvPr id="18" name="Kép 17" descr="Sovany-malac-persel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976" y="1412776"/>
            <a:ext cx="2821537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395536" y="188640"/>
            <a:ext cx="8352928" cy="792088"/>
          </a:xfrm>
          <a:prstGeom prst="roundRect">
            <a:avLst/>
          </a:prstGeom>
          <a:solidFill>
            <a:schemeClr val="accent6">
              <a:lumMod val="50000"/>
              <a:alpha val="4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 veszélyei Magyarországon termelői oldalról </a:t>
            </a:r>
            <a:endParaRPr lang="hu-HU" sz="2800" b="1" dirty="0">
              <a:solidFill>
                <a:schemeClr val="tx1"/>
              </a:solidFill>
            </a:endParaRPr>
          </a:p>
        </p:txBody>
      </p:sp>
      <p:sp>
        <p:nvSpPr>
          <p:cNvPr id="85" name="Téglalap 84"/>
          <p:cNvSpPr/>
          <p:nvPr/>
        </p:nvSpPr>
        <p:spPr>
          <a:xfrm>
            <a:off x="467544" y="1052736"/>
            <a:ext cx="82809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piacot leíró dimenziók termelői és a fogyasztói átlagértékeléseinek különbségei</a:t>
            </a:r>
          </a:p>
        </p:txBody>
      </p:sp>
      <p:graphicFrame>
        <p:nvGraphicFramePr>
          <p:cNvPr id="6" name="Chart 11"/>
          <p:cNvGraphicFramePr>
            <a:graphicFrameLocks/>
          </p:cNvGraphicFramePr>
          <p:nvPr/>
        </p:nvGraphicFramePr>
        <p:xfrm>
          <a:off x="251520" y="1412776"/>
          <a:ext cx="849694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églalap 165"/>
          <p:cNvSpPr>
            <a:spLocks noChangeArrowheads="1"/>
          </p:cNvSpPr>
          <p:nvPr/>
        </p:nvSpPr>
        <p:spPr bwMode="auto">
          <a:xfrm>
            <a:off x="0" y="6581775"/>
            <a:ext cx="3311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sz="1200" dirty="0">
                <a:latin typeface="+mn-lt"/>
              </a:rPr>
              <a:t>Forrás: AKI, Élelmiszerlánc Elemzési Osztály</a:t>
            </a:r>
            <a:endParaRPr lang="en-GB" sz="1200" dirty="0">
              <a:latin typeface="+mn-lt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2195736" y="5805264"/>
            <a:ext cx="6552728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termelőknek a közvetlen kapcsolat ellenére sincs reális képük a fogyasztói igényekről</a:t>
            </a:r>
            <a:endParaRPr lang="hu-HU" sz="2000" b="1" dirty="0">
              <a:solidFill>
                <a:schemeClr val="tx1"/>
              </a:solidFill>
            </a:endParaRPr>
          </a:p>
        </p:txBody>
      </p:sp>
      <p:sp>
        <p:nvSpPr>
          <p:cNvPr id="9" name="Jobbra nyíl 8"/>
          <p:cNvSpPr/>
          <p:nvPr/>
        </p:nvSpPr>
        <p:spPr>
          <a:xfrm>
            <a:off x="971600" y="5949280"/>
            <a:ext cx="1080120" cy="504056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395536" y="188640"/>
            <a:ext cx="8352928" cy="792088"/>
          </a:xfrm>
          <a:prstGeom prst="roundRect">
            <a:avLst/>
          </a:prstGeom>
          <a:solidFill>
            <a:schemeClr val="accent6">
              <a:lumMod val="50000"/>
              <a:alpha val="4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REL fejlesztési szükségletei</a:t>
            </a:r>
          </a:p>
        </p:txBody>
      </p:sp>
      <p:sp>
        <p:nvSpPr>
          <p:cNvPr id="85" name="Téglalap 84"/>
          <p:cNvSpPr/>
          <p:nvPr/>
        </p:nvSpPr>
        <p:spPr>
          <a:xfrm>
            <a:off x="323528" y="1340768"/>
            <a:ext cx="8496944" cy="5328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REL-ben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termelők piacra-jutásának együttműködésen alapuló szervezése 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társadalmi elfogadottságát (ismertségét és elismertségét) és a REL termékek iránti keresletet erősíteni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szükséges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REL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élelmiszer-lánc biztonságának növelése </a:t>
            </a:r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résztvevők kereskedelmi és marketing felkészültségének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fejlesztése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kapcsolatos kutatási, fejlesztési, innovációs aktivitás, valamint a monitoring és értékelő rendszer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fejlesztése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REL-ben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értékesítő termelők termelési eszközeinek és ismereteinek fejlesztése </a:t>
            </a:r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REL-ben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értékesítő termelők kisléptékű, közösségi és mobil élelmiszer-feldolgozóinak és az ehhez szükséges ismeretek fejlesztése </a:t>
            </a:r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kereskedelmi infrastruktúrájának fejlesztése: logisztikai központok, piacok, helyi termék boltok építése és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felújítása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REL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résztvevő közétkeztetés konyháinak felújítása, főzőkonyhává alakítása, kapcsolódó előkészítő és tároló kapacitások kialakítása 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halászati ágazat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szereplőinek REL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történő integrálása (MAHOP)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395536" y="188640"/>
            <a:ext cx="8352928" cy="792088"/>
          </a:xfrm>
          <a:prstGeom prst="roundRect">
            <a:avLst/>
          </a:prstGeom>
          <a:solidFill>
            <a:schemeClr val="accent6">
              <a:lumMod val="50000"/>
              <a:alpha val="4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Irodalom</a:t>
            </a:r>
            <a:endParaRPr lang="hu-HU" sz="2800" b="1" dirty="0">
              <a:solidFill>
                <a:schemeClr val="tx1"/>
              </a:solidFill>
            </a:endParaRPr>
          </a:p>
        </p:txBody>
      </p:sp>
      <p:sp>
        <p:nvSpPr>
          <p:cNvPr id="85" name="Téglalap 84"/>
          <p:cNvSpPr/>
          <p:nvPr/>
        </p:nvSpPr>
        <p:spPr>
          <a:xfrm>
            <a:off x="251520" y="1124744"/>
            <a:ext cx="8568952" cy="5733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Europeans’ attitudes towards food security, food quality and the countryside, Report, </a:t>
            </a: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Special </a:t>
            </a:r>
            <a:r>
              <a:rPr lang="en-US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Eurobarometer</a:t>
            </a: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389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July 2012 </a:t>
            </a:r>
            <a:endParaRPr lang="hu-H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Eurostat</a:t>
            </a:r>
            <a:r>
              <a:rPr lang="hu-H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FSS 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Dezsény</a:t>
            </a: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Z.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(2013): Emergence of Community Supported Agriculture in Hungary: A Case Study of Sustainable Rural Enterprises, UNIVERSITY OF CALIFORNIA, DAVIS, Thesis, 2013. </a:t>
            </a:r>
            <a:endParaRPr lang="hu-H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u-H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GfK Hungária Piackutató Kft</a:t>
            </a:r>
            <a:r>
              <a:rPr lang="hu-H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(2012): Megduplázódott a piacok árbevétele, GfK Sajtóközlemény, 2012. május 3 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Herman, L. - </a:t>
            </a:r>
            <a:r>
              <a:rPr lang="en-US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Heyndrickx</a:t>
            </a: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M. -  De </a:t>
            </a:r>
            <a:r>
              <a:rPr lang="en-US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Reu</a:t>
            </a: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K. - Van </a:t>
            </a:r>
            <a:r>
              <a:rPr lang="en-US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Coillie</a:t>
            </a: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E. - </a:t>
            </a:r>
            <a:r>
              <a:rPr lang="en-US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Uyttendaele</a:t>
            </a: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M. (2012)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Microbiological safety and quality aspects in relation to the short food supply chain increased potential for cross contamination in case of combined or neighboring activities: animal and crop production or primary production and further processing, Food Safety of the Short Supply Chain Symposium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SciCom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2012 Brussels Friday, 9 November 2012 </a:t>
            </a:r>
            <a:endParaRPr lang="hu-H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u-H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ITNET</a:t>
            </a:r>
            <a:r>
              <a:rPr lang="hu-H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Élelmiszerlánc-felügyeleti Éves Jelentés 2012. Magyarország, NÉBIH 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u-H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Juhász A. (szerk.) - Mácsai É. - Kujáni K. O. - Hamza E. - Györe D</a:t>
            </a:r>
            <a:r>
              <a:rPr lang="hu-H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(2012): A közvetlen értékesítés szerepe és lehetőségei a hazai élelmiszerek piacra jutásában, Agrárgazdasági Tanulmányok, AKI, Budapest, 2012. </a:t>
            </a:r>
            <a:endParaRPr lang="hu-H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u-H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Juhász A. (</a:t>
            </a:r>
            <a:r>
              <a:rPr lang="hu-H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2013): Rövid Ellátási Lánc t</a:t>
            </a:r>
            <a:r>
              <a:rPr lang="en-GB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ematikus</a:t>
            </a:r>
            <a:r>
              <a:rPr lang="en-GB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alprogram</a:t>
            </a:r>
            <a:r>
              <a:rPr lang="hu-H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Magyarországon, NÉBIH, előadás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u-H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Juhász A. - Szabó D. (2013)</a:t>
            </a:r>
            <a:r>
              <a:rPr lang="hu-H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A piacok jellemzői fogyasztói és termelői szemmel, Agrárgazdasági Könyvek, AKI, Budapest, 2013, Tervezet 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u-HU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Merkel</a:t>
            </a:r>
            <a:r>
              <a:rPr lang="hu-H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K. – Tóth K.</a:t>
            </a:r>
            <a:r>
              <a:rPr lang="hu-H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(2010): A mezőgazdaság adózása különös tekintettel az egyéni gazdaságokra, Agrárgazdasági Könyvek, AKI, Budapest, 2010. 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u-H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Nagy Melinda</a:t>
            </a:r>
            <a:r>
              <a:rPr lang="hu-H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Közösségi mezőgazdálkodás: példák Európából és itthonról, Tudatos Vásárló, 2013.03.29 </a:t>
            </a:r>
          </a:p>
          <a:p>
            <a:pPr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Saltmarsh</a:t>
            </a: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N. -  Meldrum, J. -  </a:t>
            </a:r>
            <a:r>
              <a:rPr lang="en-US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Longhurst</a:t>
            </a: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N.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(2011): The impact of community supported agriculture, Soil Association CSA Support Project, Making Local Food Work, Published November 2011 </a:t>
            </a:r>
            <a:endParaRPr lang="hu-H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395536" y="1916832"/>
            <a:ext cx="8352928" cy="792088"/>
          </a:xfrm>
          <a:prstGeom prst="roundRect">
            <a:avLst/>
          </a:prstGeom>
          <a:solidFill>
            <a:schemeClr val="accent6">
              <a:lumMod val="50000"/>
              <a:alpha val="4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Köszönöm a figyelmet!</a:t>
            </a:r>
            <a:endParaRPr lang="hu-HU" sz="2800" b="1" dirty="0">
              <a:solidFill>
                <a:schemeClr val="tx1"/>
              </a:solidFill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4788024" y="3861048"/>
            <a:ext cx="3600400" cy="201622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Szabó Dorottya </a:t>
            </a:r>
          </a:p>
          <a:p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Tel.: +36 (70) 698-9117</a:t>
            </a:r>
          </a:p>
          <a:p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hu-HU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szabodo</a:t>
            </a:r>
            <a:r>
              <a:rPr lang="hu-H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hu-HU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nebih.gov.hu</a:t>
            </a:r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Web: </a:t>
            </a:r>
            <a:r>
              <a:rPr lang="hu-HU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www.nebih.gov.hu</a:t>
            </a:r>
            <a:endParaRPr lang="hu-H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611560" y="3861048"/>
            <a:ext cx="3528392" cy="201622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Juhász Anikó </a:t>
            </a:r>
          </a:p>
          <a:p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Tel.: +36 (70) 698-9116</a:t>
            </a:r>
          </a:p>
          <a:p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hu-H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juhazsanik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@</a:t>
            </a:r>
            <a:r>
              <a:rPr lang="hu-H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nebih.gov.hu</a:t>
            </a:r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Web: </a:t>
            </a:r>
            <a:r>
              <a:rPr lang="hu-HU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www.nebih.gov.hu</a:t>
            </a:r>
            <a:endParaRPr lang="hu-H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115616" y="1412776"/>
            <a:ext cx="784887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hu-HU" i="1" dirty="0">
                <a:solidFill>
                  <a:schemeClr val="tx1"/>
                </a:solidFill>
                <a:latin typeface="Times New Roman" pitchFamily="18" charset="0"/>
              </a:rPr>
              <a:t>Juhász A. (szerk.) </a:t>
            </a:r>
            <a:r>
              <a:rPr lang="hu-HU" i="1" dirty="0" smtClean="0">
                <a:solidFill>
                  <a:schemeClr val="tx1"/>
                </a:solidFill>
                <a:latin typeface="Times New Roman" pitchFamily="18" charset="0"/>
              </a:rPr>
              <a:t>– Mácsai </a:t>
            </a:r>
            <a:r>
              <a:rPr lang="hu-HU" i="1" dirty="0">
                <a:solidFill>
                  <a:schemeClr val="tx1"/>
                </a:solidFill>
                <a:latin typeface="Times New Roman" pitchFamily="18" charset="0"/>
              </a:rPr>
              <a:t>É. - Kujáni K. O. - Hamza E. </a:t>
            </a:r>
            <a:r>
              <a:rPr lang="hu-HU" i="1" dirty="0" smtClean="0">
                <a:solidFill>
                  <a:schemeClr val="tx1"/>
                </a:solidFill>
                <a:latin typeface="Times New Roman" pitchFamily="18" charset="0"/>
              </a:rPr>
              <a:t>- Györe D.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dirty="0">
                <a:solidFill>
                  <a:schemeClr val="tx1"/>
                </a:solidFill>
                <a:latin typeface="Times New Roman" pitchFamily="18" charset="0"/>
              </a:rPr>
              <a:t>(2012):</a:t>
            </a:r>
            <a:r>
              <a:rPr lang="hu-HU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2000" b="1" dirty="0">
                <a:solidFill>
                  <a:schemeClr val="tx1"/>
                </a:solidFill>
                <a:latin typeface="Times New Roman" pitchFamily="18" charset="0"/>
              </a:rPr>
              <a:t>A közvetlen értékesítés szerepe és lehetőségei a hazai élelmiszerek piacra jutásában</a:t>
            </a:r>
            <a:r>
              <a:rPr lang="hu-HU" dirty="0">
                <a:solidFill>
                  <a:schemeClr val="tx1"/>
                </a:solidFill>
                <a:latin typeface="Times New Roman" pitchFamily="18" charset="0"/>
              </a:rPr>
              <a:t>, Agrárgazdasági Tanulmányok, AKI, Budapest, 2012. 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395536" y="332656"/>
            <a:ext cx="8352928" cy="792088"/>
          </a:xfrm>
          <a:prstGeom prst="roundRect">
            <a:avLst/>
          </a:prstGeom>
          <a:solidFill>
            <a:schemeClr val="accent6">
              <a:lumMod val="50000"/>
              <a:alpha val="4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Előzmények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259632" y="2924944"/>
            <a:ext cx="7633864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hu-HU" i="1" dirty="0" smtClean="0">
                <a:solidFill>
                  <a:schemeClr val="tx1"/>
                </a:solidFill>
                <a:latin typeface="Times New Roman" pitchFamily="18" charset="0"/>
              </a:rPr>
              <a:t>Juhász A. – Szabó D. 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</a:rPr>
              <a:t>(2013): 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</a:rPr>
              <a:t>A piacok jellemzői fogyasztói és termelői szemmel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</a:rPr>
              <a:t>,</a:t>
            </a:r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</a:rPr>
              <a:t>Agrárgazdasági Tanulmányok, AKI, Budapest, tervezet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187624" y="4293096"/>
            <a:ext cx="7597352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Rövid Ellátási Lánc (REL) tematikus alprogram </a:t>
            </a:r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Munkacsoport vezetője: </a:t>
            </a:r>
            <a:r>
              <a:rPr lang="hu-H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Juhász Anikó- 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NÉBIH, 2013. május 27-től</a:t>
            </a:r>
          </a:p>
          <a:p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REL a 3A fókuszterület és  a 36. együttműködés intézkedés alatt programozott (16.4. kód)</a:t>
            </a:r>
          </a:p>
        </p:txBody>
      </p:sp>
      <p:sp>
        <p:nvSpPr>
          <p:cNvPr id="14" name="Jobbra nyíl 13"/>
          <p:cNvSpPr/>
          <p:nvPr/>
        </p:nvSpPr>
        <p:spPr>
          <a:xfrm>
            <a:off x="467544" y="1628800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Jobbra nyíl 14"/>
          <p:cNvSpPr/>
          <p:nvPr/>
        </p:nvSpPr>
        <p:spPr>
          <a:xfrm>
            <a:off x="467544" y="3356992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ra nyíl 15"/>
          <p:cNvSpPr/>
          <p:nvPr/>
        </p:nvSpPr>
        <p:spPr>
          <a:xfrm>
            <a:off x="467544" y="4653136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5862" y="5661248"/>
            <a:ext cx="1562819" cy="936104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295128" y="1988840"/>
            <a:ext cx="7848872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800"/>
              </a:spcBef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kevés számú gazdasági szereplő alkot, </a:t>
            </a:r>
          </a:p>
          <a:p>
            <a:pPr>
              <a:spcBef>
                <a:spcPts val="1800"/>
              </a:spcBef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akik elkötelezettek az együttműködés, </a:t>
            </a:r>
          </a:p>
          <a:p>
            <a:pPr>
              <a:spcBef>
                <a:spcPts val="1800"/>
              </a:spcBef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helyi gazdasági fejlesztés, </a:t>
            </a:r>
          </a:p>
          <a:p>
            <a:pPr>
              <a:spcBef>
                <a:spcPts val="1800"/>
              </a:spcBef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valamint a termelők, feldolgozók és a fogyasztók közötti szoros földrajzi és társadalmi kapcsolatok iránt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395536" y="332656"/>
            <a:ext cx="8352928" cy="792088"/>
          </a:xfrm>
          <a:prstGeom prst="roundRect">
            <a:avLst/>
          </a:prstGeom>
          <a:solidFill>
            <a:schemeClr val="accent6">
              <a:lumMod val="50000"/>
              <a:alpha val="4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REL</a:t>
            </a:r>
            <a:r>
              <a:rPr lang="hu-H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fogalma 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14" name="Jobbra nyíl 13"/>
          <p:cNvSpPr/>
          <p:nvPr/>
        </p:nvSpPr>
        <p:spPr>
          <a:xfrm>
            <a:off x="467544" y="2348880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23528" y="1340768"/>
            <a:ext cx="88204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800"/>
              </a:spcBef>
            </a:pP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„Rövid ellátási lánc” 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olyan ellátási láncot jelent, amelyet </a:t>
            </a:r>
          </a:p>
        </p:txBody>
      </p:sp>
      <p:sp>
        <p:nvSpPr>
          <p:cNvPr id="13" name="Jobbra nyíl 12"/>
          <p:cNvSpPr/>
          <p:nvPr/>
        </p:nvSpPr>
        <p:spPr>
          <a:xfrm>
            <a:off x="467544" y="2852936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Jobbra nyíl 17"/>
          <p:cNvSpPr/>
          <p:nvPr/>
        </p:nvSpPr>
        <p:spPr>
          <a:xfrm>
            <a:off x="467544" y="3429000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Jobbra nyíl 18"/>
          <p:cNvSpPr/>
          <p:nvPr/>
        </p:nvSpPr>
        <p:spPr>
          <a:xfrm>
            <a:off x="467544" y="4005064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1" name="Kép 20" descr="ebb06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869160"/>
            <a:ext cx="2438400" cy="1621536"/>
          </a:xfrm>
          <a:prstGeom prst="rect">
            <a:avLst/>
          </a:prstGeom>
        </p:spPr>
      </p:pic>
      <p:pic>
        <p:nvPicPr>
          <p:cNvPr id="22" name="Kép 21" descr="csapatepit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4581128"/>
            <a:ext cx="2448272" cy="1897411"/>
          </a:xfrm>
          <a:prstGeom prst="rect">
            <a:avLst/>
          </a:prstGeom>
        </p:spPr>
      </p:pic>
      <p:pic>
        <p:nvPicPr>
          <p:cNvPr id="25" name="Kép 24" descr="Kép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2204864"/>
            <a:ext cx="2682058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115616" y="1268760"/>
            <a:ext cx="7848872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Közvetlen</a:t>
            </a: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a termelő maga, vagy együttműködésben értékesít a végső fogyasztónak:</a:t>
            </a:r>
          </a:p>
          <a:p>
            <a:pPr lvl="1">
              <a:spcBef>
                <a:spcPts val="0"/>
              </a:spcBef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„Nyitott gazdaság”: gazdaudvar, falusi vendégasztal, „szedd magad”, Közösség Támogatta Mezőgazdaság </a:t>
            </a:r>
          </a:p>
          <a:p>
            <a:pPr lvl="1">
              <a:spcBef>
                <a:spcPts val="0"/>
              </a:spcBef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„Értékesítő pontok”: piac, termelői piac, fesztivál, vásár, gazdabolt</a:t>
            </a:r>
          </a:p>
          <a:p>
            <a:pPr lvl="1">
              <a:spcBef>
                <a:spcPts val="0"/>
              </a:spcBef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„Házhoz szállítás”: dobozrendszer, online értékesítés, mozgó bolt.  </a:t>
            </a:r>
          </a:p>
          <a:p>
            <a:pPr>
              <a:spcBef>
                <a:spcPts val="0"/>
              </a:spcBef>
            </a:pPr>
            <a:endParaRPr lang="hu-H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395536" y="332656"/>
            <a:ext cx="8352928" cy="792088"/>
          </a:xfrm>
          <a:prstGeom prst="roundRect">
            <a:avLst/>
          </a:prstGeom>
          <a:solidFill>
            <a:schemeClr val="accent6">
              <a:lumMod val="50000"/>
              <a:alpha val="4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REL formái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14" name="Jobbra nyíl 13"/>
          <p:cNvSpPr/>
          <p:nvPr/>
        </p:nvSpPr>
        <p:spPr>
          <a:xfrm>
            <a:off x="467544" y="1340768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ra nyíl 15"/>
          <p:cNvSpPr/>
          <p:nvPr/>
        </p:nvSpPr>
        <p:spPr>
          <a:xfrm>
            <a:off x="467544" y="4725144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1115616" y="4653136"/>
            <a:ext cx="784887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Rövid</a:t>
            </a: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a termelő maga, vagy együttműködésben értékesít egy közvetítő szereplőnek:</a:t>
            </a:r>
          </a:p>
          <a:p>
            <a:pPr lvl="1">
              <a:spcBef>
                <a:spcPts val="0"/>
              </a:spcBef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Vendéglátás,</a:t>
            </a:r>
          </a:p>
          <a:p>
            <a:pPr lvl="1">
              <a:spcBef>
                <a:spcPts val="0"/>
              </a:spcBef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közétkeztetés, </a:t>
            </a:r>
          </a:p>
          <a:p>
            <a:pPr lvl="1">
              <a:spcBef>
                <a:spcPts val="0"/>
              </a:spcBef>
            </a:pPr>
            <a:r>
              <a:rPr lang="hu-H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élelmiszer-kiskereskedelem.</a:t>
            </a:r>
            <a:endParaRPr lang="hu-H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9952" y="3645024"/>
            <a:ext cx="501394" cy="107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3645024"/>
            <a:ext cx="504056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5229200"/>
            <a:ext cx="501394" cy="107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5229200"/>
            <a:ext cx="501394" cy="107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40" y="5229200"/>
            <a:ext cx="501394" cy="107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Folyamatábra: Bekötés 51"/>
          <p:cNvSpPr/>
          <p:nvPr/>
        </p:nvSpPr>
        <p:spPr>
          <a:xfrm>
            <a:off x="4572000" y="4221088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Folyamatábra: Bekötés 52"/>
          <p:cNvSpPr/>
          <p:nvPr/>
        </p:nvSpPr>
        <p:spPr>
          <a:xfrm>
            <a:off x="6660232" y="5877272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Folyamatábra: Bekötés 53"/>
          <p:cNvSpPr/>
          <p:nvPr/>
        </p:nvSpPr>
        <p:spPr>
          <a:xfrm>
            <a:off x="6156176" y="5877272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Folyamatábra: Bekötés 54"/>
          <p:cNvSpPr/>
          <p:nvPr/>
        </p:nvSpPr>
        <p:spPr>
          <a:xfrm>
            <a:off x="1403648" y="2060848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Folyamatábra: Bekötés 55"/>
          <p:cNvSpPr/>
          <p:nvPr/>
        </p:nvSpPr>
        <p:spPr>
          <a:xfrm>
            <a:off x="1403648" y="2708920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Folyamatábra: Bekötés 56"/>
          <p:cNvSpPr/>
          <p:nvPr/>
        </p:nvSpPr>
        <p:spPr>
          <a:xfrm>
            <a:off x="1403648" y="3356992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Folyamatábra: Bekötés 57"/>
          <p:cNvSpPr/>
          <p:nvPr/>
        </p:nvSpPr>
        <p:spPr>
          <a:xfrm>
            <a:off x="1331640" y="5445224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Folyamatábra: Bekötés 58"/>
          <p:cNvSpPr/>
          <p:nvPr/>
        </p:nvSpPr>
        <p:spPr>
          <a:xfrm>
            <a:off x="1331640" y="5805264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Folyamatábra: Bekötés 59"/>
          <p:cNvSpPr/>
          <p:nvPr/>
        </p:nvSpPr>
        <p:spPr>
          <a:xfrm>
            <a:off x="1331640" y="6165304"/>
            <a:ext cx="144016" cy="144016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-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395536" y="332656"/>
            <a:ext cx="8352928" cy="792088"/>
          </a:xfrm>
          <a:prstGeom prst="roundRect">
            <a:avLst/>
          </a:prstGeom>
          <a:solidFill>
            <a:schemeClr val="accent6">
              <a:lumMod val="50000"/>
              <a:alpha val="4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REL lehetőségei Magyarországon</a:t>
            </a:r>
            <a:endParaRPr lang="hu-H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0" y="1484784"/>
          <a:ext cx="8748464" cy="4824412"/>
        </p:xfrm>
        <a:graphic>
          <a:graphicData uri="http://schemas.openxmlformats.org/presentationml/2006/ole">
            <p:oleObj spid="_x0000_s16386" name="Diagram" r:id="rId4" imgW="5734084" imgH="3257558" progId="Excel.Sheet.8">
              <p:embed/>
            </p:oleObj>
          </a:graphicData>
        </a:graphic>
      </p:graphicFrame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79512" y="6381328"/>
            <a:ext cx="6738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 sz="1200" dirty="0"/>
              <a:t>Forrás: GfK Hungária (2012): Megduplázódott a piacok árbevétele, Háztartáspanel Sajtóközlemény</a:t>
            </a:r>
          </a:p>
        </p:txBody>
      </p:sp>
      <p:sp>
        <p:nvSpPr>
          <p:cNvPr id="18" name="Téglalap 17"/>
          <p:cNvSpPr/>
          <p:nvPr/>
        </p:nvSpPr>
        <p:spPr>
          <a:xfrm>
            <a:off x="755576" y="1196752"/>
            <a:ext cx="77768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kereskedelmi csatornák részesedése a napi fogyasztási cikkek forgalmazott értékéből (2000-2011) </a:t>
            </a:r>
            <a:endParaRPr lang="hu-H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395536" y="332656"/>
            <a:ext cx="8352928" cy="792088"/>
          </a:xfrm>
          <a:prstGeom prst="roundRect">
            <a:avLst/>
          </a:prstGeom>
          <a:solidFill>
            <a:schemeClr val="accent6">
              <a:lumMod val="50000"/>
              <a:alpha val="4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REL lehetőségei Magyarországon 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755576" y="1124744"/>
            <a:ext cx="77768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 üzlettípusok választásának aránya élelmiszertermékek szerint</a:t>
            </a:r>
            <a:endParaRPr lang="en-GB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0" y="1772817"/>
          <a:ext cx="9143999" cy="487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églalap 4"/>
          <p:cNvSpPr>
            <a:spLocks noChangeArrowheads="1"/>
          </p:cNvSpPr>
          <p:nvPr/>
        </p:nvSpPr>
        <p:spPr bwMode="auto">
          <a:xfrm>
            <a:off x="0" y="6583362"/>
            <a:ext cx="3455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sz="1200" dirty="0">
                <a:latin typeface="+mn-lt"/>
              </a:rPr>
              <a:t>Forrás: AKI, Élelmiszerlánc Elemzési Osztály</a:t>
            </a:r>
            <a:endParaRPr lang="en-GB" sz="1200" dirty="0">
              <a:latin typeface="+mn-lt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5364088" y="1484784"/>
            <a:ext cx="3528392" cy="288032"/>
          </a:xfrm>
          <a:prstGeom prst="round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Piac és egyéb közvetlen értékesítés</a:t>
            </a:r>
            <a:endParaRPr lang="hu-HU" dirty="0"/>
          </a:p>
        </p:txBody>
      </p:sp>
      <p:cxnSp>
        <p:nvCxnSpPr>
          <p:cNvPr id="11" name="Egyenes összekötő nyíllal 10"/>
          <p:cNvCxnSpPr/>
          <p:nvPr/>
        </p:nvCxnSpPr>
        <p:spPr>
          <a:xfrm rot="5400000" flipH="1" flipV="1">
            <a:off x="6120172" y="1880828"/>
            <a:ext cx="216024" cy="1588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rot="5400000" flipH="1" flipV="1">
            <a:off x="8497230" y="1880034"/>
            <a:ext cx="216024" cy="1588"/>
          </a:xfrm>
          <a:prstGeom prst="straightConnector1">
            <a:avLst/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395536" y="332656"/>
            <a:ext cx="8352928" cy="792088"/>
          </a:xfrm>
          <a:prstGeom prst="roundRect">
            <a:avLst/>
          </a:prstGeom>
          <a:solidFill>
            <a:schemeClr val="accent6">
              <a:lumMod val="50000"/>
              <a:alpha val="4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REL lehetőségei Magyarországon </a:t>
            </a:r>
            <a:endParaRPr lang="hu-H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/>
        </p:nvGraphicFramePr>
        <p:xfrm>
          <a:off x="3491880" y="4221088"/>
          <a:ext cx="5256585" cy="246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195"/>
                <a:gridCol w="1752195"/>
                <a:gridCol w="1752195"/>
              </a:tblGrid>
              <a:tr h="821350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Forrás: </a:t>
                      </a:r>
                    </a:p>
                    <a:p>
                      <a:r>
                        <a:rPr lang="hu-H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NÉBIH</a:t>
                      </a:r>
                      <a:endParaRPr lang="hu-H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6">
                        <a:lumMod val="50000"/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hu-H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hu-H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  <a:alpha val="58000"/>
                      </a:schemeClr>
                    </a:solidFill>
                  </a:tcPr>
                </a:tc>
              </a:tr>
              <a:tr h="821350">
                <a:tc>
                  <a:txBody>
                    <a:bodyPr/>
                    <a:lstStyle/>
                    <a:p>
                      <a:r>
                        <a:rPr lang="hu-HU" dirty="0" smtClean="0"/>
                        <a:t>Kereskedői</a:t>
                      </a:r>
                      <a:r>
                        <a:rPr lang="hu-HU" baseline="0" dirty="0" smtClean="0"/>
                        <a:t> piacok száma</a:t>
                      </a:r>
                      <a:endParaRPr lang="hu-HU" dirty="0"/>
                    </a:p>
                  </a:txBody>
                  <a:tcPr anchor="ctr">
                    <a:solidFill>
                      <a:schemeClr val="accent6">
                        <a:lumMod val="5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336</a:t>
                      </a:r>
                      <a:r>
                        <a:rPr lang="hu-H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db</a:t>
                      </a:r>
                      <a:endParaRPr lang="hu-H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388 db</a:t>
                      </a:r>
                      <a:endParaRPr lang="hu-H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  <a:alpha val="32000"/>
                      </a:schemeClr>
                    </a:solidFill>
                  </a:tcPr>
                </a:tc>
              </a:tr>
              <a:tr h="821350">
                <a:tc>
                  <a:txBody>
                    <a:bodyPr/>
                    <a:lstStyle/>
                    <a:p>
                      <a:r>
                        <a:rPr lang="hu-HU" dirty="0" smtClean="0"/>
                        <a:t>Helyi</a:t>
                      </a:r>
                      <a:r>
                        <a:rPr lang="hu-HU" baseline="0" dirty="0" smtClean="0"/>
                        <a:t> termelői piacok száma</a:t>
                      </a:r>
                      <a:endParaRPr lang="hu-HU" dirty="0"/>
                    </a:p>
                  </a:txBody>
                  <a:tcPr anchor="ctr">
                    <a:solidFill>
                      <a:schemeClr val="accent6">
                        <a:lumMod val="5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r>
                        <a:rPr lang="hu-H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db</a:t>
                      </a:r>
                      <a:endParaRPr lang="hu-H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168 db</a:t>
                      </a:r>
                      <a:endParaRPr lang="hu-H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  <a:alpha val="2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Lekerekített téglalap 12"/>
          <p:cNvSpPr/>
          <p:nvPr/>
        </p:nvSpPr>
        <p:spPr>
          <a:xfrm>
            <a:off x="467544" y="1268760"/>
            <a:ext cx="8352928" cy="280831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51/2012. (VI. 8.) VM rendelet</a:t>
            </a:r>
            <a:endParaRPr lang="hu-H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helyi termelői piacokon történő árusítás élelmiszer-biztonsági feltételeiről</a:t>
            </a:r>
          </a:p>
          <a:p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Helyi termelői piacokon értékesíthet a 52/2010 rendeletben előírt feltételeknek megfelelő kistermelő, ha az értékesítésük a gazdaságuk  megyéjében, a termelés 40 km-es körzetében, vagy Budapesten történik.</a:t>
            </a:r>
          </a:p>
          <a:p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helyi termelői piac indítását a fenntartónak és a piac helye szerint illetékes települési (Budapest esetében a kerületi önkormányzat) jegyzőjénél kell bejelenteni. Helyi termelői piac olyan területen létesíthető, ahol ezt a területrendezési terv lehetővé teszi, vagy területhasználati hozzájárulással.</a:t>
            </a:r>
            <a:endParaRPr lang="hu-HU" dirty="0" smtClean="0"/>
          </a:p>
        </p:txBody>
      </p:sp>
      <p:pic>
        <p:nvPicPr>
          <p:cNvPr id="15" name="Kép 14" descr="gyor6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7" y="4221088"/>
            <a:ext cx="2212752" cy="1659564"/>
          </a:xfrm>
          <a:prstGeom prst="rect">
            <a:avLst/>
          </a:prstGeom>
        </p:spPr>
      </p:pic>
      <p:pic>
        <p:nvPicPr>
          <p:cNvPr id="16" name="Kép 15" descr="20120809-piac-felmeres-kaptalantot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373215"/>
            <a:ext cx="2079526" cy="1386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395536" y="332656"/>
            <a:ext cx="8352928" cy="792088"/>
          </a:xfrm>
          <a:prstGeom prst="roundRect">
            <a:avLst/>
          </a:prstGeom>
          <a:solidFill>
            <a:schemeClr val="accent6">
              <a:lumMod val="50000"/>
              <a:alpha val="4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REL lehetőségei Magyarországon 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115616" y="1484784"/>
            <a:ext cx="7416824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Fesztiválok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(jelenleg folyó felmérés) 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eddig kb. </a:t>
            </a:r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termelői értékesítést is biztosító rendezvény</a:t>
            </a:r>
          </a:p>
          <a:p>
            <a:pPr algn="just"/>
            <a:endParaRPr lang="hu-H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Közösség által támogatott mezőgazdaság 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kb. </a:t>
            </a:r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just"/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Bevásárló közösségek 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kb. </a:t>
            </a:r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just"/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Dobozrendszer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kb. </a:t>
            </a:r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just"/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Online termelői adatbázisok 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és rendelési lehetőség –  kb.</a:t>
            </a:r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weboldalon keresztül </a:t>
            </a:r>
            <a:r>
              <a:rPr lang="hu-H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2500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termelő érhető el</a:t>
            </a:r>
            <a:endParaRPr lang="hu-H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Jobbra nyíl 3"/>
          <p:cNvSpPr/>
          <p:nvPr/>
        </p:nvSpPr>
        <p:spPr>
          <a:xfrm>
            <a:off x="467544" y="1628800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Jobbra nyíl 5"/>
          <p:cNvSpPr/>
          <p:nvPr/>
        </p:nvSpPr>
        <p:spPr>
          <a:xfrm>
            <a:off x="467544" y="3068960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467544" y="3429000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ra nyíl 8"/>
          <p:cNvSpPr/>
          <p:nvPr/>
        </p:nvSpPr>
        <p:spPr>
          <a:xfrm>
            <a:off x="467544" y="3789040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>
            <a:off x="467544" y="2708920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4437112"/>
            <a:ext cx="2590992" cy="224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panier-07-08-2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725144"/>
            <a:ext cx="2627784" cy="1896891"/>
          </a:xfrm>
          <a:prstGeom prst="rect">
            <a:avLst/>
          </a:prstGeom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4208" y="4437112"/>
            <a:ext cx="2419137" cy="218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395536" y="188640"/>
            <a:ext cx="8352928" cy="792088"/>
          </a:xfrm>
          <a:prstGeom prst="roundRect">
            <a:avLst/>
          </a:prstGeom>
          <a:solidFill>
            <a:schemeClr val="accent6">
              <a:lumMod val="50000"/>
              <a:alpha val="4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Elvárások a </a:t>
            </a:r>
            <a:r>
              <a:rPr lang="hu-H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REL-ben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179512" y="126876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A REL  legyen hiteles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, elérhető, keresett és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jövedelmező 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Termelői oldalon:	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			      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Vevői oldalon:</a:t>
            </a:r>
          </a:p>
        </p:txBody>
      </p:sp>
      <p:pic>
        <p:nvPicPr>
          <p:cNvPr id="22" name="Picture 6" descr="http://maszol.ro/uploads/files/userfiles/images/gazdasag/2013/februar/28/gazd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2315197" cy="154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encrypted-tbn0.gstatic.com/images?q=tbn:ANd9GcT6KXiCBfnYx3lQ9EFWT7XWg00tfHFyQsxbhMRxuaKG80AHlGG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2592288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http://jmvk.compunet.hu/szoveg/kiadvany_new/szalontay_elemek/kep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941168"/>
            <a:ext cx="2344688" cy="15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encrypted-tbn1.gstatic.com/images?q=tbn:ANd9GcQ83IjSp9Dn0s8LqaASXIFaPjgjsFKxjrIlZEOd7__G8cJO1yBJ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2896"/>
            <a:ext cx="2399634" cy="184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https://encrypted-tbn0.gstatic.com/images?q=tbn:ANd9GcTvHbpyr3p1c4Qan6jpxrxP1GbIVShIdYzDhFezooR028V3yCf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232248" cy="148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://www.iltreno.hu/img/gyorsetterem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41168"/>
            <a:ext cx="241267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Lekerekített téglalap 29"/>
          <p:cNvSpPr/>
          <p:nvPr/>
        </p:nvSpPr>
        <p:spPr>
          <a:xfrm>
            <a:off x="2771800" y="2564904"/>
            <a:ext cx="3456384" cy="504056"/>
          </a:xfrm>
          <a:prstGeom prst="roundRect">
            <a:avLst/>
          </a:prstGeom>
          <a:solidFill>
            <a:schemeClr val="accent6">
              <a:lumMod val="50000"/>
              <a:alpha val="4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Megfelelő élelmiszerbiztonság</a:t>
            </a:r>
            <a:endParaRPr lang="hu-H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3491880" y="4077072"/>
            <a:ext cx="2304256" cy="504056"/>
          </a:xfrm>
          <a:prstGeom prst="roundRect">
            <a:avLst/>
          </a:prstGeom>
          <a:solidFill>
            <a:schemeClr val="accent6">
              <a:lumMod val="50000"/>
              <a:alpha val="4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Fogyasztói bizalom</a:t>
            </a:r>
            <a:endParaRPr lang="hu-H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ekerekített téglalap 31"/>
          <p:cNvSpPr/>
          <p:nvPr/>
        </p:nvSpPr>
        <p:spPr>
          <a:xfrm>
            <a:off x="3059832" y="3284984"/>
            <a:ext cx="3024336" cy="504056"/>
          </a:xfrm>
          <a:prstGeom prst="roundRect">
            <a:avLst/>
          </a:prstGeom>
          <a:solidFill>
            <a:schemeClr val="accent6">
              <a:lumMod val="50000"/>
              <a:alpha val="4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Egyedi termékek</a:t>
            </a:r>
            <a:endParaRPr lang="hu-H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Jobbra nyíl 32"/>
          <p:cNvSpPr/>
          <p:nvPr/>
        </p:nvSpPr>
        <p:spPr>
          <a:xfrm>
            <a:off x="4283968" y="5301208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Jobbra nyíl 33"/>
          <p:cNvSpPr/>
          <p:nvPr/>
        </p:nvSpPr>
        <p:spPr>
          <a:xfrm rot="10800000">
            <a:off x="4283968" y="5877272"/>
            <a:ext cx="576064" cy="216024"/>
          </a:xfrm>
          <a:prstGeom prst="rightArrow">
            <a:avLst/>
          </a:prstGeom>
          <a:solidFill>
            <a:schemeClr val="accent6">
              <a:lumMod val="50000"/>
              <a:alpha val="5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625</TotalTime>
  <Words>1203</Words>
  <Application>Microsoft Office PowerPoint</Application>
  <PresentationFormat>Diavetítés a képernyőre (4:3 oldalarány)</PresentationFormat>
  <Paragraphs>172</Paragraphs>
  <Slides>16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8" baseType="lpstr">
      <vt:lpstr>Office-téma</vt:lpstr>
      <vt:lpstr>Diagram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Kistermelők válaszúton: a rövid ellátási láncban rejlő lehetőségek és veszélyek Magyarországon</dc:title>
  <dc:creator>szabodo</dc:creator>
  <cp:lastModifiedBy>szabodo</cp:lastModifiedBy>
  <cp:revision>128</cp:revision>
  <dcterms:created xsi:type="dcterms:W3CDTF">2013-11-17T14:27:49Z</dcterms:created>
  <dcterms:modified xsi:type="dcterms:W3CDTF">2013-11-21T16:50:19Z</dcterms:modified>
</cp:coreProperties>
</file>