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23"/>
  </p:notesMasterIdLst>
  <p:sldIdLst>
    <p:sldId id="256" r:id="rId2"/>
    <p:sldId id="265" r:id="rId3"/>
    <p:sldId id="258" r:id="rId4"/>
    <p:sldId id="259" r:id="rId5"/>
    <p:sldId id="260" r:id="rId6"/>
    <p:sldId id="261" r:id="rId7"/>
    <p:sldId id="266" r:id="rId8"/>
    <p:sldId id="271" r:id="rId9"/>
    <p:sldId id="272" r:id="rId10"/>
    <p:sldId id="267" r:id="rId11"/>
    <p:sldId id="268" r:id="rId12"/>
    <p:sldId id="280" r:id="rId13"/>
    <p:sldId id="269" r:id="rId14"/>
    <p:sldId id="270" r:id="rId15"/>
    <p:sldId id="273" r:id="rId16"/>
    <p:sldId id="274" r:id="rId17"/>
    <p:sldId id="275" r:id="rId18"/>
    <p:sldId id="276" r:id="rId19"/>
    <p:sldId id="277" r:id="rId20"/>
    <p:sldId id="262" r:id="rId21"/>
    <p:sldId id="264" r:id="rId2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Ismer-e bármilyen típusú elektronikus piacteret?</c:v>
                </c:pt>
              </c:strCache>
            </c:strRef>
          </c:tx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Munka1!$A$2:$A$4</c:f>
              <c:strCache>
                <c:ptCount val="3"/>
                <c:pt idx="0">
                  <c:v>Igen</c:v>
                </c:pt>
                <c:pt idx="1">
                  <c:v>Nem</c:v>
                </c:pt>
                <c:pt idx="2">
                  <c:v>NT/NV</c:v>
                </c:pt>
              </c:strCache>
            </c:strRef>
          </c:cat>
          <c:val>
            <c:numRef>
              <c:f>Munka1!$B$2:$B$4</c:f>
              <c:numCache>
                <c:formatCode>General</c:formatCode>
                <c:ptCount val="3"/>
                <c:pt idx="0" formatCode="0.00">
                  <c:v>42</c:v>
                </c:pt>
                <c:pt idx="1">
                  <c:v>55</c:v>
                </c:pt>
                <c:pt idx="2">
                  <c:v>19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CDA8A-7FB4-438A-B388-7FC11BFA460A}" type="datetimeFigureOut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A41BF-8547-4A26-A890-A25F993051B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048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85B3-3B9F-4D7D-A141-9664B79239AC}" type="datetime1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00B1-AB1F-4FC9-B8F8-815489E5784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D26AB-0547-41C0-8736-591C9FA88A9C}" type="datetime1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00B1-AB1F-4FC9-B8F8-815489E5784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23B32-6E87-49C2-8F84-F30A3C6FC8BC}" type="datetime1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00B1-AB1F-4FC9-B8F8-815489E5784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5D4E-C6BD-4EC8-A33C-54AD6EAF08E8}" type="datetime1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00B1-AB1F-4FC9-B8F8-815489E5784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B01D5-291D-4B1C-8BB1-C40D8E9D42BA}" type="datetime1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00B1-AB1F-4FC9-B8F8-815489E5784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CEA71-97FE-4A6D-9FBF-825E7F3DADAB}" type="datetime1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00B1-AB1F-4FC9-B8F8-815489E5784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F0D1-6291-498D-B5A2-0AFFE8BE7139}" type="datetime1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00B1-AB1F-4FC9-B8F8-815489E5784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977FF-CCD2-4318-8785-EC5EFF46924C}" type="datetime1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00B1-AB1F-4FC9-B8F8-815489E5784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5AB4-298C-47EB-9C25-A2641FBBD8A5}" type="datetime1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00B1-AB1F-4FC9-B8F8-815489E5784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FDBC-A2AA-4169-8AB4-6B003C53AB4D}" type="datetime1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00B1-AB1F-4FC9-B8F8-815489E5784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8E01-1FD5-459C-B2A8-2CE6C94B0299}" type="datetime1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00B1-AB1F-4FC9-B8F8-815489E5784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35352-F3E6-46AB-82D4-29D287C2EA06}" type="datetime1">
              <a:rPr lang="hu-HU" smtClean="0"/>
              <a:pPr/>
              <a:t>2013.11.21.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00B1-AB1F-4FC9-B8F8-815489E57844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062664" cy="6120680"/>
          </a:xfrm>
        </p:spPr>
        <p:txBody>
          <a:bodyPr>
            <a:normAutofit/>
          </a:bodyPr>
          <a:lstStyle/>
          <a:p>
            <a:r>
              <a:rPr lang="hu-HU" sz="3600" b="1" dirty="0"/>
              <a:t>Egy tervezett elektronikus agrár-piactér kérdőíves megkérdezésének </a:t>
            </a:r>
            <a:r>
              <a:rPr lang="hu-HU" sz="3600" b="1" dirty="0" smtClean="0"/>
              <a:t>tapasztalatai</a:t>
            </a:r>
            <a:r>
              <a:rPr lang="hu-HU" sz="3200" b="1" dirty="0" smtClean="0"/>
              <a:t/>
            </a:r>
            <a:br>
              <a:rPr lang="hu-HU" sz="3200" b="1" dirty="0" smtClean="0"/>
            </a:br>
            <a:r>
              <a:rPr lang="hu-HU" sz="3200" dirty="0"/>
              <a:t/>
            </a:r>
            <a:br>
              <a:rPr lang="hu-HU" sz="3200" dirty="0"/>
            </a:br>
            <a:r>
              <a:rPr lang="hu-HU" sz="2000" i="1" dirty="0" err="1"/>
              <a:t>Szabó-Szentgróti</a:t>
            </a:r>
            <a:r>
              <a:rPr lang="hu-HU" sz="2000" i="1" dirty="0"/>
              <a:t> Eszter – Csonka Arnold – </a:t>
            </a:r>
            <a:r>
              <a:rPr lang="hu-HU" sz="2000" i="1" dirty="0" err="1"/>
              <a:t>Szabó-Szentgróti</a:t>
            </a:r>
            <a:r>
              <a:rPr lang="hu-HU" sz="2000" i="1" dirty="0"/>
              <a:t> </a:t>
            </a:r>
            <a:r>
              <a:rPr lang="hu-HU" sz="2000" i="1" dirty="0" smtClean="0"/>
              <a:t>Gábor</a:t>
            </a:r>
            <a:r>
              <a:rPr lang="hu-HU" sz="3200" i="1" dirty="0" smtClean="0"/>
              <a:t/>
            </a:r>
            <a:br>
              <a:rPr lang="hu-HU" sz="3200" i="1" dirty="0" smtClean="0"/>
            </a:br>
            <a:r>
              <a:rPr lang="hu-HU" sz="3200" dirty="0"/>
              <a:t/>
            </a:r>
            <a:br>
              <a:rPr lang="hu-HU" sz="3200" dirty="0"/>
            </a:br>
            <a:r>
              <a:rPr lang="en-GB" sz="2000" dirty="0"/>
              <a:t>Kaposvári Egyetem, </a:t>
            </a:r>
            <a:r>
              <a:rPr lang="en-GB" sz="2000" dirty="0" err="1"/>
              <a:t>Gazdaságtudományi</a:t>
            </a:r>
            <a:r>
              <a:rPr lang="en-GB" sz="2000" dirty="0"/>
              <a:t> </a:t>
            </a:r>
            <a:r>
              <a:rPr lang="en-GB" sz="2000" dirty="0" err="1"/>
              <a:t>Kar</a:t>
            </a:r>
            <a:r>
              <a:rPr lang="en-GB" sz="2000" dirty="0"/>
              <a:t>, </a:t>
            </a:r>
            <a:r>
              <a:rPr lang="en-GB" sz="2000" dirty="0" err="1"/>
              <a:t>Vállalatgazdasági</a:t>
            </a:r>
            <a:r>
              <a:rPr lang="en-GB" sz="2000" dirty="0"/>
              <a:t> és </a:t>
            </a:r>
            <a:r>
              <a:rPr lang="en-GB" sz="2000" dirty="0" err="1"/>
              <a:t>Szervezési</a:t>
            </a:r>
            <a:r>
              <a:rPr lang="en-GB" sz="2000" dirty="0"/>
              <a:t> </a:t>
            </a:r>
            <a:r>
              <a:rPr lang="en-GB" sz="2000" dirty="0" err="1"/>
              <a:t>Tanszék</a:t>
            </a:r>
            <a:r>
              <a:rPr lang="en-GB" sz="2000" dirty="0"/>
              <a:t> </a:t>
            </a:r>
            <a:r>
              <a:rPr lang="hu-HU" sz="2000" dirty="0"/>
              <a:t/>
            </a:r>
            <a:br>
              <a:rPr lang="hu-HU" sz="2000" dirty="0"/>
            </a:br>
            <a:r>
              <a:rPr lang="en-GB" sz="2000" dirty="0"/>
              <a:t>7400 </a:t>
            </a:r>
            <a:r>
              <a:rPr lang="en-GB" sz="2000" dirty="0" err="1"/>
              <a:t>Kaposvár</a:t>
            </a:r>
            <a:r>
              <a:rPr lang="en-GB" sz="2000" dirty="0"/>
              <a:t>,</a:t>
            </a:r>
            <a:r>
              <a:rPr lang="hu-HU" sz="2000" dirty="0"/>
              <a:t> Guba</a:t>
            </a:r>
            <a:r>
              <a:rPr lang="en-GB" sz="2000" dirty="0"/>
              <a:t> S. u. 40. </a:t>
            </a:r>
            <a:r>
              <a:rPr lang="hu-HU" sz="2000" dirty="0"/>
              <a:t/>
            </a:r>
            <a:br>
              <a:rPr lang="hu-HU" sz="2000" dirty="0"/>
            </a:br>
            <a:r>
              <a:rPr lang="it-IT" sz="2000" i="1" dirty="0"/>
              <a:t>e-mail: </a:t>
            </a:r>
            <a:r>
              <a:rPr lang="it-IT" sz="2000" i="1" dirty="0" smtClean="0"/>
              <a:t>szentgroti.eszter@ke.hu</a:t>
            </a:r>
            <a:r>
              <a:rPr lang="hu-HU" sz="2000" i="1" dirty="0" smtClean="0"/>
              <a:t>, </a:t>
            </a:r>
            <a:r>
              <a:rPr lang="hu-HU" sz="2000" i="1" dirty="0" err="1" smtClean="0"/>
              <a:t>csonka.arnold</a:t>
            </a:r>
            <a:r>
              <a:rPr lang="hu-HU" sz="2000" i="1" dirty="0" smtClean="0"/>
              <a:t>@</a:t>
            </a:r>
            <a:r>
              <a:rPr lang="hu-HU" sz="2000" i="1" dirty="0" err="1" smtClean="0"/>
              <a:t>ke.hu</a:t>
            </a:r>
            <a:r>
              <a:rPr lang="hu-HU" sz="2000" i="1" dirty="0" smtClean="0"/>
              <a:t>, </a:t>
            </a:r>
            <a:r>
              <a:rPr lang="hu-HU" sz="2000" i="1" dirty="0" err="1" smtClean="0"/>
              <a:t>szabo.gabor</a:t>
            </a:r>
            <a:r>
              <a:rPr lang="hu-HU" sz="2000" i="1" dirty="0" smtClean="0"/>
              <a:t>@</a:t>
            </a:r>
            <a:r>
              <a:rPr lang="hu-HU" sz="2000" i="1" dirty="0" err="1" smtClean="0"/>
              <a:t>ke.hu</a:t>
            </a:r>
            <a:r>
              <a:rPr lang="hu-HU" sz="3200" dirty="0"/>
              <a:t/>
            </a:r>
            <a:br>
              <a:rPr lang="hu-HU" sz="3200" dirty="0"/>
            </a:br>
            <a:endParaRPr lang="hu-H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00B1-AB1F-4FC9-B8F8-815489E57844}" type="slidenum">
              <a:rPr lang="hu-HU" smtClean="0"/>
              <a:pPr/>
              <a:t>10</a:t>
            </a:fld>
            <a:endParaRPr lang="hu-H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95127" y="620688"/>
            <a:ext cx="595374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hu-H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ábra</a:t>
            </a:r>
            <a:endParaRPr kumimoji="0" lang="hu-H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Kérdés: Mennyire könnyen fér hozzá az alábbi információkhoz? (1-től 5-ig)</a:t>
            </a:r>
            <a:endParaRPr kumimoji="0" lang="hu-H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69" name="Objektum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86" y="1916832"/>
            <a:ext cx="8628627" cy="3959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567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00B1-AB1F-4FC9-B8F8-815489E57844}" type="slidenum">
              <a:rPr lang="hu-HU" smtClean="0"/>
              <a:pPr/>
              <a:t>11</a:t>
            </a:fld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791580" y="548680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b="1" i="1" dirty="0"/>
              <a:t>Meglévő és új piactérrel kapcsolatos információk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4103948" y="1052736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/>
              <a:t>5. ábra</a:t>
            </a:r>
            <a:endParaRPr lang="hu-HU" sz="1400" b="1" dirty="0"/>
          </a:p>
        </p:txBody>
      </p:sp>
    </p:spTree>
    <p:extLst>
      <p:ext uri="{BB962C8B-B14F-4D97-AF65-F5344CB8AC3E}">
        <p14:creationId xmlns:p14="http://schemas.microsoft.com/office/powerpoint/2010/main" val="49567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00B1-AB1F-4FC9-B8F8-815489E57844}" type="slidenum">
              <a:rPr lang="hu-HU" smtClean="0"/>
              <a:pPr/>
              <a:t>12</a:t>
            </a:fld>
            <a:endParaRPr lang="hu-HU"/>
          </a:p>
        </p:txBody>
      </p:sp>
      <p:sp>
        <p:nvSpPr>
          <p:cNvPr id="3" name="Szövegdoboz 2"/>
          <p:cNvSpPr txBox="1"/>
          <p:nvPr/>
        </p:nvSpPr>
        <p:spPr>
          <a:xfrm>
            <a:off x="755576" y="1028343"/>
            <a:ext cx="460851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dirty="0" smtClean="0"/>
              <a:t>Motivációk az új piactér használatára:</a:t>
            </a:r>
          </a:p>
          <a:p>
            <a:pPr lvl="0"/>
            <a:endParaRPr lang="hu-HU" b="1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hu-HU" b="1" dirty="0" smtClean="0"/>
              <a:t>piaci </a:t>
            </a:r>
            <a:r>
              <a:rPr lang="hu-HU" b="1" dirty="0"/>
              <a:t>információk egy helyen lennének</a:t>
            </a:r>
            <a:endParaRPr lang="hu-HU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hu-HU" b="1" dirty="0"/>
              <a:t>gazdanapló vezetése</a:t>
            </a:r>
            <a:endParaRPr lang="hu-HU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hu-HU" dirty="0"/>
              <a:t>kalkulátorok használata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hu-HU" dirty="0"/>
              <a:t>tápanyagtervező alkalmazás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hu-HU" dirty="0"/>
              <a:t>elégedettség </a:t>
            </a:r>
            <a:r>
              <a:rPr lang="hu-HU" dirty="0" smtClean="0"/>
              <a:t>mérés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hu-HU" dirty="0"/>
          </a:p>
          <a:p>
            <a:pPr lvl="0"/>
            <a:r>
              <a:rPr lang="hu-HU" dirty="0" smtClean="0"/>
              <a:t>Népszerű alkalmazások:</a:t>
            </a:r>
          </a:p>
          <a:p>
            <a:pPr lvl="0"/>
            <a:endParaRPr lang="hu-HU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hu-HU" b="1" dirty="0"/>
              <a:t>gazdálkodási napló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hu-HU" b="1" dirty="0"/>
              <a:t>gazda naptár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hu-HU" dirty="0"/>
              <a:t>árfolyamfigyelést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hu-HU" dirty="0"/>
              <a:t>kalkulátorokat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hu-HU" dirty="0"/>
              <a:t>tápanyagtervező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hu-HU" dirty="0"/>
          </a:p>
          <a:p>
            <a:pPr marL="285750" indent="-285750">
              <a:buFont typeface="Arial" pitchFamily="34" charset="0"/>
              <a:buChar char="•"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00B1-AB1F-4FC9-B8F8-815489E57844}" type="slidenum">
              <a:rPr lang="hu-HU" smtClean="0"/>
              <a:pPr/>
              <a:t>13</a:t>
            </a:fld>
            <a:endParaRPr lang="hu-HU"/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061175"/>
              </p:ext>
            </p:extLst>
          </p:nvPr>
        </p:nvGraphicFramePr>
        <p:xfrm>
          <a:off x="502390" y="1916832"/>
          <a:ext cx="7344816" cy="43924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72721"/>
                <a:gridCol w="1781703"/>
                <a:gridCol w="1690392"/>
              </a:tblGrid>
              <a:tr h="11288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 </a:t>
                      </a:r>
                      <a:endParaRPr lang="hu-H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Gyakoriság (fő)</a:t>
                      </a:r>
                      <a:endParaRPr lang="hu-H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Megoszlás (%)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337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Igen, használnám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87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75,0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337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Nem válaszol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17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14,7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1288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Igen, de nem valószínű, hogy használnám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10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8,6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337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Nem tartom hasznosnak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2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1,7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337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Total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116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100,0</a:t>
                      </a:r>
                      <a:endParaRPr lang="hu-H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67061" y="440959"/>
            <a:ext cx="680987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hu-H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táblázat</a:t>
            </a:r>
            <a:endParaRPr kumimoji="0" lang="hu-H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Kérdés: Hasznosnak tartana-e olyan dokumentumtárat,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ahonnan hasznos szakmai publikációkat, könyveket, folyóiratokat tudna online elérni?</a:t>
            </a:r>
            <a:endParaRPr kumimoji="0" lang="hu-H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67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00B1-AB1F-4FC9-B8F8-815489E57844}" type="slidenum">
              <a:rPr lang="hu-HU" smtClean="0"/>
              <a:pPr/>
              <a:t>14</a:t>
            </a:fld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539552" y="1772816"/>
            <a:ext cx="6390456" cy="2819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hu-HU" dirty="0" smtClean="0"/>
          </a:p>
          <a:p>
            <a:pPr marL="285750" lvl="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/>
              <a:t>regisztráció </a:t>
            </a:r>
            <a:r>
              <a:rPr lang="hu-HU" dirty="0"/>
              <a:t>nélküli ügyletek (54,3%)</a:t>
            </a:r>
          </a:p>
          <a:p>
            <a:pPr marL="285750" lvl="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/>
              <a:t>termék online vásárlása, nem csupán információ (51,7%)</a:t>
            </a:r>
          </a:p>
          <a:p>
            <a:pPr marL="285750" lvl="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/>
              <a:t>vevői/eladói értékelés lehetősége (70,7%)</a:t>
            </a:r>
          </a:p>
          <a:p>
            <a:pPr marL="285750" lvl="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/>
              <a:t>közvetlenül az eladótól vásárolni (77,6%)</a:t>
            </a:r>
          </a:p>
          <a:p>
            <a:pPr marL="285750" lvl="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/>
              <a:t>összes lehetséges eladót listázza ki keresési eredményben (46,6%)</a:t>
            </a:r>
          </a:p>
        </p:txBody>
      </p:sp>
    </p:spTree>
    <p:extLst>
      <p:ext uri="{BB962C8B-B14F-4D97-AF65-F5344CB8AC3E}">
        <p14:creationId xmlns:p14="http://schemas.microsoft.com/office/powerpoint/2010/main" val="49567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00B1-AB1F-4FC9-B8F8-815489E57844}" type="slidenum">
              <a:rPr lang="hu-HU" smtClean="0"/>
              <a:pPr/>
              <a:t>15</a:t>
            </a:fld>
            <a:endParaRPr lang="hu-H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8384" y="228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ábra</a:t>
            </a:r>
            <a:endParaRPr kumimoji="0" lang="hu-H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Kérdés: Kérem értékelje 1-5-ig terjedő skálán az alábbi piactéri funkciókat melyet hasznosnak/kevésbé hasznosnak gondol!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7" name="Objektum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150" y="1340768"/>
            <a:ext cx="8575976" cy="5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029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00B1-AB1F-4FC9-B8F8-815489E57844}" type="slidenum">
              <a:rPr lang="hu-HU" smtClean="0"/>
              <a:pPr/>
              <a:t>16</a:t>
            </a:fld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2440166" y="764704"/>
            <a:ext cx="43258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hu-HU" b="1" i="1" dirty="0"/>
              <a:t>Üzleti tájékozottság faktorok feltárása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3293858" y="332656"/>
            <a:ext cx="2556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i="1" dirty="0" smtClean="0"/>
              <a:t>Klaszter analízis</a:t>
            </a:r>
            <a:endParaRPr lang="hu-HU" sz="2400" b="1" i="1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015716" y="1824499"/>
            <a:ext cx="511256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400" b="1" i="1" u="none" strike="noStrike" cap="none" normalizeH="0" baseline="0" dirty="0" smtClean="0" bmk="_Ref369564789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 ábra</a:t>
            </a:r>
            <a:r>
              <a:rPr kumimoji="0" lang="hu-HU" sz="1400" b="1" i="1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A tájékozottsági klaszterek piacismereti és forrásismereti átlaga</a:t>
            </a:r>
            <a:endParaRPr kumimoji="0" lang="hu-H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41" name="Diagram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924944"/>
            <a:ext cx="7200800" cy="3384376"/>
          </a:xfrm>
          <a:prstGeom prst="rect">
            <a:avLst/>
          </a:prstGeom>
          <a:noFill/>
        </p:spPr>
      </p:pic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2619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29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00B1-AB1F-4FC9-B8F8-815489E57844}" type="slidenum">
              <a:rPr lang="hu-HU" smtClean="0"/>
              <a:pPr/>
              <a:t>17</a:t>
            </a:fld>
            <a:endParaRPr lang="hu-HU"/>
          </a:p>
        </p:txBody>
      </p:sp>
      <p:sp>
        <p:nvSpPr>
          <p:cNvPr id="3" name="Szövegdoboz 2"/>
          <p:cNvSpPr txBox="1"/>
          <p:nvPr/>
        </p:nvSpPr>
        <p:spPr>
          <a:xfrm>
            <a:off x="467544" y="620688"/>
            <a:ext cx="7632848" cy="5450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u="sng" dirty="0" smtClean="0"/>
              <a:t>„Piacorientáltak”: 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/>
              <a:t> képzett diplomás szakemberek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/>
              <a:t>Magabiztos termeléstechnológiai és piaci ismeretek 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/>
              <a:t>pályázati és finanszírozási lehetőségek átlagos ismeret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/>
              <a:t>Beszerzés és értékesítés átlag feletti ismerete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/>
              <a:t> számítógépes és egyéb technikai ismeretek átlagosak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/>
              <a:t> gazdaságvezetési ismereteik átlag felettiek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/>
              <a:t>Legkönnyebben a piaci és támogatási információkhoz férnek hozzá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/>
              <a:t> Mezőgazdasági termelőkben, magán szaktanácsadókban és mezőgazdasági szaklapokban bíznak meg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err="1" smtClean="0"/>
              <a:t>Nyomonkövethetőség</a:t>
            </a:r>
            <a:r>
              <a:rPr lang="hu-HU" dirty="0" smtClean="0"/>
              <a:t>, időjárás előrejelzés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/>
              <a:t>Kereskedelmi funkciók, friss hírek az ágazati eseményekről, innovációkról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74201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00B1-AB1F-4FC9-B8F8-815489E57844}" type="slidenum">
              <a:rPr lang="hu-HU" smtClean="0"/>
              <a:pPr/>
              <a:t>18</a:t>
            </a:fld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251520" y="908720"/>
            <a:ext cx="8424936" cy="5035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u-HU" u="sng" dirty="0" smtClean="0"/>
              <a:t>„Forrásorientáltak”: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/>
              <a:t>Képzett, diplomás szakemberek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/>
              <a:t> Mg-i támogatások és hitellehetőségek iránt jól tájékozottak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/>
              <a:t>Ismerik a fenti témákhoz kapcsolódó hírcsatornákat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/>
              <a:t>Piaci információkhoz nehezebben jutnak hozzá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/>
              <a:t>Technikai tudásuk átlagos, gazdaságvezetési tudásuk átlag alatti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/>
              <a:t> Termeléstechnológiai kérdésekben lényegesen kevesebb tudással rendelkeznek, mint a „piacorientáltak”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/>
              <a:t>Elsősorban </a:t>
            </a:r>
            <a:r>
              <a:rPr lang="hu-HU" dirty="0" err="1" smtClean="0"/>
              <a:t>magánszaktanácsadókban</a:t>
            </a:r>
            <a:r>
              <a:rPr lang="hu-HU" dirty="0" smtClean="0"/>
              <a:t>, mezőgazdasági termelőkben és szakmai folyóiratokban bíznak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/>
              <a:t>Az Internetet főként pályázati információkeresésre használják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/>
              <a:t>Főként a kalkulátorok és a „mire és mennyire” funkció érdekelné őket</a:t>
            </a:r>
          </a:p>
        </p:txBody>
      </p:sp>
    </p:spTree>
    <p:extLst>
      <p:ext uri="{BB962C8B-B14F-4D97-AF65-F5344CB8AC3E}">
        <p14:creationId xmlns:p14="http://schemas.microsoft.com/office/powerpoint/2010/main" val="374201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00B1-AB1F-4FC9-B8F8-815489E57844}" type="slidenum">
              <a:rPr lang="hu-HU" smtClean="0"/>
              <a:pPr/>
              <a:t>19</a:t>
            </a:fld>
            <a:endParaRPr lang="hu-HU"/>
          </a:p>
        </p:txBody>
      </p:sp>
      <p:sp>
        <p:nvSpPr>
          <p:cNvPr id="3" name="Szövegdoboz 2"/>
          <p:cNvSpPr txBox="1"/>
          <p:nvPr/>
        </p:nvSpPr>
        <p:spPr>
          <a:xfrm>
            <a:off x="539552" y="764704"/>
            <a:ext cx="828092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u="sng" dirty="0" smtClean="0"/>
              <a:t>„Információ hiányosak”: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/>
              <a:t>Diplomások alulreprezentáltak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/>
              <a:t>Átlag alatti piaci és forrásismeret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/>
              <a:t>Termeléstechnológiai tájékozottságuk gyenge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/>
              <a:t>Nincsenek megelégedve a technikai és a gazdaságvezetési tudásukkal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/>
              <a:t>Nem érzik, hogy könnyen hozzáférnének bármilyen információhoz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/>
              <a:t>Elsősorban a mezőgazdasági szaklapokban és szakmai oldalakban bíznak meg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/>
              <a:t>Az internetet elsősorban hírek és pályázati lehetőségek szerzésére használják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/>
              <a:t>Főként a hírlevél és </a:t>
            </a:r>
            <a:r>
              <a:rPr lang="hu-HU" dirty="0" err="1" smtClean="0"/>
              <a:t>nyomonkövethetőség</a:t>
            </a:r>
            <a:r>
              <a:rPr lang="hu-HU" dirty="0" smtClean="0"/>
              <a:t> funkciót látnák viszont a piactéren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dirty="0" smtClean="0"/>
              <a:t>Kifejezetten nyitottak lennének egy ingyenes szaktanácsadási lehetőségre és a közösségi oldal üzemeltetését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4201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Előzmények és célkitűzések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1440159"/>
          </a:xfrm>
        </p:spPr>
        <p:txBody>
          <a:bodyPr>
            <a:normAutofit/>
          </a:bodyPr>
          <a:lstStyle/>
          <a:p>
            <a:r>
              <a:rPr lang="hu-HU" sz="2400" dirty="0" smtClean="0"/>
              <a:t>Új elektronikus agrár piactér?</a:t>
            </a:r>
          </a:p>
          <a:p>
            <a:r>
              <a:rPr lang="hu-HU" sz="2400" dirty="0" smtClean="0"/>
              <a:t>4 kutatócsoport</a:t>
            </a:r>
          </a:p>
          <a:p>
            <a:r>
              <a:rPr lang="hu-HU" sz="2400" dirty="0" smtClean="0"/>
              <a:t>Célcsoportok és kapcsolataik:</a:t>
            </a:r>
          </a:p>
          <a:p>
            <a:endParaRPr lang="hu-HU" sz="2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00B1-AB1F-4FC9-B8F8-815489E57844}" type="slidenum">
              <a:rPr lang="hu-HU" smtClean="0"/>
              <a:pPr/>
              <a:t>2</a:t>
            </a:fld>
            <a:endParaRPr lang="hu-H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8851" t="19137" r="5682" b="7766"/>
          <a:stretch>
            <a:fillRect/>
          </a:stretch>
        </p:blipFill>
        <p:spPr bwMode="auto">
          <a:xfrm>
            <a:off x="1259632" y="2620898"/>
            <a:ext cx="6192688" cy="4237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zövegdoboz 5"/>
          <p:cNvSpPr txBox="1"/>
          <p:nvPr/>
        </p:nvSpPr>
        <p:spPr>
          <a:xfrm>
            <a:off x="6156176" y="6381328"/>
            <a:ext cx="2592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i="1" dirty="0" smtClean="0"/>
              <a:t>Forrás: NAKVI </a:t>
            </a:r>
            <a:r>
              <a:rPr lang="hu-HU" sz="1200" i="1" dirty="0" err="1" smtClean="0"/>
              <a:t>eMABP</a:t>
            </a:r>
            <a:r>
              <a:rPr lang="hu-HU" sz="1200" i="1" dirty="0" smtClean="0"/>
              <a:t> koncepció, 2013</a:t>
            </a:r>
            <a:endParaRPr lang="hu-HU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Következtetések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r>
              <a:rPr lang="hu-HU" dirty="0" smtClean="0"/>
              <a:t>Lenne igény egy hiánypótló elektronikus információ forrásra</a:t>
            </a:r>
            <a:endParaRPr lang="hu-HU" dirty="0"/>
          </a:p>
          <a:p>
            <a:pPr lvl="1"/>
            <a:r>
              <a:rPr lang="hu-HU" dirty="0" smtClean="0"/>
              <a:t>Minden információ „egy helyen” legyen</a:t>
            </a:r>
          </a:p>
          <a:p>
            <a:pPr lvl="1"/>
            <a:r>
              <a:rPr lang="hu-HU" dirty="0" smtClean="0"/>
              <a:t>Megbízható</a:t>
            </a:r>
          </a:p>
          <a:p>
            <a:pPr lvl="1"/>
            <a:r>
              <a:rPr lang="hu-HU" dirty="0" smtClean="0"/>
              <a:t>Könnyen elérhető</a:t>
            </a:r>
          </a:p>
          <a:p>
            <a:pPr lvl="1"/>
            <a:r>
              <a:rPr lang="hu-HU" dirty="0" smtClean="0"/>
              <a:t>Kedvező árú vagy ingyenes</a:t>
            </a:r>
            <a:endParaRPr lang="hu-HU" dirty="0"/>
          </a:p>
          <a:p>
            <a:r>
              <a:rPr lang="hu-HU" dirty="0" smtClean="0"/>
              <a:t>Hiánypótló felület lehet(</a:t>
            </a:r>
            <a:r>
              <a:rPr lang="hu-HU" dirty="0" err="1" smtClean="0"/>
              <a:t>magro.hu</a:t>
            </a:r>
            <a:r>
              <a:rPr lang="hu-HU" dirty="0" smtClean="0"/>
              <a:t>)</a:t>
            </a:r>
          </a:p>
          <a:p>
            <a:r>
              <a:rPr lang="hu-HU" dirty="0" smtClean="0"/>
              <a:t>Funkciógazdagság</a:t>
            </a:r>
          </a:p>
          <a:p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00B1-AB1F-4FC9-B8F8-815489E57844}" type="slidenum">
              <a:rPr lang="hu-HU" smtClean="0"/>
              <a:pPr/>
              <a:t>20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Köszönöm a megtisztelő figyelmet!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Anyag és módszer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r>
              <a:rPr lang="hu-HU" dirty="0" smtClean="0"/>
              <a:t>Információ igény felmérés</a:t>
            </a:r>
          </a:p>
          <a:p>
            <a:pPr>
              <a:buNone/>
            </a:pPr>
            <a:endParaRPr lang="hu-HU" dirty="0" smtClean="0"/>
          </a:p>
          <a:p>
            <a:r>
              <a:rPr lang="hu-HU" dirty="0" smtClean="0"/>
              <a:t>Kérdőíves megkérdezés:</a:t>
            </a:r>
          </a:p>
          <a:p>
            <a:pPr>
              <a:buNone/>
            </a:pPr>
            <a:endParaRPr lang="hu-HU" dirty="0" smtClean="0"/>
          </a:p>
          <a:p>
            <a:pPr lvl="1"/>
            <a:r>
              <a:rPr lang="hu-HU" sz="2100" dirty="0" smtClean="0"/>
              <a:t>termelésben felhasznált információkra, </a:t>
            </a:r>
          </a:p>
          <a:p>
            <a:pPr lvl="1"/>
            <a:r>
              <a:rPr lang="hu-HU" sz="2100" dirty="0" smtClean="0"/>
              <a:t>internet-, mobiltelefon használatra, </a:t>
            </a:r>
          </a:p>
          <a:p>
            <a:pPr lvl="1"/>
            <a:r>
              <a:rPr lang="hu-HU" sz="2100" dirty="0" smtClean="0"/>
              <a:t>meglévő szakmai oldalak használatára, </a:t>
            </a:r>
          </a:p>
          <a:p>
            <a:pPr lvl="1"/>
            <a:r>
              <a:rPr lang="hu-HU" sz="2100" dirty="0" smtClean="0"/>
              <a:t>meglévő és új elektronikus piacterek használatára, </a:t>
            </a:r>
          </a:p>
          <a:p>
            <a:pPr lvl="1"/>
            <a:r>
              <a:rPr lang="hu-HU" sz="2100" dirty="0" smtClean="0"/>
              <a:t>jelenlegi szakmai oldala információtartalmának hasznosságára, </a:t>
            </a:r>
          </a:p>
          <a:p>
            <a:pPr lvl="1"/>
            <a:r>
              <a:rPr lang="hu-HU" sz="2100" dirty="0" smtClean="0"/>
              <a:t>szakmai innovációkra és </a:t>
            </a:r>
          </a:p>
          <a:p>
            <a:pPr lvl="1"/>
            <a:r>
              <a:rPr lang="hu-HU" sz="2100" dirty="0" smtClean="0"/>
              <a:t>a háttérváltozókra.</a:t>
            </a:r>
          </a:p>
          <a:p>
            <a:pPr lvl="1">
              <a:buNone/>
            </a:pPr>
            <a:endParaRPr lang="hu-HU" sz="2100" dirty="0" smtClean="0"/>
          </a:p>
          <a:p>
            <a:r>
              <a:rPr lang="hu-HU" dirty="0" smtClean="0"/>
              <a:t>N=116</a:t>
            </a:r>
          </a:p>
          <a:p>
            <a:pPr>
              <a:buNone/>
            </a:pPr>
            <a:endParaRPr lang="hu-HU" dirty="0" smtClean="0"/>
          </a:p>
          <a:p>
            <a:r>
              <a:rPr lang="hu-HU" dirty="0" smtClean="0"/>
              <a:t>Statisztikák:</a:t>
            </a:r>
          </a:p>
          <a:p>
            <a:pPr lvl="1"/>
            <a:r>
              <a:rPr lang="hu-HU" sz="2100" dirty="0" smtClean="0"/>
              <a:t>Leíró</a:t>
            </a:r>
          </a:p>
          <a:p>
            <a:pPr lvl="1"/>
            <a:r>
              <a:rPr lang="hu-HU" sz="2100" dirty="0" smtClean="0"/>
              <a:t>Klaszter</a:t>
            </a:r>
            <a:r>
              <a:rPr lang="hu-HU" sz="2100" dirty="0" smtClean="0"/>
              <a:t>analízis</a:t>
            </a:r>
            <a:endParaRPr lang="hu-HU" sz="21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00B1-AB1F-4FC9-B8F8-815489E57844}" type="slidenum">
              <a:rPr lang="hu-HU" smtClean="0"/>
              <a:pPr/>
              <a:t>3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Eredmények</a:t>
            </a:r>
            <a:br>
              <a:rPr lang="hu-HU" dirty="0" smtClean="0"/>
            </a:br>
            <a:r>
              <a:rPr lang="hu-HU" sz="3100" i="1" dirty="0" smtClean="0"/>
              <a:t>Minta megoszlása</a:t>
            </a:r>
            <a:endParaRPr lang="hu-HU" sz="3100" i="1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1601163"/>
              </p:ext>
            </p:extLst>
          </p:nvPr>
        </p:nvGraphicFramePr>
        <p:xfrm>
          <a:off x="1547664" y="2132856"/>
          <a:ext cx="5688632" cy="40324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8297"/>
                <a:gridCol w="1576137"/>
                <a:gridCol w="1374198"/>
              </a:tblGrid>
              <a:tr h="9240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 </a:t>
                      </a:r>
                      <a:endParaRPr lang="hu-H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Gyakoriság (fő)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Megoszlás %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368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nem válaszol</a:t>
                      </a:r>
                      <a:endParaRPr lang="hu-H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46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39,7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368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őstermelő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26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22,4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368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egyéni vállalkozás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15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12,9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9240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társas vállalkozás, szövetkezet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15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12,9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368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családi gazdaság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14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12,1</a:t>
                      </a:r>
                      <a:endParaRPr lang="hu-H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368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Total</a:t>
                      </a:r>
                      <a:endParaRPr lang="hu-H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116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100,0</a:t>
                      </a:r>
                      <a:endParaRPr lang="hu-H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00B1-AB1F-4FC9-B8F8-815489E57844}" type="slidenum">
              <a:rPr lang="hu-HU" smtClean="0"/>
              <a:pPr/>
              <a:t>4</a:t>
            </a:fld>
            <a:endParaRPr lang="hu-HU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67544" y="1346400"/>
            <a:ext cx="3616696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táblázat</a:t>
            </a:r>
            <a:endParaRPr kumimoji="0" lang="hu-H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Válaszadók száma vállalkozási forma szerint</a:t>
            </a:r>
            <a:endParaRPr kumimoji="0" lang="hu-H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335748"/>
              </p:ext>
            </p:extLst>
          </p:nvPr>
        </p:nvGraphicFramePr>
        <p:xfrm>
          <a:off x="1259632" y="2060848"/>
          <a:ext cx="6336703" cy="4435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01929"/>
                <a:gridCol w="1728091"/>
                <a:gridCol w="1506683"/>
              </a:tblGrid>
              <a:tr h="77758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 </a:t>
                      </a:r>
                      <a:endParaRPr lang="hu-H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Gyakoriság (fő)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Megoszlás %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6763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főiskola/egyetem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68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58,6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6763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 nem válaszol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21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17,2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77758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felsőfokú szakképesítés/technikum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10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8,6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77758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szakmunkásképző/szakiskola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10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8,6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6763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érettségi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5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4,3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6763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8 általános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2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1,7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6763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Total</a:t>
                      </a:r>
                      <a:endParaRPr lang="hu-H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116</a:t>
                      </a:r>
                      <a:endParaRPr lang="hu-H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100,0</a:t>
                      </a:r>
                      <a:endParaRPr lang="hu-H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00B1-AB1F-4FC9-B8F8-815489E57844}" type="slidenum">
              <a:rPr lang="hu-HU" smtClean="0"/>
              <a:pPr/>
              <a:t>5</a:t>
            </a:fld>
            <a:endParaRPr lang="hu-HU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66525" y="862554"/>
            <a:ext cx="581095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hu-H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táblázat</a:t>
            </a:r>
            <a:endParaRPr kumimoji="0" lang="hu-H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 megkérdezett vállalkozások vezetőinek legmagasabb iskolai végzettsége</a:t>
            </a:r>
            <a:endParaRPr kumimoji="0" lang="hu-H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7111814"/>
              </p:ext>
            </p:extLst>
          </p:nvPr>
        </p:nvGraphicFramePr>
        <p:xfrm>
          <a:off x="1475656" y="1700808"/>
          <a:ext cx="6192687" cy="47455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61287"/>
                <a:gridCol w="1470688"/>
                <a:gridCol w="1360712"/>
              </a:tblGrid>
              <a:tr h="72217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 </a:t>
                      </a:r>
                      <a:endParaRPr lang="hu-H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Gyakoriság (fő)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Megoszlás %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14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nem válaszol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26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22,4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14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Dél-Alföld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22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19,0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14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Észak-Alföld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16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13,8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14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Észak-Magyarország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14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12,1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14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Közép-Magyarország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13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11,2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14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Közép-Dunántúl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10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8,6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14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Nyugat-Dunántúl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9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7,8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14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Dél-Dunántúl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5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4,3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72217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több régióra is kiterjed tevékenységünk</a:t>
                      </a:r>
                      <a:endParaRPr lang="hu-H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0,9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414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Total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116</a:t>
                      </a:r>
                      <a:endParaRPr lang="hu-H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100,0</a:t>
                      </a:r>
                      <a:endParaRPr lang="hu-H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00B1-AB1F-4FC9-B8F8-815489E57844}" type="slidenum">
              <a:rPr lang="hu-HU" smtClean="0"/>
              <a:pPr/>
              <a:t>6</a:t>
            </a:fld>
            <a:endParaRPr lang="hu-HU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224515" y="548680"/>
            <a:ext cx="269496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táblázat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Válaszadók száma régiók szerint</a:t>
            </a:r>
            <a:endParaRPr kumimoji="0" lang="hu-H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hu-HU" sz="2700" b="1" i="1" dirty="0" smtClean="0"/>
              <a:t>Leíró statisztika</a:t>
            </a:r>
            <a:br>
              <a:rPr lang="hu-HU" sz="2700" b="1" i="1" dirty="0" smtClean="0"/>
            </a:b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i="1" dirty="0" smtClean="0"/>
              <a:t>Szakmai </a:t>
            </a:r>
            <a:r>
              <a:rPr lang="hu-HU" b="1" i="1" dirty="0"/>
              <a:t>honlapokkal, Internettel és mobiltelefonnal kapcsolatos kérdések</a:t>
            </a:r>
            <a:r>
              <a:rPr lang="hu-HU" b="1" dirty="0"/>
              <a:t/>
            </a:r>
            <a:br>
              <a:rPr lang="hu-HU" b="1" dirty="0"/>
            </a:br>
            <a:endParaRPr lang="hu-HU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00B1-AB1F-4FC9-B8F8-815489E57844}" type="slidenum">
              <a:rPr lang="hu-HU" smtClean="0"/>
              <a:pPr/>
              <a:t>7</a:t>
            </a:fld>
            <a:endParaRPr lang="hu-H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53164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ábra</a:t>
            </a:r>
            <a:endParaRPr kumimoji="0" lang="hu-H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Kérdés: Mennyire ért egyet az alábbi állításokkal (1-től 5-ig)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7" name="Objektum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943" y="2276872"/>
            <a:ext cx="8738114" cy="4236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992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00B1-AB1F-4FC9-B8F8-815489E57844}" type="slidenum">
              <a:rPr lang="hu-HU" smtClean="0"/>
              <a:pPr/>
              <a:t>8</a:t>
            </a:fld>
            <a:endParaRPr lang="hu-H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4027" y="875710"/>
            <a:ext cx="883594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ábra</a:t>
            </a:r>
            <a:endParaRPr kumimoji="0" lang="hu-H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Kérdés: Mennyi időt fordít az alábbi internetes tevékenységekre naponta? Kérem, adja meg 1-5-ig terjedő skálán!</a:t>
            </a:r>
            <a:endParaRPr kumimoji="0" lang="hu-H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1" name="Objektum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21" y="1936943"/>
            <a:ext cx="8822758" cy="4588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567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00B1-AB1F-4FC9-B8F8-815489E57844}" type="slidenum">
              <a:rPr lang="hu-HU" smtClean="0"/>
              <a:pPr/>
              <a:t>9</a:t>
            </a:fld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719572" y="404664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b="1" i="1" dirty="0"/>
              <a:t>Termelésben felhasznált információkkal kapcsolatos kérdések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24086" y="1091735"/>
            <a:ext cx="489582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hu-H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ábra</a:t>
            </a:r>
            <a:endParaRPr kumimoji="0" lang="hu-H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Kérdés: Mennyire ért egyet az alábbi állításokkal? (1-től 5-ig)</a:t>
            </a:r>
            <a:endParaRPr kumimoji="0" lang="hu-H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5" name="Objektum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788" y="2132856"/>
            <a:ext cx="8388424" cy="3869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567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719</Words>
  <Application>Microsoft Office PowerPoint</Application>
  <PresentationFormat>Diavetítés a képernyőre (4:3 oldalarány)</PresentationFormat>
  <Paragraphs>228</Paragraphs>
  <Slides>21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2" baseType="lpstr">
      <vt:lpstr>Office-téma</vt:lpstr>
      <vt:lpstr>Egy tervezett elektronikus agrár-piactér kérdőíves megkérdezésének tapasztalatai  Szabó-Szentgróti Eszter – Csonka Arnold – Szabó-Szentgróti Gábor  Kaposvári Egyetem, Gazdaságtudományi Kar, Vállalatgazdasági és Szervezési Tanszék  7400 Kaposvár, Guba S. u. 40.  e-mail: szentgroti.eszter@ke.hu, csonka.arnold@ke.hu, szabo.gabor@ke.hu </vt:lpstr>
      <vt:lpstr>Előzmények és célkitűzések</vt:lpstr>
      <vt:lpstr>Anyag és módszer</vt:lpstr>
      <vt:lpstr>Eredmények Minta megoszlása</vt:lpstr>
      <vt:lpstr>PowerPoint bemutató</vt:lpstr>
      <vt:lpstr>PowerPoint bemutató</vt:lpstr>
      <vt:lpstr>Leíró statisztika  Szakmai honlapokkal, Internettel és mobiltelefonnal kapcsolatos kérdések 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Következtetések</vt:lpstr>
      <vt:lpstr>Köszönöm a megtisztelő figyelmet!</vt:lpstr>
    </vt:vector>
  </TitlesOfParts>
  <Company>KAPOSVARI EGYETEM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Egy tervezett elektronikus agrár-piactér kérdőíves megkérdezésének tapasztalatai  Szabó-Szentgróti Eszter – Csonka Arnold – Szabó-Szentgróti Gábor  Kaposvári Egyetem, Gazdaságtudományi Kar, Vállalatgazdasági és Szervezési Tanszék  7400 Kaposvár, Guba S. u. 40.  e-mail: szentgroti.eszter@ke.hu </dc:title>
  <dc:creator>szentgroti.eszter</dc:creator>
  <cp:lastModifiedBy>Dr. Szabó Gábor</cp:lastModifiedBy>
  <cp:revision>42</cp:revision>
  <dcterms:created xsi:type="dcterms:W3CDTF">2013-11-12T11:05:53Z</dcterms:created>
  <dcterms:modified xsi:type="dcterms:W3CDTF">2013-11-21T23:17:00Z</dcterms:modified>
</cp:coreProperties>
</file>