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72" r:id="rId4"/>
    <p:sldMasterId id="2147483784" r:id="rId5"/>
  </p:sldMasterIdLst>
  <p:notesMasterIdLst>
    <p:notesMasterId r:id="rId22"/>
  </p:notesMasterIdLst>
  <p:handoutMasterIdLst>
    <p:handoutMasterId r:id="rId23"/>
  </p:handoutMasterIdLst>
  <p:sldIdLst>
    <p:sldId id="300" r:id="rId6"/>
    <p:sldId id="276" r:id="rId7"/>
    <p:sldId id="272" r:id="rId8"/>
    <p:sldId id="287" r:id="rId9"/>
    <p:sldId id="309" r:id="rId10"/>
    <p:sldId id="310" r:id="rId11"/>
    <p:sldId id="312" r:id="rId12"/>
    <p:sldId id="306" r:id="rId13"/>
    <p:sldId id="307" r:id="rId14"/>
    <p:sldId id="308" r:id="rId15"/>
    <p:sldId id="311" r:id="rId16"/>
    <p:sldId id="305" r:id="rId17"/>
    <p:sldId id="313" r:id="rId18"/>
    <p:sldId id="314" r:id="rId19"/>
    <p:sldId id="304" r:id="rId20"/>
    <p:sldId id="269" r:id="rId21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46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8F993D-A1BC-4BF9-AB43-99B60FEDF4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9B1EDA-064A-4F03-AD74-70770BC9229C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E23976-737F-4853-BD76-9744E57B12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F06CC4-515B-4C67-BB55-E8A3FFA04674}" type="slidenum">
              <a:rPr lang="hu-HU" altLang="hu-HU" smtClean="0"/>
              <a:pPr/>
              <a:t>5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D52E8A-9976-4E66-AB8D-F665F010B230}" type="slidenum">
              <a:rPr lang="hu-HU" altLang="hu-HU" smtClean="0">
                <a:solidFill>
                  <a:srgbClr val="000000"/>
                </a:solidFill>
              </a:rPr>
              <a:pPr/>
              <a:t>6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B3DC1-3720-4C5C-BA64-BE2F323394A3}" type="slidenum">
              <a:rPr lang="hu-HU" altLang="hu-HU" smtClean="0">
                <a:solidFill>
                  <a:srgbClr val="000000"/>
                </a:solidFill>
              </a:rPr>
              <a:pPr/>
              <a:t>7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1888BF-E293-4743-B21C-2DF54BFDCD9B}" type="slidenum">
              <a:rPr lang="hu-HU" altLang="hu-HU" smtClean="0">
                <a:solidFill>
                  <a:srgbClr val="000000"/>
                </a:solidFill>
              </a:rPr>
              <a:pPr/>
              <a:t>11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C9F3-8CEC-4013-BC29-7B364BB175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3FBD-EA95-453C-93E7-23109940EF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ED28-8F98-40CF-9AA6-B58BF31B67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0F7AEA-3213-4D53-9AAF-A28734AFAFC4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07D125-F0A0-4442-ADCC-086E0114C2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E0FB80-7442-4787-8985-83BC3A957093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D1075C-DCD4-4928-9E35-045A26F629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B11CA8-5F30-4E85-8105-C429FD4EC30E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AC1780-71D0-45FB-93D4-470C2CA885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75E581-8415-4167-AA0F-87858EDFEEC8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F7A684-4E75-4559-9F0F-69FD61B810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64C98C-8D5A-448E-BAD2-4EEFE256FFD9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17FC3A-F127-4973-8ED9-6EAAA2A4A7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E43C3-A317-464B-9391-2A53389D4675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9F21DE-1E55-45CC-B7B8-BFB5C53B95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0E6F5F-92BC-4DA1-95C6-570921CC693D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E58552-6ADC-4A8F-8B8D-FA0ACB23B4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4C1859-2C71-426E-A927-84126C12D569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1234CD-D8BA-4705-93FD-0497DF703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2316-3CB7-4842-BEF0-40D689008B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0D1E39-0A8C-412F-A92F-6B97CAA87FF7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D45102-26A5-4FE2-99CF-634B5D0882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C9BD48-C19B-4C8A-BCBE-32D03B3F98F6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03C2B5-202A-414E-A4D5-950C6794A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8C7E6A-DC28-4A47-83A1-2F9D6D395E62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08ECC8-02F9-48E8-B223-7007E60E90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FDFD-203C-4124-A717-BB432B0698A5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076A-90AC-4729-A773-B14CA4072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014A-A34D-41E3-830D-1153F8A9F998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C4C8-DD2C-4055-960D-41808F5BA0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A35-F5AE-4301-B023-CF86279D2B9E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3450-816C-4E0F-AB60-62B3569180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B9D4-4F1C-479D-8701-F2707B8D6FFB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C54F-2D57-4356-A5C9-D1832D1C14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FE6E-CC6D-4291-8639-4191FF1339DC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B7EB-0E4F-4C97-A9D0-9F174C4CF7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913F-FEF2-4AB3-BBEB-2B61D5D1E968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99B4-FD05-4413-8C5D-542FD828C7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7F19-8954-459D-8496-5C04E9B482DA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BA09-31EE-4EEE-ACAF-D61F9E0FC3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B704-93AA-49F2-9DC6-C5A6119F64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7687-E372-42EE-836A-FF540644A0EF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3433-13E3-45F6-A9A3-0615B4A1B4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1BC8-7BFA-468D-BC09-A074098835FF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D28B-190A-4B29-83ED-A11B8DB071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A6FC-CA0F-4156-BB9A-99BE692865D9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073B-7672-4F89-BFCD-2221FD79BD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5ED3-C3BC-4869-A4A8-03F4051C5BB2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34AA-FA84-4922-A806-74F4DED5C0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229D-4DA5-4245-BA8A-2736EBE592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A0DD-F4AC-4B3E-894D-CAA3D5410B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9EC4-348D-4BC0-8637-00DC808CB8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D809-EE93-49CE-9839-B58B7E4AF3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05AA-23B9-4F96-A21C-74B5465D68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115D-D0BF-4CD6-B6FA-AF268C5228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C617-025E-4A9F-A48B-E6AEB1C94C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3393-EC9A-4E38-AE42-685B9E01F6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0770-61A4-49C7-938F-4C3886374A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053F-FFBD-4F07-AA58-03EBA878FE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8FB2-A5A0-4CAB-A062-7FCAC638D5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B964-5D27-4167-80DE-1C2804F20B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B2B-029A-453B-9021-8695AE4E45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7AC3-5C2B-444E-A093-DC970C9BD0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32481-28FC-4919-8D80-200D93ABA4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68BB-98A1-4D96-8130-D0E99ACA93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8D2A-24D3-4347-9990-1079A117C1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8D8C-C582-4C40-B3F4-CE4195C514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6DBF-AB3F-4A6C-98A7-55C0395316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7712-3F36-47E9-B201-8340D6A1B6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5C8E-7B88-4A82-9962-171583650D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7084-31DF-4B5F-97D0-E6F025F3C8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EC5A3-C7FF-4B2A-AE42-A5A470BFE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2CA5-4BDE-48C0-BE54-6FC022B89C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E591-D389-44F2-A4C9-56FE66A493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9D3B-674B-4F58-9D45-4100DB9BEF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A699-D239-45B4-93B4-9EFEFB92F3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A8B1-6F0A-4B20-BB3B-A4B19DB05A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B8F7CE-B4F0-4722-AF88-6304ACB2A2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SZTE_eng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A07987-B445-49A3-8B40-8748DBA358A8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AC885C0-EE44-44A4-BD43-8F3C8D171B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F20838-EC9B-4449-8CF1-6BAD0B221005}" type="datetimeFigureOut">
              <a:rPr lang="hu-HU"/>
              <a:pPr>
                <a:defRPr/>
              </a:pPr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18CF78-2BF2-40F0-9A98-7A8803BF30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ADD020-35AA-4D99-BF2D-A800DDB213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4103" name="Picture 8" descr="SZTE_eng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903433-72AA-42C8-9F22-E807A5147C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5127" name="Picture 8" descr="SZTE_eng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vanya.peter@eco.u-szeged.h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ctrTitle"/>
          </p:nvPr>
        </p:nvSpPr>
        <p:spPr>
          <a:xfrm>
            <a:off x="776288" y="1619250"/>
            <a:ext cx="8251825" cy="1304925"/>
          </a:xfrm>
        </p:spPr>
        <p:txBody>
          <a:bodyPr/>
          <a:lstStyle/>
          <a:p>
            <a:pPr algn="l" eaLnBrk="1" hangingPunct="1"/>
            <a:r>
              <a:rPr lang="hu-HU" altLang="hu-H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Klaszterek és hálózatok elemzésnek módszertani lehetőségei</a:t>
            </a:r>
            <a:br>
              <a:rPr lang="hu-HU" altLang="hu-H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Fókuszban a dél-alföldi élelmiszeripar és az agrárium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4075" y="3716338"/>
            <a:ext cx="6400800" cy="1512887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Savanya Péter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PhD hallgató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Szegedi Tudományegyetem Gazdaságtudományi Kar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Közgazdaságtani és gazdaságfejlesztési Intézet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savanya.peter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@</a:t>
            </a:r>
            <a:r>
              <a:rPr lang="hu-H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eco.u-szeged.hu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Kép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5888"/>
            <a:ext cx="12573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/>
          <p:cNvCxnSpPr/>
          <p:nvPr/>
        </p:nvCxnSpPr>
        <p:spPr>
          <a:xfrm>
            <a:off x="776288" y="1470025"/>
            <a:ext cx="72739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903288" y="3429000"/>
            <a:ext cx="5464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5" name="Szövegdoboz 9"/>
          <p:cNvSpPr txBox="1">
            <a:spLocks noChangeArrowheads="1"/>
          </p:cNvSpPr>
          <p:nvPr/>
        </p:nvSpPr>
        <p:spPr bwMode="auto">
          <a:xfrm>
            <a:off x="792163" y="2900363"/>
            <a:ext cx="648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000000"/>
                </a:solidFill>
              </a:rPr>
              <a:t>MRTT 2013. november 22., Kaposvár</a:t>
            </a:r>
          </a:p>
        </p:txBody>
      </p:sp>
      <p:pic>
        <p:nvPicPr>
          <p:cNvPr id="17416" name="Kép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01600"/>
            <a:ext cx="19129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Kép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229225"/>
            <a:ext cx="2879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zövegdoboz 1"/>
          <p:cNvSpPr txBox="1">
            <a:spLocks noChangeArrowheads="1"/>
          </p:cNvSpPr>
          <p:nvPr/>
        </p:nvSpPr>
        <p:spPr bwMode="auto">
          <a:xfrm>
            <a:off x="827088" y="836613"/>
            <a:ext cx="80089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ágazati koncentrációjának és versenyképességének statisztikái: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ágazatban a vállaltok közel 2/3-a 5 főnél kevesebb dolgozót foglalkoztató </a:t>
            </a:r>
            <a:r>
              <a:rPr lang="hu-H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mikrovállalkozás</a:t>
            </a:r>
            <a:r>
              <a:rPr lang="hu-H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 vállalkozások 75%-a kevesebb mint 10 fővel üzemelő vállalat. </a:t>
            </a: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közepes méretű vállalkozások aránya alig haladja meg az 5%-ot, míg a nagyvállalkozások aránya 1,3%-ot ér el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ágazati koncentráció minőségi oldala azt mutatja, hogy a termelési szerkezet elaprózott, igen kevés a közepes méretű nagyüzem a diverzifikált ugyanakkor méretgazdaságos termelési szerkezet kialakításában.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Kivételt képeznek </a:t>
            </a:r>
            <a:r>
              <a:rPr lang="hu-H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ezalól</a:t>
            </a: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hús és húsfeldolgozás</a:t>
            </a:r>
            <a:r>
              <a:rPr lang="hu-H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valamint a tejfeldolgozó szakágazatok, melyekben a termelési struktúrájában nagyobb, mondhatni egészséges arányban vannak jelen a közepes és nagyüzemi vállalatok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Mezőgazdaság és agrártermelésben a koncentráció számszaki sem mint minőségi jelentést takar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71525" y="200025"/>
            <a:ext cx="80645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Agribusiness – Klaszteresdés lehetőségei a Dél-Alföldön</a:t>
            </a:r>
            <a:endParaRPr lang="en-GB" altLang="hu-HU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323850" y="646113"/>
            <a:ext cx="874871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u-H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laszterek </a:t>
            </a:r>
            <a:r>
              <a:rPr 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azonosítását általában a foglalkoztatottak számának koncentrációja alapján szokták megadni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Delgado-Porter-Stern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2012; European 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2011; 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Sölvell-Ketels-Lindqvist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2009)</a:t>
            </a:r>
            <a:endParaRPr lang="hu-H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térségekhez köthető sikeres iparágak és kapcsolatrendszereik alkotják a térségi klaszterek fogalmi lényegét </a:t>
            </a:r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(Buzás 2000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endParaRPr lang="hu-H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Kapcsolatrendszerek és működési hatékonyságuk meghatározó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ld. </a:t>
            </a:r>
            <a:r>
              <a:rPr 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agribusiness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klaszterek irodalma köv.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Koncentrációk minősége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(ld. vállalati méret és ágazati versenyképesség)</a:t>
            </a:r>
            <a:endParaRPr lang="hu-H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3850" y="115888"/>
            <a:ext cx="84963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36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Klaszterek és klaszteresedés kimutatása</a:t>
            </a:r>
            <a:endParaRPr lang="en-GB" altLang="hu-HU" sz="36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503238" y="981075"/>
            <a:ext cx="8316912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Hálózatok és együttműködések - intézményesültség</a:t>
            </a:r>
          </a:p>
          <a:p>
            <a:pPr eaLnBrk="1" hangingPunct="1"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grárium hálózati együttműködései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Szövetkezetek európai modellje és hagyománya (TSZ, TÉSZ)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Értékesítési csatornák menedzselése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(társadalmi tőke meghatározó szerepe)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Technológia és kapacitásfejlesztés (gépkörök hagyományai)</a:t>
            </a:r>
          </a:p>
          <a:p>
            <a:pPr eaLnBrk="1" hangingPunct="1"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Hálózatok a feldolgozóiparban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Élelmiszeripar KKV szereplői (Olaszország – sonka klaszter)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Horizontális integráció (Dánia – vágóhidak szövetkezete)</a:t>
            </a:r>
          </a:p>
          <a:p>
            <a:pPr eaLnBrk="1" hangingPunct="1"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Vertikális hálózatosodás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USA AB-ben a feldolgozóipar integrátor szervezetként aktívan vesz rész az agrárium fejlesztésében</a:t>
            </a:r>
          </a:p>
          <a:p>
            <a:pPr eaLnBrk="1" hangingPunct="1">
              <a:defRPr/>
            </a:pP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Agribusiness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, mint klaszter koncepció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Erőteljes földrajzi kötődés az agrártermelésben (erőforrások térségi jelenléte)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kapcsolódó szektorok jelenléte és versenyképessége alapfeltétel az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agribusines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termékpályáinak versenyképességében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79388" y="188913"/>
            <a:ext cx="8640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Agribusiness – klaszterek, hálózatok, együttműködések</a:t>
            </a:r>
            <a:endParaRPr lang="en-GB" altLang="hu-H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503238" y="981075"/>
            <a:ext cx="83169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hálózati irodalomban a definíció szerteágazó a vizsgált agglomerátum szintjéhez igazítva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hálózat lényege: kapcsolati relációk és azok rendszerének vizsgálata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Hálózati tipológiák vizsgálata 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(pl. </a:t>
            </a:r>
            <a:r>
              <a:rPr lang="hu-H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Csizmadia-Grosz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2011)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Kapcsolathálózatok elemzése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Társadalmi kapcsolathálózatok (pl. Csonka 2008)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Üzleti kapcsolathálózatok (pl. </a:t>
            </a:r>
            <a:r>
              <a:rPr lang="hu-H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Hakanson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2009, </a:t>
            </a:r>
            <a:r>
              <a:rPr lang="hu-H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Hakanson-Havila-Pedersen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1999)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Hálózatok analízise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Skálafüggetlen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hálózatok matematikája és algoritmusai (ld. </a:t>
            </a:r>
            <a:r>
              <a:rPr lang="hu-H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Barabássy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Csermely)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Kisvilág elméletek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03238" y="188913"/>
            <a:ext cx="83169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Hálózatok elemzésének módszertana</a:t>
            </a:r>
            <a:endParaRPr lang="en-GB" altLang="hu-HU" sz="28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503238" y="981075"/>
            <a:ext cx="83169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Ismert és kimutatott a koncentráció az élelmiszeripar és az </a:t>
            </a:r>
            <a:r>
              <a:rPr lang="hu-H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agribusiness</a:t>
            </a: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ágazati kapcsolatrendszerében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(ld. ECO 3 csillag)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Milyen minőséget képvisel ez a koncentráció – kapcsolati közelség és dinamikák (pl. innováció)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Hol jelenik meg az együttműködés, ha megjelenik milyen kiterjedésben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Léteznek-e a feltételezett termékpályák, kimutathatók-e ezek a kapcsolatok (hálózatok szintjén)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Melyek a hálózatok fejlődési irányai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(ld. Evolucionista hálózatelemzés)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Input-output analízis – ágazati teljesítmény és hozzáadott érték</a:t>
            </a: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Hálózatok elemzésnek eszközével felteendő új kérdések</a:t>
            </a:r>
            <a:endParaRPr lang="en-GB" altLang="hu-H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755650" y="0"/>
            <a:ext cx="80645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Összegzés és további kutatási irányok</a:t>
            </a:r>
            <a:endParaRPr lang="en-GB" altLang="hu-H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827088" y="1009650"/>
            <a:ext cx="80089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az </a:t>
            </a:r>
            <a:r>
              <a:rPr lang="hu-H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gribusiness</a:t>
            </a: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ágazat vertikuma mindenütt jelentős gazdasági szereplő a világon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magyar </a:t>
            </a:r>
            <a:r>
              <a:rPr lang="hu-H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agribusiness</a:t>
            </a: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versenyképessége főként a koncentráció terén szenved hiányokat (tőke, technológia)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Klaszteresedés – mennyiségi és minőségi jellemzők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További vizsgálatok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Klaszteresedés ágazati mutatóinak további finomítása, bővített statisztikai adatbázisra alapozva (minőségi tényezők)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Primer kutatás szükséges a kvantitatív tényezők feltárásában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Rombusz további determinánsainak vizsgálata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Kapcsolathálózatok elemzése – ágazati kapcsolati relációk vizsgálata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Köszönöm a figyelmet</a:t>
            </a:r>
            <a:r>
              <a:rPr lang="en-GB" altLang="hu-HU" b="1" smtClean="0"/>
              <a:t>!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36625" y="2997200"/>
            <a:ext cx="7272338" cy="7921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altLang="hu-HU" sz="2800" smtClean="0"/>
              <a:t>E-mail: savanyapeter@eco.u-szeged.hu</a:t>
            </a:r>
            <a:endParaRPr lang="hu-HU" altLang="hu-HU" sz="2400" smtClean="0"/>
          </a:p>
        </p:txBody>
      </p:sp>
      <p:sp>
        <p:nvSpPr>
          <p:cNvPr id="32772" name="Szövegdoboz 1"/>
          <p:cNvSpPr txBox="1">
            <a:spLocks noChangeArrowheads="1"/>
          </p:cNvSpPr>
          <p:nvPr/>
        </p:nvSpPr>
        <p:spPr bwMode="auto">
          <a:xfrm>
            <a:off x="1476375" y="4508500"/>
            <a:ext cx="61928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hu-HU" altLang="hu-HU" sz="1400"/>
              <a:t>Jelen előadást „Az SZTE Kutatóegyetemi Kiválósági Központ tudásbázisának kiszélesítése és hosszú távú szakmai fenntarthatóságának megalapozása a kiváló tudományos utánpótlás biztosításával” című, TÁMOP-4.2.2/B-10/1-2010-0012 azonosítószámú projekt támogatja. A projekt az Európai Unió támogatásával, az Európai Szociális Alap társfinanszírozásával valósul meg.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3038"/>
            <a:ext cx="8229600" cy="1143000"/>
          </a:xfrm>
        </p:spPr>
        <p:txBody>
          <a:bodyPr/>
          <a:lstStyle/>
          <a:p>
            <a:pPr algn="l"/>
            <a:r>
              <a:rPr lang="hu-HU" altLang="hu-HU" sz="2800" b="1" smtClean="0">
                <a:solidFill>
                  <a:schemeClr val="accent2"/>
                </a:solidFill>
              </a:rPr>
              <a:t>Élelmiszeripar az ágazati kapcsolatok rendszerében – az agribusiness koncepciója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5325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5889625"/>
            <a:ext cx="554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i="1"/>
              <a:t>Forrás: Buday-Sántha előadása (MRTT, Győr;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93750" y="185738"/>
            <a:ext cx="7772400" cy="576262"/>
          </a:xfrm>
        </p:spPr>
        <p:txBody>
          <a:bodyPr/>
          <a:lstStyle/>
          <a:p>
            <a:pPr algn="l" eaLnBrk="1" hangingPunct="1"/>
            <a:r>
              <a:rPr lang="hu-HU" altLang="hu-H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Termékpálya és agribusiness</a:t>
            </a:r>
            <a:endParaRPr lang="en-GB" altLang="hu-H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Szövegdoboz 1"/>
          <p:cNvSpPr txBox="1">
            <a:spLocks noChangeArrowheads="1"/>
          </p:cNvSpPr>
          <p:nvPr/>
        </p:nvSpPr>
        <p:spPr bwMode="auto">
          <a:xfrm>
            <a:off x="827088" y="8032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Értéklánc, amely előállítja tapasztalt értéket a végső fogyasztónak</a:t>
            </a:r>
          </a:p>
          <a:p>
            <a:pPr algn="just" eaLnBrk="0" hangingPunct="0"/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Az agribusines értékláncában a termésből termék lesz – hozzáadott érték</a:t>
            </a:r>
          </a:p>
        </p:txBody>
      </p:sp>
      <p:pic>
        <p:nvPicPr>
          <p:cNvPr id="19460" name="Picture 5" descr="ANd9GcTIlLb8J75TSTo0LZsHjVNT6_rZy09D2HrZz2T2tyTmYfmjaOTe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924175"/>
            <a:ext cx="33131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zövegdoboz 1"/>
          <p:cNvSpPr txBox="1">
            <a:spLocks noChangeArrowheads="1"/>
          </p:cNvSpPr>
          <p:nvPr/>
        </p:nvSpPr>
        <p:spPr bwMode="auto">
          <a:xfrm>
            <a:off x="4759325" y="1628775"/>
            <a:ext cx="406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Kapcsolódó ágazatok és gazdasági teljesítmények</a:t>
            </a:r>
          </a:p>
        </p:txBody>
      </p:sp>
      <p:sp>
        <p:nvSpPr>
          <p:cNvPr id="19462" name="Szövegdoboz 1"/>
          <p:cNvSpPr txBox="1">
            <a:spLocks noChangeArrowheads="1"/>
          </p:cNvSpPr>
          <p:nvPr/>
        </p:nvSpPr>
        <p:spPr bwMode="auto">
          <a:xfrm>
            <a:off x="755650" y="1484313"/>
            <a:ext cx="40036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Mezőgazdaság-Élelmiszeripar-Élelmiszerkereskedelem  kapcsolódásai mint funkcionálisan  gazdasági szektorok (input-output)</a:t>
            </a:r>
          </a:p>
          <a:p>
            <a:pPr eaLnBrk="0" hangingPunct="0">
              <a:buFontTx/>
              <a:buChar char="-"/>
            </a:pP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Termelési technológia</a:t>
            </a:r>
          </a:p>
          <a:p>
            <a:pPr eaLnBrk="0" hangingPunct="0">
              <a:buFontTx/>
              <a:buChar char="-"/>
            </a:pP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Méretgazdaságosság</a:t>
            </a:r>
          </a:p>
          <a:p>
            <a:pPr eaLnBrk="0" hangingPunct="0">
              <a:buFontTx/>
              <a:buChar char="-"/>
            </a:pP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Tőkekoncentráció és beruházás</a:t>
            </a:r>
          </a:p>
          <a:p>
            <a:pPr eaLnBrk="0" hangingPunct="0">
              <a:buFontTx/>
              <a:buChar char="-"/>
            </a:pP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Üzletszerű gazdálkodás</a:t>
            </a:r>
          </a:p>
          <a:p>
            <a:pPr eaLnBrk="0" hangingPunct="0">
              <a:buFontTx/>
              <a:buChar char="-"/>
            </a:pP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Minőségbiztosítás (kiemelt)</a:t>
            </a:r>
          </a:p>
          <a:p>
            <a:pPr eaLnBrk="0" hangingPunct="0">
              <a:buFontTx/>
              <a:buChar char="-"/>
            </a:pPr>
            <a:endParaRPr lang="hu-HU" altLang="hu-H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Az egymásra épülő ágazatok versenyképességét alapvetően befolyásolják a kapcsolódó ágazatok versenyképessége</a:t>
            </a:r>
          </a:p>
          <a:p>
            <a:pPr algn="just" eaLnBrk="0" hangingPunct="0"/>
            <a:endParaRPr lang="hu-HU" altLang="hu-H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2" descr="ANd9GcSKVTqTIh-vpoK7m_a8RaWNlmOP_pbkdTwZEYZKmVzIUEHlnuOh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92375"/>
            <a:ext cx="13541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ANd9GcSRrg4Q2F0zu0WvRPFuF4MbOdkY_REY-1oh0x7aWPukil3e0O7P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3860800"/>
            <a:ext cx="10429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1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19466" name="AutoShape 1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19467" name="AutoShape 2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pic>
        <p:nvPicPr>
          <p:cNvPr id="19468" name="Picture 22" descr="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933825"/>
            <a:ext cx="895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4" descr="ANd9GcR9lVTiuMm4erO_8_aG6_DueE5Dj4a9_Ma0Ewl5aovUkASvKo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5084763"/>
            <a:ext cx="12430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6" descr="ANd9GcS8x_c4UVYEqmNfCUNEqa1T7DIvoZaH6g5KnCoRfr3Ec7b6S2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941888"/>
            <a:ext cx="12842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827088" y="792163"/>
            <a:ext cx="83169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Versenyképesség az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agribusines-ben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funkcionálisan  kapcsolódó szektorok horizontális és vertikális hálózatai képesek legyenek a globális gazdaság szintjén, az agrárium termelésére építve versenyképes termékeket létrehozni.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Költségelőnyök, termelékenység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Stratégiai előnyök, tudás és innováció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Klaszterek szerepe a gazdasági versenyképességben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Porter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1990)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Kapcsolódó gazdasági tevékenységek tömörülése,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externáliák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kihasználása a „bent lévők számára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Agribusines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, mint klaszter koncepció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Erőteljes földrajzi kötődés az agrártermelésben (erőforrások térségi jelenléte)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kapcsolódó szektorok jelenléte és versenyképessége alapfeltétel az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agribusines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termékpályáinak versenyképességében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Sikeres, ám eltérő alapokon nyugvó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ABklaszterek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(Hollandia, USA)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650" y="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Klaszterek és gazdasági versenyképesség</a:t>
            </a:r>
            <a:endParaRPr lang="en-GB" altLang="hu-HU" sz="3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323850" y="646113"/>
            <a:ext cx="8748713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Klaszter 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(munkadefiníció</a:t>
            </a: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regionális klaszter vállalkozások, beszállítók, szolgáltatók és kapcsolódó intézmények földrajzilag tömörülő csoportja adott tevékenységi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területen (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Ketels‐Sölvell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2006)</a:t>
            </a: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Gazdasági bázis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úzóágazatok és specializáció a régió gazdaságában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Kritikus tömeg</a:t>
            </a: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Koncentrációk kimutatása:</a:t>
            </a:r>
          </a:p>
          <a:p>
            <a:pPr eaLnBrk="1" hangingPunct="1"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LQ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(lokációs hányados) index – belső és külső koncentráció (abszolút és relatív) és </a:t>
            </a: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 </a:t>
            </a: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23850" y="0"/>
            <a:ext cx="8496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36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Klaszterek és klaszteresedés kimutatása</a:t>
            </a:r>
            <a:endParaRPr lang="en-GB" altLang="hu-HU" sz="36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3848100"/>
            <a:ext cx="70564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179388" y="646113"/>
            <a:ext cx="88931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European </a:t>
            </a:r>
            <a:r>
              <a:rPr lang="hu-H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Cluster</a:t>
            </a: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Observatory</a:t>
            </a:r>
            <a:endParaRPr lang="hu-H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LQ </a:t>
            </a:r>
            <a:r>
              <a:rPr lang="hu-H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módszertanhoz hasonlóan az ágazati kapcsolatok rendszerében foglalkoztatottak számából következtet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Klaszterek definiálása és ágazatok csoportosítása (</a:t>
            </a:r>
            <a:r>
              <a:rPr lang="hu-H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Ketels-Sölvell</a:t>
            </a:r>
            <a:r>
              <a:rPr lang="hu-H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2004, 2006) saját módszertan alapján (TEÁR kódok</a:t>
            </a:r>
            <a:r>
              <a:rPr lang="hu-H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endParaRPr lang="hu-H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csillag módszertan és minősítési rendszer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Méret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méret az alkalmazásban állók abszolút számára mely, egy csillagot „ér” ha meghaladja 15.000 fő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foglalkoztatottat</a:t>
            </a: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Specializáció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régióban a klaszterben tömörülő foglalkoztatottak arányát fejezi ki, számszakilag a klaszter foglalkoztatásának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összfoglalkoztatásban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betöltött súlyának és a régió foglalkoztatásának a nemzetgazdasági foglalkoztatás szintjén vett súlyának hányadosaként adódik. Ennek értéke 2 esetén ér egy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csillagot.</a:t>
            </a: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Fókusz (koncentráció)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fókusz mutatóját a klaszter foglalkoztatottjainak a teljes regionális foglalkoztatásban vett súlya adja, és egy csillagot ér, ha eléri a 7%-t</a:t>
            </a:r>
            <a:endParaRPr lang="hu-H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0"/>
            <a:ext cx="8496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36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Klaszterek és klaszteresedés kimutatása</a:t>
            </a:r>
            <a:endParaRPr lang="en-GB" altLang="hu-HU" sz="36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125413" y="669925"/>
            <a:ext cx="88931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European </a:t>
            </a:r>
            <a:r>
              <a:rPr lang="hu-H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Cluster</a:t>
            </a: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Observatory</a:t>
            </a: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Dél-Alföld</a:t>
            </a:r>
          </a:p>
          <a:p>
            <a:pPr eaLnBrk="1" hangingPunct="1">
              <a:defRPr/>
            </a:pPr>
            <a:endParaRPr lang="hu-H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Élelmiszeripari regionális klaszter:</a:t>
            </a:r>
          </a:p>
          <a:p>
            <a:pPr eaLnBrk="1" hangingPunct="1">
              <a:defRPr/>
            </a:pPr>
            <a:endParaRPr lang="hu-H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élelmiszeripari ágazat 35e munkahely a régióban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csillagos minősítés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méret-specializáció-fókuszáltság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agribusiness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koncepcióját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alapul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véve az élelmiszeripar és az agrárgazdasági termelés együttes gazdasági bázisa közel 50 ezer fő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hu-H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u-HU" altLang="hu-HU" sz="2400" dirty="0">
                <a:latin typeface="Times New Roman" pitchFamily="18" charset="0"/>
                <a:cs typeface="Times New Roman" pitchFamily="18" charset="0"/>
              </a:rPr>
              <a:t>1 csillagos minősítést kapott továbbá a mezőgazdasági termékek klaszterkategória</a:t>
            </a:r>
          </a:p>
          <a:p>
            <a:pPr eaLnBrk="1" hangingPunct="1">
              <a:defRPr/>
            </a:pPr>
            <a:endParaRPr lang="hu-H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3850" y="0"/>
            <a:ext cx="8496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altLang="hu-HU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Klaszterek és klaszteresedés kimutatása</a:t>
            </a:r>
            <a:endParaRPr lang="en-GB" altLang="hu-HU" sz="36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715645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5888"/>
            <a:ext cx="7345363" cy="6113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1010</Words>
  <Application>Microsoft Office PowerPoint</Application>
  <PresentationFormat>Diavetítés a képernyőre (4:3 oldalarány)</PresentationFormat>
  <Paragraphs>153</Paragraphs>
  <Slides>16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Alapértelmezett terv</vt:lpstr>
      <vt:lpstr>1_Office-téma</vt:lpstr>
      <vt:lpstr>Office-téma</vt:lpstr>
      <vt:lpstr>1_Alapértelmezett terv</vt:lpstr>
      <vt:lpstr>2_Alapértelmezett terv</vt:lpstr>
      <vt:lpstr>Klaszterek és hálózatok elemzésnek módszertani lehetőségei Fókuszban a dél-alföldi élelmiszeripar és az agrárium</vt:lpstr>
      <vt:lpstr>Élelmiszeripar az ágazati kapcsolatok rendszerében – az agribusiness koncepciója</vt:lpstr>
      <vt:lpstr>Termékpálya és agribusiness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Köszönöm a figyelmet!</vt:lpstr>
    </vt:vector>
  </TitlesOfParts>
  <Company>SZTE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Szeged</dc:title>
  <dc:creator>GTK</dc:creator>
  <cp:lastModifiedBy>OTO</cp:lastModifiedBy>
  <cp:revision>287</cp:revision>
  <cp:lastPrinted>2012-05-08T09:09:47Z</cp:lastPrinted>
  <dcterms:created xsi:type="dcterms:W3CDTF">2004-11-03T13:38:10Z</dcterms:created>
  <dcterms:modified xsi:type="dcterms:W3CDTF">2013-11-22T11:19:59Z</dcterms:modified>
</cp:coreProperties>
</file>