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59" r:id="rId6"/>
    <p:sldId id="258" r:id="rId7"/>
    <p:sldId id="260" r:id="rId8"/>
    <p:sldId id="272" r:id="rId9"/>
    <p:sldId id="273" r:id="rId10"/>
    <p:sldId id="264" r:id="rId11"/>
    <p:sldId id="279" r:id="rId12"/>
    <p:sldId id="281" r:id="rId13"/>
    <p:sldId id="266" r:id="rId14"/>
    <p:sldId id="267" r:id="rId15"/>
    <p:sldId id="268" r:id="rId16"/>
    <p:sldId id="269" r:id="rId17"/>
    <p:sldId id="274" r:id="rId18"/>
    <p:sldId id="271" r:id="rId19"/>
    <p:sldId id="275" r:id="rId20"/>
    <p:sldId id="276" r:id="rId21"/>
    <p:sldId id="277" r:id="rId22"/>
    <p:sldId id="278" r:id="rId2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lyg\Documents\gy&#246;ngy&#246;s\mrtt\HNT\Sz&#252;reti%20jelent&#233;s%201998-2010-2011-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lyg\Documents\gy&#246;ngy&#246;s\mrtt\HNT\Sz&#252;reti%20jelent&#233;s%201998-2010-2011-201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alyg\Documents\gy&#246;ngy&#246;s\mrtt\HNT\T&#225;mogat&#225;si%20adatok_2012082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iralyg\Documents\gy&#246;ngy&#246;s\mrtt\HNT\T&#225;mogat&#225;si%20adatok_2012082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kiralyg\Documents\gy&#246;ngy&#246;s\mrtt\HNT\T&#225;mogat&#225;si%20adatok_2012082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lyg\Documents\gy&#246;ngy&#246;s\mrtt\HNT\Sz&#252;reti%20jelent&#233;s%201998-2010-2011-2012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iralyg\Documents\gy&#246;ngy&#246;s\mrtt\&#225;m&#246;2010_sz&#337;l&#337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kiralyg\Documents\gy&#246;ngy&#246;s\mrtt\HNT\M&#193;TRA_kateszter_I_II..xls" TargetMode="External"/><Relationship Id="rId1" Type="http://schemas.openxmlformats.org/officeDocument/2006/relationships/image" Target="../media/image3.pn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lyg\Documents\gy&#246;ngy&#246;s\mrtt\MVH\emva\sum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1.3508036381799473E-2"/>
          <c:y val="2.430608827904629E-4"/>
          <c:w val="0.97420372078962025"/>
          <c:h val="0.9270152373741759"/>
        </c:manualLayout>
      </c:layout>
      <c:barChart>
        <c:barDir val="col"/>
        <c:grouping val="clustered"/>
        <c:ser>
          <c:idx val="0"/>
          <c:order val="0"/>
          <c:tx>
            <c:v>Összes Termő terület</c:v>
          </c:tx>
          <c:spPr>
            <a:solidFill>
              <a:schemeClr val="accent3">
                <a:lumMod val="50000"/>
              </a:schemeClr>
            </a:solidFill>
            <a:ln w="50800">
              <a:noFill/>
            </a:ln>
          </c:spPr>
          <c:dLbls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dLblPos val="outEnd"/>
            <c:showVal val="1"/>
          </c:dLbls>
          <c:cat>
            <c:numRef>
              <c:f>Munka1!$A$2:$A$11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Munka1!$B$2:$B$11</c:f>
              <c:numCache>
                <c:formatCode>0</c:formatCode>
                <c:ptCount val="10"/>
                <c:pt idx="0">
                  <c:v>63751.682500000003</c:v>
                </c:pt>
                <c:pt idx="1">
                  <c:v>71818.655400000105</c:v>
                </c:pt>
                <c:pt idx="2">
                  <c:v>75050.335500000001</c:v>
                </c:pt>
                <c:pt idx="3">
                  <c:v>72448</c:v>
                </c:pt>
                <c:pt idx="4">
                  <c:v>72366</c:v>
                </c:pt>
                <c:pt idx="5">
                  <c:v>54730</c:v>
                </c:pt>
                <c:pt idx="6">
                  <c:v>52234</c:v>
                </c:pt>
                <c:pt idx="7">
                  <c:v>54010</c:v>
                </c:pt>
                <c:pt idx="8">
                  <c:v>53842.2</c:v>
                </c:pt>
                <c:pt idx="9">
                  <c:v>51662.96</c:v>
                </c:pt>
              </c:numCache>
            </c:numRef>
          </c:val>
        </c:ser>
        <c:gapWidth val="32"/>
        <c:axId val="65056768"/>
        <c:axId val="65059456"/>
      </c:barChart>
      <c:catAx>
        <c:axId val="650567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hu-HU"/>
          </a:p>
        </c:txPr>
        <c:crossAx val="65059456"/>
        <c:crosses val="autoZero"/>
        <c:auto val="1"/>
        <c:lblAlgn val="ctr"/>
        <c:lblOffset val="100"/>
      </c:catAx>
      <c:valAx>
        <c:axId val="65059456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650567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1.638432377143912E-2"/>
          <c:y val="4.5957447088487167E-2"/>
          <c:w val="0.96996207308569493"/>
          <c:h val="0.95404255291151285"/>
        </c:manualLayout>
      </c:layout>
      <c:lineChart>
        <c:grouping val="standard"/>
        <c:ser>
          <c:idx val="0"/>
          <c:order val="0"/>
          <c:tx>
            <c:v>Összes termés</c:v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6137647241208853E-2"/>
                  <c:y val="-2.566297400607977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5116155609792487E-2"/>
                  <c:y val="3.874012116383204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1942957181225472E-2"/>
                  <c:y val="6.798576931105115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8769758752658366E-2"/>
                  <c:y val="4.918499550212458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8.378872220981097E-2"/>
                  <c:y val="3.247319656085655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9.8807685666963491E-2"/>
                  <c:y val="2.411729709022249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0.11382664912411601"/>
                  <c:y val="-5.9441697616117901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0.11004750378806845"/>
                  <c:y val="0.17452348756163516"/>
                </c:manualLayout>
              </c:layout>
              <c:dLblPos val="r"/>
              <c:showVal val="1"/>
            </c:dLbl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dLblPos val="b"/>
            <c:showVal val="1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Munka1!$C$2:$C$10</c:f>
              <c:numCache>
                <c:formatCode>General</c:formatCode>
                <c:ptCount val="9"/>
                <c:pt idx="0">
                  <c:v>485736</c:v>
                </c:pt>
                <c:pt idx="1">
                  <c:v>706949</c:v>
                </c:pt>
                <c:pt idx="2">
                  <c:v>448123</c:v>
                </c:pt>
                <c:pt idx="3">
                  <c:v>503191</c:v>
                </c:pt>
                <c:pt idx="4">
                  <c:v>527975</c:v>
                </c:pt>
                <c:pt idx="5">
                  <c:v>501488</c:v>
                </c:pt>
                <c:pt idx="6">
                  <c:v>444175</c:v>
                </c:pt>
                <c:pt idx="7">
                  <c:v>225845</c:v>
                </c:pt>
                <c:pt idx="8">
                  <c:v>344905</c:v>
                </c:pt>
              </c:numCache>
            </c:numRef>
          </c:val>
        </c:ser>
        <c:marker val="1"/>
        <c:axId val="73870336"/>
        <c:axId val="73872128"/>
      </c:lineChart>
      <c:catAx>
        <c:axId val="738703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3872128"/>
        <c:crosses val="autoZero"/>
        <c:auto val="1"/>
        <c:lblAlgn val="ctr"/>
        <c:lblOffset val="100"/>
      </c:catAx>
      <c:valAx>
        <c:axId val="73872128"/>
        <c:scaling>
          <c:orientation val="minMax"/>
        </c:scaling>
        <c:delete val="1"/>
        <c:axPos val="l"/>
        <c:numFmt formatCode="General" sourceLinked="1"/>
        <c:tickLblPos val="none"/>
        <c:crossAx val="73870336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000"/>
            </a:pPr>
            <a:r>
              <a:rPr lang="hu-HU" sz="2000" dirty="0"/>
              <a:t>Hektáronkénti támogatási összeg borvidékenként 2008/09 - 2011/12 </a:t>
            </a:r>
          </a:p>
        </c:rich>
      </c:tx>
      <c:layout>
        <c:manualLayout>
          <c:xMode val="edge"/>
          <c:yMode val="edge"/>
          <c:x val="0.10624373896288962"/>
          <c:y val="4.814814814814814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Szerkezetátalakítás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cat>
            <c:strRef>
              <c:f>'1 hektárra jutó'!$A$2:$A$23</c:f>
              <c:strCache>
                <c:ptCount val="22"/>
                <c:pt idx="0">
                  <c:v>Mór</c:v>
                </c:pt>
                <c:pt idx="1">
                  <c:v>Bükk</c:v>
                </c:pt>
                <c:pt idx="2">
                  <c:v>Balatonfüred-Csopak</c:v>
                </c:pt>
                <c:pt idx="3">
                  <c:v>Eger</c:v>
                </c:pt>
                <c:pt idx="4">
                  <c:v>Pécs</c:v>
                </c:pt>
                <c:pt idx="5">
                  <c:v>Balatonboglár</c:v>
                </c:pt>
                <c:pt idx="6">
                  <c:v>Badacsony</c:v>
                </c:pt>
                <c:pt idx="7">
                  <c:v>Mátra</c:v>
                </c:pt>
                <c:pt idx="8">
                  <c:v>Tolna</c:v>
                </c:pt>
                <c:pt idx="9">
                  <c:v>Szekszárd</c:v>
                </c:pt>
                <c:pt idx="10">
                  <c:v>Villány</c:v>
                </c:pt>
                <c:pt idx="11">
                  <c:v>Sopron</c:v>
                </c:pt>
                <c:pt idx="12">
                  <c:v>Neszmély</c:v>
                </c:pt>
                <c:pt idx="13">
                  <c:v>Hajós-Baja</c:v>
                </c:pt>
                <c:pt idx="14">
                  <c:v>Balaton-felvidék</c:v>
                </c:pt>
                <c:pt idx="15">
                  <c:v>Pannonalma</c:v>
                </c:pt>
                <c:pt idx="16">
                  <c:v>Zala</c:v>
                </c:pt>
                <c:pt idx="17">
                  <c:v>Kunság</c:v>
                </c:pt>
                <c:pt idx="18">
                  <c:v>Nagy-Somló</c:v>
                </c:pt>
                <c:pt idx="19">
                  <c:v>Etyek-Buda</c:v>
                </c:pt>
                <c:pt idx="20">
                  <c:v>Tokaj</c:v>
                </c:pt>
                <c:pt idx="21">
                  <c:v>Csongrád</c:v>
                </c:pt>
              </c:strCache>
            </c:strRef>
          </c:cat>
          <c:val>
            <c:numRef>
              <c:f>'1 hektárra jutó'!$B$2:$B$23</c:f>
              <c:numCache>
                <c:formatCode>#,##0.00</c:formatCode>
                <c:ptCount val="22"/>
                <c:pt idx="0">
                  <c:v>3522922.8722128957</c:v>
                </c:pt>
                <c:pt idx="1">
                  <c:v>3239637.0075254538</c:v>
                </c:pt>
                <c:pt idx="2">
                  <c:v>2999684.4085978107</c:v>
                </c:pt>
                <c:pt idx="3">
                  <c:v>2731285.2796442769</c:v>
                </c:pt>
                <c:pt idx="4">
                  <c:v>2707790.1006163615</c:v>
                </c:pt>
                <c:pt idx="5">
                  <c:v>2645266.6260912898</c:v>
                </c:pt>
                <c:pt idx="6">
                  <c:v>2592450.7503081108</c:v>
                </c:pt>
                <c:pt idx="7">
                  <c:v>2554680.174364781</c:v>
                </c:pt>
                <c:pt idx="8">
                  <c:v>2521364.866149589</c:v>
                </c:pt>
                <c:pt idx="9">
                  <c:v>2425252.0040964792</c:v>
                </c:pt>
                <c:pt idx="10">
                  <c:v>2400384.7366049718</c:v>
                </c:pt>
                <c:pt idx="11">
                  <c:v>2301968.2167325588</c:v>
                </c:pt>
                <c:pt idx="12">
                  <c:v>2279644.4939750647</c:v>
                </c:pt>
                <c:pt idx="13">
                  <c:v>2273285.3843504167</c:v>
                </c:pt>
                <c:pt idx="14">
                  <c:v>2137423.5025823317</c:v>
                </c:pt>
                <c:pt idx="15">
                  <c:v>2127806.4202056769</c:v>
                </c:pt>
                <c:pt idx="16">
                  <c:v>2086529.7569153409</c:v>
                </c:pt>
                <c:pt idx="17">
                  <c:v>2062976.168287294</c:v>
                </c:pt>
                <c:pt idx="18">
                  <c:v>2017055.6744481318</c:v>
                </c:pt>
                <c:pt idx="19">
                  <c:v>1943284.7347543626</c:v>
                </c:pt>
                <c:pt idx="20">
                  <c:v>1744519.6728431236</c:v>
                </c:pt>
                <c:pt idx="21">
                  <c:v>1327460.4217629207</c:v>
                </c:pt>
              </c:numCache>
            </c:numRef>
          </c:val>
        </c:ser>
        <c:ser>
          <c:idx val="1"/>
          <c:order val="1"/>
          <c:tx>
            <c:v>Kivágás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'1 hektárra jutó'!$A$2:$A$23</c:f>
              <c:strCache>
                <c:ptCount val="22"/>
                <c:pt idx="0">
                  <c:v>Mór</c:v>
                </c:pt>
                <c:pt idx="1">
                  <c:v>Bükk</c:v>
                </c:pt>
                <c:pt idx="2">
                  <c:v>Balatonfüred-Csopak</c:v>
                </c:pt>
                <c:pt idx="3">
                  <c:v>Eger</c:v>
                </c:pt>
                <c:pt idx="4">
                  <c:v>Pécs</c:v>
                </c:pt>
                <c:pt idx="5">
                  <c:v>Balatonboglár</c:v>
                </c:pt>
                <c:pt idx="6">
                  <c:v>Badacsony</c:v>
                </c:pt>
                <c:pt idx="7">
                  <c:v>Mátra</c:v>
                </c:pt>
                <c:pt idx="8">
                  <c:v>Tolna</c:v>
                </c:pt>
                <c:pt idx="9">
                  <c:v>Szekszárd</c:v>
                </c:pt>
                <c:pt idx="10">
                  <c:v>Villány</c:v>
                </c:pt>
                <c:pt idx="11">
                  <c:v>Sopron</c:v>
                </c:pt>
                <c:pt idx="12">
                  <c:v>Neszmély</c:v>
                </c:pt>
                <c:pt idx="13">
                  <c:v>Hajós-Baja</c:v>
                </c:pt>
                <c:pt idx="14">
                  <c:v>Balaton-felvidék</c:v>
                </c:pt>
                <c:pt idx="15">
                  <c:v>Pannonalma</c:v>
                </c:pt>
                <c:pt idx="16">
                  <c:v>Zala</c:v>
                </c:pt>
                <c:pt idx="17">
                  <c:v>Kunság</c:v>
                </c:pt>
                <c:pt idx="18">
                  <c:v>Nagy-Somló</c:v>
                </c:pt>
                <c:pt idx="19">
                  <c:v>Etyek-Buda</c:v>
                </c:pt>
                <c:pt idx="20">
                  <c:v>Tokaj</c:v>
                </c:pt>
                <c:pt idx="21">
                  <c:v>Csongrád</c:v>
                </c:pt>
              </c:strCache>
            </c:strRef>
          </c:cat>
          <c:val>
            <c:numRef>
              <c:f>'1 hektárra jutó'!$C$2:$C$23</c:f>
              <c:numCache>
                <c:formatCode>#,##0.00</c:formatCode>
                <c:ptCount val="22"/>
                <c:pt idx="0">
                  <c:v>562377.14316188032</c:v>
                </c:pt>
                <c:pt idx="1">
                  <c:v>1771961.1135499473</c:v>
                </c:pt>
                <c:pt idx="2">
                  <c:v>1535386.6212128056</c:v>
                </c:pt>
                <c:pt idx="3">
                  <c:v>1750623.0334550387</c:v>
                </c:pt>
                <c:pt idx="4">
                  <c:v>1802643.3020064151</c:v>
                </c:pt>
                <c:pt idx="5">
                  <c:v>1548041.8509343951</c:v>
                </c:pt>
                <c:pt idx="6">
                  <c:v>1801735.8753502439</c:v>
                </c:pt>
                <c:pt idx="7">
                  <c:v>1836894.8272375423</c:v>
                </c:pt>
                <c:pt idx="8">
                  <c:v>1762695.568527966</c:v>
                </c:pt>
                <c:pt idx="9">
                  <c:v>1811941.0089285034</c:v>
                </c:pt>
                <c:pt idx="10">
                  <c:v>1772858.9523576039</c:v>
                </c:pt>
                <c:pt idx="11">
                  <c:v>1773576.1176186842</c:v>
                </c:pt>
                <c:pt idx="12">
                  <c:v>1614737.8290159041</c:v>
                </c:pt>
                <c:pt idx="13">
                  <c:v>1340142.2154228296</c:v>
                </c:pt>
                <c:pt idx="14">
                  <c:v>1514398.5817534404</c:v>
                </c:pt>
                <c:pt idx="15">
                  <c:v>1439393.901405772</c:v>
                </c:pt>
                <c:pt idx="16">
                  <c:v>1436787.7884692042</c:v>
                </c:pt>
                <c:pt idx="17">
                  <c:v>1717393.5560773171</c:v>
                </c:pt>
                <c:pt idx="18">
                  <c:v>630246.43021649041</c:v>
                </c:pt>
                <c:pt idx="19">
                  <c:v>1633383.089997824</c:v>
                </c:pt>
                <c:pt idx="20">
                  <c:v>1770955.3601076703</c:v>
                </c:pt>
                <c:pt idx="21">
                  <c:v>944896.96325770009</c:v>
                </c:pt>
              </c:numCache>
            </c:numRef>
          </c:val>
        </c:ser>
        <c:gapWidth val="9"/>
        <c:overlap val="-25"/>
        <c:axId val="73883648"/>
        <c:axId val="73885184"/>
      </c:barChart>
      <c:catAx>
        <c:axId val="73883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hu-HU"/>
          </a:p>
        </c:txPr>
        <c:crossAx val="73885184"/>
        <c:crosses val="autoZero"/>
        <c:auto val="1"/>
        <c:lblAlgn val="ctr"/>
        <c:lblOffset val="100"/>
      </c:catAx>
      <c:valAx>
        <c:axId val="73885184"/>
        <c:scaling>
          <c:orientation val="minMax"/>
        </c:scaling>
        <c:axPos val="l"/>
        <c:numFmt formatCode="#,##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hu-HU"/>
          </a:p>
        </c:txPr>
        <c:crossAx val="738836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/>
          </a:pPr>
          <a:endParaRPr lang="hu-HU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6.3054919522222794E-2"/>
          <c:y val="1.3975241864635423E-2"/>
          <c:w val="0.93662061926293361"/>
          <c:h val="0.72863048617024662"/>
        </c:manualLayout>
      </c:layout>
      <c:barChart>
        <c:barDir val="col"/>
        <c:grouping val="clustered"/>
        <c:ser>
          <c:idx val="0"/>
          <c:order val="0"/>
          <c:tx>
            <c:v>Támogatott kivágás (ha)</c:v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dLbls>
            <c:dLbl>
              <c:idx val="0"/>
              <c:numFmt formatCode="#,##0.00" sourceLinked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1100" b="1"/>
                  </a:pPr>
                  <a:endParaRPr lang="hu-HU"/>
                </a:p>
              </c:txPr>
            </c:dLbl>
            <c:numFmt formatCode="#,##0.00" sourceLinked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  <c:txPr>
              <a:bodyPr rot="-1800000" vert="horz" anchor="t" anchorCtr="0"/>
              <a:lstStyle/>
              <a:p>
                <a:pPr>
                  <a:defRPr sz="1100" b="1"/>
                </a:pPr>
                <a:endParaRPr lang="hu-HU"/>
              </a:p>
            </c:txPr>
            <c:dLblPos val="outEnd"/>
            <c:showVal val="1"/>
          </c:dLbls>
          <c:cat>
            <c:strRef>
              <c:f>'Támogatott kivágás'!$A$3:$A$24</c:f>
              <c:strCache>
                <c:ptCount val="22"/>
                <c:pt idx="0">
                  <c:v>Kunsági borvidék</c:v>
                </c:pt>
                <c:pt idx="1">
                  <c:v>Mátrai borvidék</c:v>
                </c:pt>
                <c:pt idx="2">
                  <c:v>Egri borvidék</c:v>
                </c:pt>
                <c:pt idx="3">
                  <c:v>Hajós-Bajai borvidék</c:v>
                </c:pt>
                <c:pt idx="4">
                  <c:v>Csongrádi borvidék</c:v>
                </c:pt>
                <c:pt idx="5">
                  <c:v>Tolnai borvidék</c:v>
                </c:pt>
                <c:pt idx="6">
                  <c:v>Balatonboglári borvidék</c:v>
                </c:pt>
                <c:pt idx="7">
                  <c:v>Bükki borvidék</c:v>
                </c:pt>
                <c:pt idx="8">
                  <c:v>Tokaji borvidék</c:v>
                </c:pt>
                <c:pt idx="9">
                  <c:v>Pannonhalmi borvidék</c:v>
                </c:pt>
                <c:pt idx="10">
                  <c:v>Szekszárdi borvidék</c:v>
                </c:pt>
                <c:pt idx="11">
                  <c:v>Pécsi borvidék</c:v>
                </c:pt>
                <c:pt idx="12">
                  <c:v>Balaton-felvidéki borvidék</c:v>
                </c:pt>
                <c:pt idx="13">
                  <c:v>Soproni borvidék</c:v>
                </c:pt>
                <c:pt idx="14">
                  <c:v>Etyek-Budai borvidék</c:v>
                </c:pt>
                <c:pt idx="15">
                  <c:v>Zalai borvidék</c:v>
                </c:pt>
                <c:pt idx="16">
                  <c:v>Balatonfüred-Csopaki borvidék</c:v>
                </c:pt>
                <c:pt idx="17">
                  <c:v>Badacsonyi borvidék</c:v>
                </c:pt>
                <c:pt idx="18">
                  <c:v>Neszmélyi borvidék</c:v>
                </c:pt>
                <c:pt idx="19">
                  <c:v>Móri borvidék</c:v>
                </c:pt>
                <c:pt idx="20">
                  <c:v>Villányi borvidék</c:v>
                </c:pt>
                <c:pt idx="21">
                  <c:v>Nagy-Somlói borvidék</c:v>
                </c:pt>
              </c:strCache>
            </c:strRef>
          </c:cat>
          <c:val>
            <c:numRef>
              <c:f>'Támogatott kivágás'!$B$3:$B$24</c:f>
              <c:numCache>
                <c:formatCode>General</c:formatCode>
                <c:ptCount val="22"/>
                <c:pt idx="0">
                  <c:v>3077.5571000000054</c:v>
                </c:pt>
                <c:pt idx="1">
                  <c:v>1079.0018000000016</c:v>
                </c:pt>
                <c:pt idx="2">
                  <c:v>424.85679999999928</c:v>
                </c:pt>
                <c:pt idx="3">
                  <c:v>271.65829999999994</c:v>
                </c:pt>
                <c:pt idx="4">
                  <c:v>214.40409999999997</c:v>
                </c:pt>
                <c:pt idx="5">
                  <c:v>169.65920000000006</c:v>
                </c:pt>
                <c:pt idx="6">
                  <c:v>125.22539999999998</c:v>
                </c:pt>
                <c:pt idx="7">
                  <c:v>76.76710000000007</c:v>
                </c:pt>
                <c:pt idx="8">
                  <c:v>68.060200000000023</c:v>
                </c:pt>
                <c:pt idx="9">
                  <c:v>46.266400000000012</c:v>
                </c:pt>
                <c:pt idx="10">
                  <c:v>26.051399999999987</c:v>
                </c:pt>
                <c:pt idx="11">
                  <c:v>21.451200000000004</c:v>
                </c:pt>
                <c:pt idx="12">
                  <c:v>19.827300000000008</c:v>
                </c:pt>
                <c:pt idx="13">
                  <c:v>19.071800000000025</c:v>
                </c:pt>
                <c:pt idx="14">
                  <c:v>17.438199999999966</c:v>
                </c:pt>
                <c:pt idx="15">
                  <c:v>16.305900000000001</c:v>
                </c:pt>
                <c:pt idx="16">
                  <c:v>8.8588000000000022</c:v>
                </c:pt>
                <c:pt idx="17">
                  <c:v>6.7452999999999994</c:v>
                </c:pt>
                <c:pt idx="18">
                  <c:v>4.3196999999999992</c:v>
                </c:pt>
                <c:pt idx="19">
                  <c:v>3.7503000000000002</c:v>
                </c:pt>
                <c:pt idx="20">
                  <c:v>2.4474</c:v>
                </c:pt>
                <c:pt idx="21">
                  <c:v>0.43420000000000031</c:v>
                </c:pt>
              </c:numCache>
            </c:numRef>
          </c:val>
        </c:ser>
        <c:gapWidth val="8"/>
        <c:axId val="75831168"/>
        <c:axId val="75832704"/>
      </c:barChart>
      <c:catAx>
        <c:axId val="75831168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hu-HU"/>
          </a:p>
        </c:txPr>
        <c:crossAx val="75832704"/>
        <c:crosses val="autoZero"/>
        <c:auto val="1"/>
        <c:lblAlgn val="ctr"/>
        <c:lblOffset val="100"/>
      </c:catAx>
      <c:valAx>
        <c:axId val="75832704"/>
        <c:scaling>
          <c:orientation val="minMax"/>
        </c:scaling>
        <c:delete val="1"/>
        <c:axPos val="l"/>
        <c:numFmt formatCode="General" sourceLinked="1"/>
        <c:tickLblPos val="none"/>
        <c:crossAx val="75831168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2.5504763293477197E-2"/>
          <c:y val="0"/>
          <c:w val="0.97446084864391969"/>
          <c:h val="0.80057724731731128"/>
        </c:manualLayout>
      </c:layout>
      <c:barChart>
        <c:barDir val="col"/>
        <c:grouping val="clustered"/>
        <c:ser>
          <c:idx val="0"/>
          <c:order val="0"/>
          <c:tx>
            <c:strRef>
              <c:f>Munka1!$D$1</c:f>
              <c:strCache>
                <c:ptCount val="1"/>
                <c:pt idx="0">
                  <c:v>Támogatott osszes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dLbl>
              <c:idx val="0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c:spPr>
              <c:txPr>
                <a:bodyPr rot="0"/>
                <a:lstStyle/>
                <a:p>
                  <a:pPr>
                    <a:defRPr/>
                  </a:pPr>
                  <a:endParaRPr lang="hu-HU"/>
                </a:p>
              </c:txPr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txPr>
              <a:bodyPr rot="-1800000"/>
              <a:lstStyle/>
              <a:p>
                <a:pPr>
                  <a:defRPr/>
                </a:pPr>
                <a:endParaRPr lang="hu-HU"/>
              </a:p>
            </c:txPr>
            <c:showVal val="1"/>
          </c:dLbls>
          <c:cat>
            <c:strRef>
              <c:f>Munka1!$A$2:$A$23</c:f>
              <c:strCache>
                <c:ptCount val="22"/>
                <c:pt idx="0">
                  <c:v>Kunság</c:v>
                </c:pt>
                <c:pt idx="1">
                  <c:v>Tolna</c:v>
                </c:pt>
                <c:pt idx="2">
                  <c:v>Mátra</c:v>
                </c:pt>
                <c:pt idx="3">
                  <c:v>Balatonboglár</c:v>
                </c:pt>
                <c:pt idx="4">
                  <c:v>Villány</c:v>
                </c:pt>
                <c:pt idx="5">
                  <c:v>Tokaj</c:v>
                </c:pt>
                <c:pt idx="6">
                  <c:v>Szekszárd</c:v>
                </c:pt>
                <c:pt idx="7">
                  <c:v>Hajós-Baja</c:v>
                </c:pt>
                <c:pt idx="8">
                  <c:v>Pannonalma</c:v>
                </c:pt>
                <c:pt idx="9">
                  <c:v>Eger</c:v>
                </c:pt>
                <c:pt idx="10">
                  <c:v>Etyek-Buda</c:v>
                </c:pt>
                <c:pt idx="11">
                  <c:v>Balatonfüred-Csopak</c:v>
                </c:pt>
                <c:pt idx="12">
                  <c:v>Sopron</c:v>
                </c:pt>
                <c:pt idx="13">
                  <c:v>Balaton-felvidék</c:v>
                </c:pt>
                <c:pt idx="14">
                  <c:v>Csongrád</c:v>
                </c:pt>
                <c:pt idx="15">
                  <c:v>Mór</c:v>
                </c:pt>
                <c:pt idx="16">
                  <c:v>Badacsony</c:v>
                </c:pt>
                <c:pt idx="17">
                  <c:v>Pécs</c:v>
                </c:pt>
                <c:pt idx="18">
                  <c:v>Nagy-Somló</c:v>
                </c:pt>
                <c:pt idx="19">
                  <c:v>Zala</c:v>
                </c:pt>
                <c:pt idx="20">
                  <c:v>Neszmély</c:v>
                </c:pt>
                <c:pt idx="21">
                  <c:v>Bükk</c:v>
                </c:pt>
              </c:strCache>
            </c:strRef>
          </c:cat>
          <c:val>
            <c:numRef>
              <c:f>Munka1!$D$2:$D$23</c:f>
              <c:numCache>
                <c:formatCode>#,##0.0000</c:formatCode>
                <c:ptCount val="22"/>
                <c:pt idx="0">
                  <c:v>5017.5244000000002</c:v>
                </c:pt>
                <c:pt idx="1">
                  <c:v>454.40280000000007</c:v>
                </c:pt>
                <c:pt idx="2">
                  <c:v>355.92049999999955</c:v>
                </c:pt>
                <c:pt idx="3">
                  <c:v>322.69159999999948</c:v>
                </c:pt>
                <c:pt idx="4">
                  <c:v>279.21179999999924</c:v>
                </c:pt>
                <c:pt idx="5">
                  <c:v>211.37260000000001</c:v>
                </c:pt>
                <c:pt idx="6">
                  <c:v>198.21899999999999</c:v>
                </c:pt>
                <c:pt idx="7">
                  <c:v>177.09100000000001</c:v>
                </c:pt>
                <c:pt idx="8">
                  <c:v>157.5557</c:v>
                </c:pt>
                <c:pt idx="9">
                  <c:v>145.0128</c:v>
                </c:pt>
                <c:pt idx="10">
                  <c:v>138.2002</c:v>
                </c:pt>
                <c:pt idx="11">
                  <c:v>111.5493</c:v>
                </c:pt>
                <c:pt idx="12">
                  <c:v>97.107699999999994</c:v>
                </c:pt>
                <c:pt idx="13">
                  <c:v>89.454000000000022</c:v>
                </c:pt>
                <c:pt idx="14">
                  <c:v>54.329100000000011</c:v>
                </c:pt>
                <c:pt idx="15">
                  <c:v>41.71</c:v>
                </c:pt>
                <c:pt idx="16">
                  <c:v>36.431699999999999</c:v>
                </c:pt>
                <c:pt idx="17">
                  <c:v>20.215400000000002</c:v>
                </c:pt>
                <c:pt idx="18">
                  <c:v>15.2799</c:v>
                </c:pt>
                <c:pt idx="19">
                  <c:v>7.2773000000000003</c:v>
                </c:pt>
                <c:pt idx="20">
                  <c:v>7.1784999999999997</c:v>
                </c:pt>
                <c:pt idx="21">
                  <c:v>0.22590000000000018</c:v>
                </c:pt>
              </c:numCache>
            </c:numRef>
          </c:val>
        </c:ser>
        <c:gapWidth val="10"/>
        <c:axId val="77033472"/>
        <c:axId val="77035008"/>
      </c:barChart>
      <c:catAx>
        <c:axId val="77033472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hu-HU"/>
          </a:p>
        </c:txPr>
        <c:crossAx val="77035008"/>
        <c:crosses val="autoZero"/>
        <c:auto val="1"/>
        <c:lblAlgn val="ctr"/>
        <c:lblOffset val="100"/>
      </c:catAx>
      <c:valAx>
        <c:axId val="77035008"/>
        <c:scaling>
          <c:orientation val="minMax"/>
        </c:scaling>
        <c:delete val="1"/>
        <c:axPos val="l"/>
        <c:numFmt formatCode="#,##0.0000" sourceLinked="1"/>
        <c:tickLblPos val="none"/>
        <c:crossAx val="7703347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100" b="1"/>
      </a:pPr>
      <a:endParaRPr lang="hu-H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000"/>
            </a:pPr>
            <a:r>
              <a:rPr lang="hu-HU" sz="2000" dirty="0" smtClean="0"/>
              <a:t>Termás átlag </a:t>
            </a:r>
            <a:r>
              <a:rPr lang="hu-HU" sz="2000" dirty="0"/>
              <a:t>(t/ha) borvidékenként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'2003-2010-2011-2012'!$C$1:$E$1</c:f>
              <c:strCache>
                <c:ptCount val="1"/>
                <c:pt idx="0">
                  <c:v>2003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'2003-2010-2011-2012'!$D$5:$D$26</c:f>
              <c:numCache>
                <c:formatCode>0.0</c:formatCode>
                <c:ptCount val="22"/>
                <c:pt idx="0">
                  <c:v>1.4</c:v>
                </c:pt>
                <c:pt idx="1">
                  <c:v>4.923</c:v>
                </c:pt>
                <c:pt idx="2">
                  <c:v>6.492</c:v>
                </c:pt>
                <c:pt idx="3">
                  <c:v>6.5119999999999996</c:v>
                </c:pt>
                <c:pt idx="4">
                  <c:v>9.2919999999999998</c:v>
                </c:pt>
                <c:pt idx="5">
                  <c:v>6.6310000000000002</c:v>
                </c:pt>
                <c:pt idx="6">
                  <c:v>9.4670000000000005</c:v>
                </c:pt>
                <c:pt idx="7">
                  <c:v>9.6279999999999983</c:v>
                </c:pt>
                <c:pt idx="8">
                  <c:v>4.1849999999999934</c:v>
                </c:pt>
                <c:pt idx="9">
                  <c:v>6.758</c:v>
                </c:pt>
                <c:pt idx="10">
                  <c:v>7.0910000000000002</c:v>
                </c:pt>
                <c:pt idx="11">
                  <c:v>10.742000000000001</c:v>
                </c:pt>
                <c:pt idx="12">
                  <c:v>12.085000000000004</c:v>
                </c:pt>
                <c:pt idx="13">
                  <c:v>8.7050000000000001</c:v>
                </c:pt>
                <c:pt idx="14">
                  <c:v>7.8479999999999945</c:v>
                </c:pt>
                <c:pt idx="15">
                  <c:v>7.1890000000000001</c:v>
                </c:pt>
                <c:pt idx="16">
                  <c:v>8.4430000000000014</c:v>
                </c:pt>
                <c:pt idx="17">
                  <c:v>9.6439999999999984</c:v>
                </c:pt>
                <c:pt idx="18">
                  <c:v>9.532</c:v>
                </c:pt>
                <c:pt idx="19">
                  <c:v>7.55</c:v>
                </c:pt>
                <c:pt idx="20">
                  <c:v>9.4880000000000013</c:v>
                </c:pt>
                <c:pt idx="21">
                  <c:v>9.8850000000000122</c:v>
                </c:pt>
              </c:numCache>
            </c:numRef>
          </c:val>
        </c:ser>
        <c:ser>
          <c:idx val="1"/>
          <c:order val="1"/>
          <c:tx>
            <c:strRef>
              <c:f>'2003-2010-2011-2012'!$F$1:$H$1</c:f>
              <c:strCache>
                <c:ptCount val="1"/>
                <c:pt idx="0">
                  <c:v>2004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'2003-2010-2011-2012'!$G$5:$G$26</c:f>
              <c:numCache>
                <c:formatCode>_-* #,##0.0\ _F_t_-;\-* #,##0.0\ _F_t_-;_-* "-"?\ _F_t_-;_-@_-</c:formatCode>
                <c:ptCount val="22"/>
                <c:pt idx="0">
                  <c:v>7.1516444199307019</c:v>
                </c:pt>
                <c:pt idx="1">
                  <c:v>7.9615631477622184</c:v>
                </c:pt>
                <c:pt idx="2">
                  <c:v>11.068752997404626</c:v>
                </c:pt>
                <c:pt idx="3">
                  <c:v>7.0942929721275165</c:v>
                </c:pt>
                <c:pt idx="4">
                  <c:v>9.3911872355124224</c:v>
                </c:pt>
                <c:pt idx="5">
                  <c:v>7.9832352862168481</c:v>
                </c:pt>
                <c:pt idx="6">
                  <c:v>8.3640106369872989</c:v>
                </c:pt>
                <c:pt idx="7">
                  <c:v>10.673531810332323</c:v>
                </c:pt>
                <c:pt idx="8">
                  <c:v>5.9942435300357051</c:v>
                </c:pt>
                <c:pt idx="9">
                  <c:v>6.9749729470602455</c:v>
                </c:pt>
                <c:pt idx="10">
                  <c:v>3.9898009597054931</c:v>
                </c:pt>
                <c:pt idx="11">
                  <c:v>7.4065155622025545</c:v>
                </c:pt>
                <c:pt idx="12">
                  <c:v>13.896470450479177</c:v>
                </c:pt>
                <c:pt idx="13">
                  <c:v>11.156679408401329</c:v>
                </c:pt>
                <c:pt idx="14">
                  <c:v>6.5104443309760045</c:v>
                </c:pt>
                <c:pt idx="15">
                  <c:v>9.1370397345634053</c:v>
                </c:pt>
                <c:pt idx="16">
                  <c:v>10.275383763800791</c:v>
                </c:pt>
                <c:pt idx="17">
                  <c:v>10.057157525429735</c:v>
                </c:pt>
                <c:pt idx="18">
                  <c:v>11.73478091828972</c:v>
                </c:pt>
                <c:pt idx="19">
                  <c:v>7.5823109764789356</c:v>
                </c:pt>
                <c:pt idx="20">
                  <c:v>7.600650455225022</c:v>
                </c:pt>
                <c:pt idx="21">
                  <c:v>8.9103326107530236</c:v>
                </c:pt>
              </c:numCache>
            </c:numRef>
          </c:val>
        </c:ser>
        <c:ser>
          <c:idx val="2"/>
          <c:order val="2"/>
          <c:tx>
            <c:strRef>
              <c:f>'2003-2010-2011-2012'!$I$1:$K$1</c:f>
              <c:strCache>
                <c:ptCount val="1"/>
                <c:pt idx="0">
                  <c:v>2005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'2003-2010-2011-2012'!$J$5:$J$26</c:f>
              <c:numCache>
                <c:formatCode>_-* #,##0.0\ _F_t_-;\-* #,##0.0\ _F_t_-;_-* "-"?\ _F_t_-;_-@_-</c:formatCode>
                <c:ptCount val="22"/>
                <c:pt idx="0">
                  <c:v>3.1716295387700013</c:v>
                </c:pt>
                <c:pt idx="1">
                  <c:v>4.3867365753360845</c:v>
                </c:pt>
                <c:pt idx="2">
                  <c:v>5.9513030664269762</c:v>
                </c:pt>
                <c:pt idx="3">
                  <c:v>5.5813317770228554</c:v>
                </c:pt>
                <c:pt idx="4">
                  <c:v>6.3596095805267723</c:v>
                </c:pt>
                <c:pt idx="5">
                  <c:v>5.5924403291104685</c:v>
                </c:pt>
                <c:pt idx="6">
                  <c:v>6.4499605417841259</c:v>
                </c:pt>
                <c:pt idx="7">
                  <c:v>7.4268970587714271</c:v>
                </c:pt>
                <c:pt idx="8">
                  <c:v>3.7985964718853409</c:v>
                </c:pt>
                <c:pt idx="9">
                  <c:v>4.5326315053907544</c:v>
                </c:pt>
                <c:pt idx="10">
                  <c:v>4.8768757924166843</c:v>
                </c:pt>
                <c:pt idx="11">
                  <c:v>6.506688937287028</c:v>
                </c:pt>
                <c:pt idx="12">
                  <c:v>8.9564844489182782</c:v>
                </c:pt>
                <c:pt idx="13">
                  <c:v>6.6991840846569133</c:v>
                </c:pt>
                <c:pt idx="14">
                  <c:v>5.7854818823047909</c:v>
                </c:pt>
                <c:pt idx="15">
                  <c:v>5.4899060496463399</c:v>
                </c:pt>
                <c:pt idx="16">
                  <c:v>5.5708203753858321</c:v>
                </c:pt>
                <c:pt idx="17">
                  <c:v>6.5907115917661159</c:v>
                </c:pt>
                <c:pt idx="18">
                  <c:v>6.7275869414440432</c:v>
                </c:pt>
                <c:pt idx="19">
                  <c:v>4.8127126421892852</c:v>
                </c:pt>
                <c:pt idx="20">
                  <c:v>5.5139955584220006</c:v>
                </c:pt>
                <c:pt idx="21">
                  <c:v>6.0470743921006083</c:v>
                </c:pt>
              </c:numCache>
            </c:numRef>
          </c:val>
        </c:ser>
        <c:ser>
          <c:idx val="3"/>
          <c:order val="3"/>
          <c:tx>
            <c:strRef>
              <c:f>'2003-2010-2011-2012'!$L$1:$N$1</c:f>
              <c:strCache>
                <c:ptCount val="1"/>
                <c:pt idx="0">
                  <c:v>2006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'2003-2010-2011-2012'!$M$5:$M$26</c:f>
              <c:numCache>
                <c:formatCode>0.0</c:formatCode>
                <c:ptCount val="22"/>
                <c:pt idx="0">
                  <c:v>3.51</c:v>
                </c:pt>
                <c:pt idx="1">
                  <c:v>5.91</c:v>
                </c:pt>
                <c:pt idx="2">
                  <c:v>7.74</c:v>
                </c:pt>
                <c:pt idx="3">
                  <c:v>6.3599999999999985</c:v>
                </c:pt>
                <c:pt idx="4">
                  <c:v>7.282</c:v>
                </c:pt>
                <c:pt idx="5">
                  <c:v>6.59</c:v>
                </c:pt>
                <c:pt idx="6">
                  <c:v>6.7269999999999985</c:v>
                </c:pt>
                <c:pt idx="7">
                  <c:v>9.0400000000000009</c:v>
                </c:pt>
                <c:pt idx="8">
                  <c:v>4.79</c:v>
                </c:pt>
                <c:pt idx="9">
                  <c:v>5.6899999999999995</c:v>
                </c:pt>
                <c:pt idx="10">
                  <c:v>5.54</c:v>
                </c:pt>
                <c:pt idx="11">
                  <c:v>6.84</c:v>
                </c:pt>
                <c:pt idx="12">
                  <c:v>9.2900000000000009</c:v>
                </c:pt>
                <c:pt idx="13">
                  <c:v>6.79</c:v>
                </c:pt>
                <c:pt idx="14">
                  <c:v>6.23</c:v>
                </c:pt>
                <c:pt idx="15">
                  <c:v>5.35</c:v>
                </c:pt>
                <c:pt idx="16">
                  <c:v>8.261000000000001</c:v>
                </c:pt>
                <c:pt idx="17">
                  <c:v>5.6599999999999975</c:v>
                </c:pt>
                <c:pt idx="18">
                  <c:v>7.25</c:v>
                </c:pt>
                <c:pt idx="19">
                  <c:v>6.08</c:v>
                </c:pt>
                <c:pt idx="20">
                  <c:v>5</c:v>
                </c:pt>
                <c:pt idx="21">
                  <c:v>6.95</c:v>
                </c:pt>
              </c:numCache>
            </c:numRef>
          </c:val>
        </c:ser>
        <c:ser>
          <c:idx val="4"/>
          <c:order val="4"/>
          <c:tx>
            <c:strRef>
              <c:f>'2003-2010-2011-2012'!$O$1:$Q$1</c:f>
              <c:strCache>
                <c:ptCount val="1"/>
                <c:pt idx="0">
                  <c:v>2007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'2003-2010-2011-2012'!$P$5:$P$26</c:f>
              <c:numCache>
                <c:formatCode>_-* #,##0.0\ _F_t_-;\-* #,##0.0\ _F_t_-;_-* "-"??\ _F_t_-;_-@_-</c:formatCode>
                <c:ptCount val="22"/>
                <c:pt idx="0">
                  <c:v>4.3</c:v>
                </c:pt>
                <c:pt idx="1">
                  <c:v>5.9</c:v>
                </c:pt>
                <c:pt idx="2">
                  <c:v>7.1</c:v>
                </c:pt>
                <c:pt idx="3">
                  <c:v>7.8</c:v>
                </c:pt>
                <c:pt idx="4">
                  <c:v>7</c:v>
                </c:pt>
                <c:pt idx="5">
                  <c:v>6.9</c:v>
                </c:pt>
                <c:pt idx="6">
                  <c:v>6.6</c:v>
                </c:pt>
                <c:pt idx="7">
                  <c:v>9.6</c:v>
                </c:pt>
                <c:pt idx="8">
                  <c:v>4.4000000000000004</c:v>
                </c:pt>
                <c:pt idx="9">
                  <c:v>5.4</c:v>
                </c:pt>
                <c:pt idx="10">
                  <c:v>5.6</c:v>
                </c:pt>
                <c:pt idx="11">
                  <c:v>11.5</c:v>
                </c:pt>
                <c:pt idx="12">
                  <c:v>10.1</c:v>
                </c:pt>
                <c:pt idx="13">
                  <c:v>7.2</c:v>
                </c:pt>
                <c:pt idx="14">
                  <c:v>7.6</c:v>
                </c:pt>
                <c:pt idx="15">
                  <c:v>7.3</c:v>
                </c:pt>
                <c:pt idx="16">
                  <c:v>6.1</c:v>
                </c:pt>
                <c:pt idx="17">
                  <c:v>7.7</c:v>
                </c:pt>
                <c:pt idx="18">
                  <c:v>8.1</c:v>
                </c:pt>
                <c:pt idx="19">
                  <c:v>5.8</c:v>
                </c:pt>
                <c:pt idx="20">
                  <c:v>6.8</c:v>
                </c:pt>
                <c:pt idx="21">
                  <c:v>7.1</c:v>
                </c:pt>
              </c:numCache>
            </c:numRef>
          </c:val>
        </c:ser>
        <c:ser>
          <c:idx val="5"/>
          <c:order val="5"/>
          <c:tx>
            <c:strRef>
              <c:f>'2003-2010-2011-2012'!$R$1:$T$1</c:f>
              <c:strCache>
                <c:ptCount val="1"/>
                <c:pt idx="0">
                  <c:v>2008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'2003-2010-2011-2012'!$S$5:$S$26</c:f>
              <c:numCache>
                <c:formatCode>General</c:formatCode>
                <c:ptCount val="22"/>
                <c:pt idx="0">
                  <c:v>5.9</c:v>
                </c:pt>
                <c:pt idx="1">
                  <c:v>8.2000000000000011</c:v>
                </c:pt>
                <c:pt idx="2">
                  <c:v>10.7</c:v>
                </c:pt>
                <c:pt idx="3">
                  <c:v>8.1</c:v>
                </c:pt>
                <c:pt idx="4">
                  <c:v>7.9</c:v>
                </c:pt>
                <c:pt idx="5">
                  <c:v>8.4</c:v>
                </c:pt>
                <c:pt idx="6">
                  <c:v>7.3</c:v>
                </c:pt>
                <c:pt idx="7">
                  <c:v>11.4</c:v>
                </c:pt>
                <c:pt idx="8">
                  <c:v>4.7</c:v>
                </c:pt>
                <c:pt idx="9">
                  <c:v>5.0999999999999996</c:v>
                </c:pt>
                <c:pt idx="10">
                  <c:v>5.3</c:v>
                </c:pt>
                <c:pt idx="11">
                  <c:v>7.7</c:v>
                </c:pt>
                <c:pt idx="12">
                  <c:v>11.7</c:v>
                </c:pt>
                <c:pt idx="13">
                  <c:v>6.6</c:v>
                </c:pt>
                <c:pt idx="14">
                  <c:v>8.2000000000000011</c:v>
                </c:pt>
                <c:pt idx="15">
                  <c:v>6.8</c:v>
                </c:pt>
                <c:pt idx="16">
                  <c:v>8.1</c:v>
                </c:pt>
                <c:pt idx="17">
                  <c:v>8.8000000000000007</c:v>
                </c:pt>
                <c:pt idx="18" formatCode="0.0">
                  <c:v>10.1</c:v>
                </c:pt>
                <c:pt idx="19">
                  <c:v>6.9</c:v>
                </c:pt>
                <c:pt idx="20">
                  <c:v>7</c:v>
                </c:pt>
                <c:pt idx="21" formatCode="0.0">
                  <c:v>8.4</c:v>
                </c:pt>
              </c:numCache>
            </c:numRef>
          </c:val>
        </c:ser>
        <c:ser>
          <c:idx val="6"/>
          <c:order val="6"/>
          <c:tx>
            <c:strRef>
              <c:f>'2003-2010-2011-2012'!$U$1:$X$1</c:f>
              <c:strCache>
                <c:ptCount val="1"/>
                <c:pt idx="0">
                  <c:v>2009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'2003-2010-2011-2012'!$V$5:$V$26</c:f>
              <c:numCache>
                <c:formatCode>General</c:formatCode>
                <c:ptCount val="22"/>
                <c:pt idx="0">
                  <c:v>6</c:v>
                </c:pt>
                <c:pt idx="1">
                  <c:v>9</c:v>
                </c:pt>
                <c:pt idx="2">
                  <c:v>10.5</c:v>
                </c:pt>
                <c:pt idx="3">
                  <c:v>9.8000000000000007</c:v>
                </c:pt>
                <c:pt idx="4">
                  <c:v>7.3</c:v>
                </c:pt>
                <c:pt idx="5">
                  <c:v>6.9</c:v>
                </c:pt>
                <c:pt idx="6">
                  <c:v>7.1</c:v>
                </c:pt>
                <c:pt idx="7">
                  <c:v>8.8000000000000007</c:v>
                </c:pt>
                <c:pt idx="8">
                  <c:v>4.2</c:v>
                </c:pt>
                <c:pt idx="9">
                  <c:v>4.7</c:v>
                </c:pt>
                <c:pt idx="10">
                  <c:v>3.9</c:v>
                </c:pt>
                <c:pt idx="11">
                  <c:v>5</c:v>
                </c:pt>
                <c:pt idx="12">
                  <c:v>11.1</c:v>
                </c:pt>
                <c:pt idx="13">
                  <c:v>5.8</c:v>
                </c:pt>
                <c:pt idx="14">
                  <c:v>8.3000000000000007</c:v>
                </c:pt>
                <c:pt idx="15">
                  <c:v>9.7000000000000011</c:v>
                </c:pt>
                <c:pt idx="16">
                  <c:v>7.7</c:v>
                </c:pt>
                <c:pt idx="17">
                  <c:v>7.7</c:v>
                </c:pt>
                <c:pt idx="18" formatCode="0.0">
                  <c:v>8.6</c:v>
                </c:pt>
                <c:pt idx="19">
                  <c:v>6</c:v>
                </c:pt>
                <c:pt idx="20">
                  <c:v>5</c:v>
                </c:pt>
                <c:pt idx="21" formatCode="0.0">
                  <c:v>8.2000000000000011</c:v>
                </c:pt>
              </c:numCache>
            </c:numRef>
          </c:val>
        </c:ser>
        <c:ser>
          <c:idx val="7"/>
          <c:order val="7"/>
          <c:tx>
            <c:v>2010</c:v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'2003-2010-2011-2012'!$Z$5:$Z$26</c:f>
              <c:numCache>
                <c:formatCode>_-* #,##0.00\ _F_t_-;\-* #,##0.00\ _F_t_-;_-* "-"??\ _F_t_-;_-@_-</c:formatCode>
                <c:ptCount val="22"/>
                <c:pt idx="0">
                  <c:v>1.8714017086080417</c:v>
                </c:pt>
                <c:pt idx="1">
                  <c:v>2.8106240663338791</c:v>
                </c:pt>
                <c:pt idx="2">
                  <c:v>4.1751357945194725</c:v>
                </c:pt>
                <c:pt idx="3">
                  <c:v>5.5991314092665485</c:v>
                </c:pt>
                <c:pt idx="4">
                  <c:v>4.9546138080335309</c:v>
                </c:pt>
                <c:pt idx="5">
                  <c:v>3.516630802040464</c:v>
                </c:pt>
                <c:pt idx="6">
                  <c:v>3.0446583689295732</c:v>
                </c:pt>
                <c:pt idx="7">
                  <c:v>5.3971465233350751</c:v>
                </c:pt>
                <c:pt idx="8">
                  <c:v>2.2177049176689376</c:v>
                </c:pt>
                <c:pt idx="9">
                  <c:v>2.3610212597360651</c:v>
                </c:pt>
                <c:pt idx="10">
                  <c:v>1.8355614750486535</c:v>
                </c:pt>
                <c:pt idx="11">
                  <c:v>2.3251503484815252</c:v>
                </c:pt>
                <c:pt idx="12">
                  <c:v>7.3589469176432267</c:v>
                </c:pt>
                <c:pt idx="13">
                  <c:v>4.4464428763915294</c:v>
                </c:pt>
                <c:pt idx="14">
                  <c:v>4.3952081686002664</c:v>
                </c:pt>
                <c:pt idx="15">
                  <c:v>5.4895186265263085</c:v>
                </c:pt>
                <c:pt idx="16">
                  <c:v>3.0412865769608275</c:v>
                </c:pt>
                <c:pt idx="17">
                  <c:v>4.0573899257836024</c:v>
                </c:pt>
                <c:pt idx="18">
                  <c:v>4.2715127805624133</c:v>
                </c:pt>
                <c:pt idx="19">
                  <c:v>3.335963414680283</c:v>
                </c:pt>
                <c:pt idx="20">
                  <c:v>4.5724595746458858</c:v>
                </c:pt>
                <c:pt idx="21">
                  <c:v>5.138590524374596</c:v>
                </c:pt>
              </c:numCache>
            </c:numRef>
          </c:val>
        </c:ser>
        <c:ser>
          <c:idx val="8"/>
          <c:order val="8"/>
          <c:tx>
            <c:v>2011</c:v>
          </c:tx>
          <c:spPr>
            <a:ln w="50800"/>
          </c:spPr>
          <c:marker>
            <c:symbol val="none"/>
          </c:marker>
          <c:cat>
            <c:strRef>
              <c:f>'2003-2010-2011-2012'!$B$5:$B$26</c:f>
              <c:strCache>
                <c:ptCount val="22"/>
                <c:pt idx="0">
                  <c:v>Csongrádi</c:v>
                </c:pt>
                <c:pt idx="1">
                  <c:v>Hajós-Bajai</c:v>
                </c:pt>
                <c:pt idx="2">
                  <c:v>Kunsági</c:v>
                </c:pt>
                <c:pt idx="3">
                  <c:v>Ászár-Neszmély</c:v>
                </c:pt>
                <c:pt idx="4">
                  <c:v>Badacsonyi</c:v>
                </c:pt>
                <c:pt idx="5">
                  <c:v>B.füred-Csopaki</c:v>
                </c:pt>
                <c:pt idx="6">
                  <c:v>Balatonfelvidéki</c:v>
                </c:pt>
                <c:pt idx="7">
                  <c:v>Etyek-Budai</c:v>
                </c:pt>
                <c:pt idx="8">
                  <c:v>Móri</c:v>
                </c:pt>
                <c:pt idx="9">
                  <c:v>Pannonhalmi</c:v>
                </c:pt>
                <c:pt idx="10">
                  <c:v>Nagy-Somlói</c:v>
                </c:pt>
                <c:pt idx="11">
                  <c:v>Soproni borvidék</c:v>
                </c:pt>
                <c:pt idx="12">
                  <c:v>Balatonboglári</c:v>
                </c:pt>
                <c:pt idx="13">
                  <c:v>Pécsi</c:v>
                </c:pt>
                <c:pt idx="14">
                  <c:v>Szekszárdi</c:v>
                </c:pt>
                <c:pt idx="15">
                  <c:v>Villányi</c:v>
                </c:pt>
                <c:pt idx="16">
                  <c:v>Bükki</c:v>
                </c:pt>
                <c:pt idx="17">
                  <c:v>Egri</c:v>
                </c:pt>
                <c:pt idx="18">
                  <c:v>Mátrai</c:v>
                </c:pt>
                <c:pt idx="19">
                  <c:v>Tokaji</c:v>
                </c:pt>
                <c:pt idx="20">
                  <c:v>Zalai</c:v>
                </c:pt>
                <c:pt idx="21">
                  <c:v>Tolnai</c:v>
                </c:pt>
              </c:strCache>
            </c:strRef>
          </c:cat>
          <c:val>
            <c:numRef>
              <c:f>'2003-2010-2011-2012'!$AD$5:$AD$26</c:f>
              <c:numCache>
                <c:formatCode>_-* #,##0.00\ _F_t_-;\-* #,##0.00\ _F_t_-;_-* "-"??\ _F_t_-;_-@_-</c:formatCode>
                <c:ptCount val="22"/>
                <c:pt idx="0">
                  <c:v>3.4799430683604542</c:v>
                </c:pt>
                <c:pt idx="1">
                  <c:v>4.2109746499496659</c:v>
                </c:pt>
                <c:pt idx="2">
                  <c:v>5.8746568457723196</c:v>
                </c:pt>
                <c:pt idx="3">
                  <c:v>8.312157819045856</c:v>
                </c:pt>
                <c:pt idx="4">
                  <c:v>6.1340896302615526</c:v>
                </c:pt>
                <c:pt idx="5">
                  <c:v>5.47185116101108</c:v>
                </c:pt>
                <c:pt idx="6">
                  <c:v>4.9142507700670395</c:v>
                </c:pt>
                <c:pt idx="7">
                  <c:v>7.0409207640412008</c:v>
                </c:pt>
                <c:pt idx="8">
                  <c:v>5.6699226243765155</c:v>
                </c:pt>
                <c:pt idx="9">
                  <c:v>4.7977180084437325</c:v>
                </c:pt>
                <c:pt idx="10">
                  <c:v>4.1057009251131094</c:v>
                </c:pt>
                <c:pt idx="11">
                  <c:v>5.8679796117881455</c:v>
                </c:pt>
                <c:pt idx="12">
                  <c:v>10.018608143102723</c:v>
                </c:pt>
                <c:pt idx="13">
                  <c:v>6.5465111653557546</c:v>
                </c:pt>
                <c:pt idx="14">
                  <c:v>7.8121325084013886</c:v>
                </c:pt>
                <c:pt idx="15">
                  <c:v>6.9789231810913384</c:v>
                </c:pt>
                <c:pt idx="16">
                  <c:v>5.5272133835316994</c:v>
                </c:pt>
                <c:pt idx="17">
                  <c:v>6.9777995001061583</c:v>
                </c:pt>
                <c:pt idx="18">
                  <c:v>7.2256026911701712</c:v>
                </c:pt>
                <c:pt idx="19">
                  <c:v>6.4975516789569889</c:v>
                </c:pt>
                <c:pt idx="20">
                  <c:v>5.4354874222491398</c:v>
                </c:pt>
                <c:pt idx="21">
                  <c:v>7.1439192968016298</c:v>
                </c:pt>
              </c:numCache>
            </c:numRef>
          </c:val>
        </c:ser>
        <c:marker val="1"/>
        <c:axId val="77089408"/>
        <c:axId val="77107584"/>
      </c:lineChart>
      <c:catAx>
        <c:axId val="77089408"/>
        <c:scaling>
          <c:orientation val="minMax"/>
        </c:scaling>
        <c:axPos val="b"/>
        <c:majorTickMark val="none"/>
        <c:tickLblPos val="low"/>
        <c:spPr>
          <a:noFill/>
        </c:spPr>
        <c:txPr>
          <a:bodyPr/>
          <a:lstStyle/>
          <a:p>
            <a:pPr>
              <a:defRPr sz="1400" b="1"/>
            </a:pPr>
            <a:endParaRPr lang="hu-HU"/>
          </a:p>
        </c:txPr>
        <c:crossAx val="77107584"/>
        <c:crosses val="autoZero"/>
        <c:auto val="1"/>
        <c:lblAlgn val="ctr"/>
        <c:lblOffset val="100"/>
      </c:catAx>
      <c:valAx>
        <c:axId val="77107584"/>
        <c:scaling>
          <c:orientation val="minMax"/>
        </c:scaling>
        <c:axPos val="l"/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hu-HU"/>
          </a:p>
        </c:txPr>
        <c:crossAx val="77089408"/>
        <c:crosses val="autoZero"/>
        <c:crossBetween val="between"/>
      </c:valAx>
    </c:plotArea>
    <c:legend>
      <c:legendPos val="b"/>
      <c:layout/>
      <c:spPr>
        <a:ln>
          <a:noFill/>
        </a:ln>
      </c:spPr>
      <c:txPr>
        <a:bodyPr/>
        <a:lstStyle/>
        <a:p>
          <a:pPr>
            <a:defRPr sz="1400" b="1"/>
          </a:pPr>
          <a:endParaRPr lang="hu-H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v>gazdasági szervezetek</c:v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Lbls>
            <c:spPr>
              <a:solidFill>
                <a:sysClr val="window" lastClr="FFFFFF">
                  <a:lumMod val="65000"/>
                  <a:alpha val="59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Val val="1"/>
          </c:dLbls>
          <c:cat>
            <c:strRef>
              <c:f>Munka1!$G$20:$G$32</c:f>
              <c:strCache>
                <c:ptCount val="13"/>
                <c:pt idx="0">
                  <c:v>≤ 0,04</c:v>
                </c:pt>
                <c:pt idx="1">
                  <c:v>0,05–0,09</c:v>
                </c:pt>
                <c:pt idx="2">
                  <c:v>0,10–0,14</c:v>
                </c:pt>
                <c:pt idx="3">
                  <c:v>0,15–0,19</c:v>
                </c:pt>
                <c:pt idx="4">
                  <c:v>0,20–0,29</c:v>
                </c:pt>
                <c:pt idx="5">
                  <c:v>0,30–0,49</c:v>
                </c:pt>
                <c:pt idx="6">
                  <c:v>0,50–0,99</c:v>
                </c:pt>
                <c:pt idx="7">
                  <c:v>1,00–1,99</c:v>
                </c:pt>
                <c:pt idx="8">
                  <c:v>2,00–4,99</c:v>
                </c:pt>
                <c:pt idx="9">
                  <c:v>5,00–9,99</c:v>
                </c:pt>
                <c:pt idx="10">
                  <c:v>10,00–19,99</c:v>
                </c:pt>
                <c:pt idx="11">
                  <c:v>20,00–29,99</c:v>
                </c:pt>
                <c:pt idx="12">
                  <c:v>30,00 ≤</c:v>
                </c:pt>
              </c:strCache>
            </c:strRef>
          </c:cat>
          <c:val>
            <c:numRef>
              <c:f>Munka1!$B$20:$B$32</c:f>
              <c:numCache>
                <c:formatCode>0.00</c:formatCode>
                <c:ptCount val="13"/>
                <c:pt idx="0">
                  <c:v>0.14347202295552369</c:v>
                </c:pt>
                <c:pt idx="1">
                  <c:v>0.71736011477761785</c:v>
                </c:pt>
                <c:pt idx="2">
                  <c:v>0.86083213773314204</c:v>
                </c:pt>
                <c:pt idx="3">
                  <c:v>0.57388809182209477</c:v>
                </c:pt>
                <c:pt idx="4">
                  <c:v>1.4347202295552368</c:v>
                </c:pt>
                <c:pt idx="5">
                  <c:v>2.1520803443328553</c:v>
                </c:pt>
                <c:pt idx="6">
                  <c:v>4.5911047345767555</c:v>
                </c:pt>
                <c:pt idx="7">
                  <c:v>10.473457675753238</c:v>
                </c:pt>
                <c:pt idx="8">
                  <c:v>18.077474892395983</c:v>
                </c:pt>
                <c:pt idx="9">
                  <c:v>18.507890961262571</c:v>
                </c:pt>
                <c:pt idx="10">
                  <c:v>16.642754662840744</c:v>
                </c:pt>
                <c:pt idx="11">
                  <c:v>8.0344332855093246</c:v>
                </c:pt>
                <c:pt idx="12">
                  <c:v>17.790530846484913</c:v>
                </c:pt>
              </c:numCache>
            </c:numRef>
          </c:val>
        </c:ser>
        <c:ser>
          <c:idx val="1"/>
          <c:order val="1"/>
          <c:tx>
            <c:v>Egyéni gazdaságok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spPr>
              <a:solidFill>
                <a:srgbClr val="9BBB59">
                  <a:lumMod val="75000"/>
                  <a:alpha val="59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Val val="1"/>
          </c:dLbls>
          <c:cat>
            <c:strRef>
              <c:f>Munka1!$G$20:$G$32</c:f>
              <c:strCache>
                <c:ptCount val="13"/>
                <c:pt idx="0">
                  <c:v>≤ 0,04</c:v>
                </c:pt>
                <c:pt idx="1">
                  <c:v>0,05–0,09</c:v>
                </c:pt>
                <c:pt idx="2">
                  <c:v>0,10–0,14</c:v>
                </c:pt>
                <c:pt idx="3">
                  <c:v>0,15–0,19</c:v>
                </c:pt>
                <c:pt idx="4">
                  <c:v>0,20–0,29</c:v>
                </c:pt>
                <c:pt idx="5">
                  <c:v>0,30–0,49</c:v>
                </c:pt>
                <c:pt idx="6">
                  <c:v>0,50–0,99</c:v>
                </c:pt>
                <c:pt idx="7">
                  <c:v>1,00–1,99</c:v>
                </c:pt>
                <c:pt idx="8">
                  <c:v>2,00–4,99</c:v>
                </c:pt>
                <c:pt idx="9">
                  <c:v>5,00–9,99</c:v>
                </c:pt>
                <c:pt idx="10">
                  <c:v>10,00–19,99</c:v>
                </c:pt>
                <c:pt idx="11">
                  <c:v>20,00–29,99</c:v>
                </c:pt>
                <c:pt idx="12">
                  <c:v>30,00 ≤</c:v>
                </c:pt>
              </c:strCache>
            </c:strRef>
          </c:cat>
          <c:val>
            <c:numRef>
              <c:f>Munka1!$H$20:$H$32</c:f>
              <c:numCache>
                <c:formatCode>0.00</c:formatCode>
                <c:ptCount val="13"/>
                <c:pt idx="0">
                  <c:v>14.636093251104404</c:v>
                </c:pt>
                <c:pt idx="1">
                  <c:v>29.612255609500082</c:v>
                </c:pt>
                <c:pt idx="2">
                  <c:v>18.218300310545423</c:v>
                </c:pt>
                <c:pt idx="3">
                  <c:v>7.6324191925819003</c:v>
                </c:pt>
                <c:pt idx="4">
                  <c:v>8.9336482526352707</c:v>
                </c:pt>
                <c:pt idx="5">
                  <c:v>6.5105191794602586</c:v>
                </c:pt>
                <c:pt idx="6">
                  <c:v>5.7899225823382805</c:v>
                </c:pt>
                <c:pt idx="7">
                  <c:v>3.8982198311682592</c:v>
                </c:pt>
                <c:pt idx="8">
                  <c:v>3.0015745965096445</c:v>
                </c:pt>
                <c:pt idx="9">
                  <c:v>1.1131522547347241</c:v>
                </c:pt>
                <c:pt idx="10">
                  <c:v>0.49315487906224109</c:v>
                </c:pt>
                <c:pt idx="11">
                  <c:v>9.4038402659318565E-2</c:v>
                </c:pt>
                <c:pt idx="12">
                  <c:v>6.6701657700214342E-2</c:v>
                </c:pt>
              </c:numCache>
            </c:numRef>
          </c:val>
        </c:ser>
        <c:gapWidth val="15"/>
        <c:overlap val="-25"/>
        <c:axId val="75892992"/>
        <c:axId val="75902976"/>
      </c:barChart>
      <c:catAx>
        <c:axId val="75892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hu-HU"/>
          </a:p>
        </c:txPr>
        <c:crossAx val="75902976"/>
        <c:crosses val="autoZero"/>
        <c:auto val="1"/>
        <c:lblAlgn val="ctr"/>
        <c:lblOffset val="100"/>
      </c:catAx>
      <c:valAx>
        <c:axId val="75902976"/>
        <c:scaling>
          <c:orientation val="minMax"/>
          <c:max val="30"/>
        </c:scaling>
        <c:axPos val="l"/>
        <c:numFmt formatCode="0" sourceLinked="0"/>
        <c:majorTickMark val="none"/>
        <c:tickLblPos val="none"/>
        <c:spPr>
          <a:noFill/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hu-HU"/>
          </a:p>
        </c:txPr>
        <c:crossAx val="7589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43717826681807"/>
          <c:y val="0.92914411080975412"/>
          <c:w val="0.49430515738519132"/>
          <c:h val="5.2923438084183094E-2"/>
        </c:manualLayout>
      </c:layout>
      <c:txPr>
        <a:bodyPr/>
        <a:lstStyle/>
        <a:p>
          <a:pPr>
            <a:defRPr sz="1600" b="1"/>
          </a:pPr>
          <a:endParaRPr lang="hu-HU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7"/>
  <c:chart>
    <c:autoTitleDeleted val="1"/>
    <c:plotArea>
      <c:layout>
        <c:manualLayout>
          <c:layoutTarget val="inner"/>
          <c:xMode val="edge"/>
          <c:yMode val="edge"/>
          <c:x val="0.12314918850851328"/>
          <c:y val="3.9820952479593448E-2"/>
          <c:w val="0.67371742574328242"/>
          <c:h val="0.88350482418467435"/>
        </c:manualLayout>
      </c:layout>
      <c:pieChart>
        <c:ser>
          <c:idx val="0"/>
          <c:order val="0"/>
          <c:spPr>
            <a:blipFill dpi="0" rotWithShape="1">
              <a:blip xmlns:r="http://schemas.openxmlformats.org/officeDocument/2006/relationships" r:embed="rId1">
                <a:alphaModFix amt="90000"/>
              </a:blip>
              <a:srcRect/>
              <a:stretch>
                <a:fillRect/>
              </a:stretch>
            </a:blipFill>
            <a:ln w="635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422329790535127E-2"/>
                  <c:y val="8.636120937657926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B</a:t>
                    </a:r>
                    <a:r>
                      <a:rPr lang="en-US" sz="1100" dirty="0" err="1"/>
                      <a:t>esorolás</a:t>
                    </a:r>
                    <a:r>
                      <a:rPr lang="en-US" sz="1100" dirty="0"/>
                      <a:t> </a:t>
                    </a:r>
                    <a:r>
                      <a:rPr lang="en-US" sz="1100" dirty="0" err="1"/>
                      <a:t>alatt</a:t>
                    </a:r>
                    <a:r>
                      <a:rPr lang="hu-HU" sz="1100" dirty="0"/>
                      <a:t> (557 ha)</a:t>
                    </a:r>
                    <a:endParaRPr lang="en-US" sz="1100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5.1914382537439213E-2"/>
                  <c:y val="5.8113433965903023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u-HU" sz="1400" b="1" baseline="0" dirty="0" smtClean="0"/>
                      <a:t> </a:t>
                    </a:r>
                    <a:r>
                      <a:rPr lang="hu-HU" sz="1400" dirty="0" err="1" smtClean="0"/>
                      <a:t>Szőlőtermesz-tésre</a:t>
                    </a:r>
                    <a:r>
                      <a:rPr lang="hu-HU" sz="1400" dirty="0" smtClean="0"/>
                      <a:t>:  </a:t>
                    </a:r>
                    <a:r>
                      <a:rPr lang="hu-HU" sz="1400" dirty="0"/>
                      <a:t>kiváló adottságú (4688 ha)</a:t>
                    </a:r>
                  </a:p>
                </c:rich>
              </c:tx>
              <c:spPr/>
              <c:showCatName val="1"/>
            </c:dLbl>
            <c:dLbl>
              <c:idx val="2"/>
              <c:layout>
                <c:manualLayout>
                  <c:x val="-4.868148910206993E-2"/>
                  <c:y val="2.6728108130309237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hu-HU" sz="1200" dirty="0" err="1" smtClean="0"/>
                      <a:t>Szőlőtermesz-tésre</a:t>
                    </a:r>
                    <a:r>
                      <a:rPr lang="hu-HU" sz="1200" dirty="0" smtClean="0"/>
                      <a:t> </a:t>
                    </a:r>
                    <a:r>
                      <a:rPr lang="hu-HU" sz="1200" dirty="0"/>
                      <a:t>kedvező adottságú (431 ha)</a:t>
                    </a:r>
                  </a:p>
                </c:rich>
              </c:tx>
              <c:spPr/>
              <c:showCatName val="1"/>
            </c:dLbl>
            <c:dLbl>
              <c:idx val="3"/>
              <c:layout>
                <c:manualLayout>
                  <c:x val="-5.3682405709828025E-3"/>
                  <c:y val="9.109320506936718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hu-HU" sz="1200" dirty="0" smtClean="0"/>
                      <a:t> Szőlőtermesztésre </a:t>
                    </a:r>
                    <a:r>
                      <a:rPr lang="hu-HU" sz="1200" dirty="0"/>
                      <a:t>alkalmas (50,2 ha)</a:t>
                    </a:r>
                  </a:p>
                </c:rich>
              </c:tx>
              <c:spPr/>
              <c:showCatName val="1"/>
            </c:dLbl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CatName val="1"/>
            <c:showLeaderLines val="1"/>
          </c:dLbls>
          <c:cat>
            <c:strRef>
              <c:f>Munka1!$I$2:$I$5</c:f>
              <c:strCache>
                <c:ptCount val="4"/>
                <c:pt idx="0">
                  <c:v>Besorolás alatt</c:v>
                </c:pt>
                <c:pt idx="1">
                  <c:v>I Szőlőtermesztésre kiváló adottságú</c:v>
                </c:pt>
                <c:pt idx="2">
                  <c:v>II/1 Szőlőtermesztésre kedvező adottságú</c:v>
                </c:pt>
                <c:pt idx="3">
                  <c:v>II/2 Szőlőtermesztésre alkalmas</c:v>
                </c:pt>
              </c:strCache>
            </c:strRef>
          </c:cat>
          <c:val>
            <c:numRef>
              <c:f>Munka1!$K$2:$K$5</c:f>
              <c:numCache>
                <c:formatCode>General</c:formatCode>
                <c:ptCount val="4"/>
                <c:pt idx="0">
                  <c:v>557</c:v>
                </c:pt>
                <c:pt idx="1">
                  <c:v>4688</c:v>
                </c:pt>
                <c:pt idx="2">
                  <c:v>431</c:v>
                </c:pt>
                <c:pt idx="3">
                  <c:v>50.2</c:v>
                </c:pt>
              </c:numCache>
            </c:numRef>
          </c:val>
        </c:ser>
        <c:dLbls>
          <c:showCatName val="1"/>
        </c:dLbls>
        <c:firstSliceAng val="53"/>
      </c:pieChart>
    </c:plotArea>
    <c:plotVisOnly val="1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sz="2000" dirty="0"/>
              <a:t>A támogatott </a:t>
            </a:r>
            <a:r>
              <a:rPr lang="hu-HU" sz="2000" dirty="0" smtClean="0"/>
              <a:t>ültetvény kivágási</a:t>
            </a:r>
            <a:r>
              <a:rPr lang="hu-HU" sz="2000" baseline="0" dirty="0" smtClean="0"/>
              <a:t> </a:t>
            </a:r>
            <a:r>
              <a:rPr lang="hu-HU" sz="2000" baseline="0" dirty="0"/>
              <a:t>és </a:t>
            </a:r>
            <a:r>
              <a:rPr lang="hu-HU" sz="2000" baseline="0" dirty="0" smtClean="0"/>
              <a:t>szerkezet-átalakítási </a:t>
            </a:r>
            <a:r>
              <a:rPr lang="hu-HU" sz="2000" baseline="0" dirty="0"/>
              <a:t>pályázatok aránya a Gyöngyösi kistérségben (MVH)</a:t>
            </a:r>
            <a:endParaRPr lang="hu-HU" sz="2000" dirty="0"/>
          </a:p>
        </c:rich>
      </c:tx>
      <c:layout>
        <c:manualLayout>
          <c:xMode val="edge"/>
          <c:yMode val="edge"/>
          <c:x val="0.19972823954311394"/>
          <c:y val="4.8046421956145779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numRef>
              <c:f>'2008-2012 szőlős'!$B$1:$F$1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'2008-2012 szőlős'!$B$4:$F$4</c:f>
              <c:numCache>
                <c:formatCode>0.00</c:formatCode>
                <c:ptCount val="5"/>
                <c:pt idx="0">
                  <c:v>24.681818181818194</c:v>
                </c:pt>
                <c:pt idx="1">
                  <c:v>12.652173913043478</c:v>
                </c:pt>
                <c:pt idx="2">
                  <c:v>7.4354838709677402</c:v>
                </c:pt>
                <c:pt idx="3">
                  <c:v>9.8214285714285712</c:v>
                </c:pt>
                <c:pt idx="4">
                  <c:v>9.8392857142857171</c:v>
                </c:pt>
              </c:numCache>
            </c:numRef>
          </c:val>
        </c:ser>
        <c:gapWidth val="21"/>
        <c:overlap val="-25"/>
        <c:axId val="77219712"/>
        <c:axId val="77221248"/>
      </c:barChart>
      <c:catAx>
        <c:axId val="77219712"/>
        <c:scaling>
          <c:orientation val="minMax"/>
        </c:scaling>
        <c:axPos val="b"/>
        <c:numFmt formatCode="General" sourceLinked="1"/>
        <c:maj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000" b="1"/>
            </a:pPr>
            <a:endParaRPr lang="hu-HU"/>
          </a:p>
        </c:txPr>
        <c:crossAx val="77221248"/>
        <c:crosses val="autoZero"/>
        <c:auto val="1"/>
        <c:lblAlgn val="ctr"/>
        <c:lblOffset val="100"/>
      </c:catAx>
      <c:valAx>
        <c:axId val="77221248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7721971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A7550-C7E2-45B5-96E2-B81E65607A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A5CA6EE-3B36-4606-B067-8F5FA760BE2D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b="1" dirty="0" smtClean="0"/>
            <a:t>Belépő és kilépő nehézségek</a:t>
          </a:r>
          <a:endParaRPr lang="hu-HU" b="1" dirty="0"/>
        </a:p>
      </dgm:t>
    </dgm:pt>
    <dgm:pt modelId="{5E9D098C-A0F2-4F0F-A117-57C4D761B412}" type="parTrans" cxnId="{8A95BF58-1E04-43B5-8D60-2556E790FE29}">
      <dgm:prSet/>
      <dgm:spPr/>
      <dgm:t>
        <a:bodyPr/>
        <a:lstStyle/>
        <a:p>
          <a:endParaRPr lang="hu-HU"/>
        </a:p>
      </dgm:t>
    </dgm:pt>
    <dgm:pt modelId="{739D0477-DD04-49A8-87C0-C9993880AB8A}" type="sibTrans" cxnId="{8A95BF58-1E04-43B5-8D60-2556E790FE29}">
      <dgm:prSet/>
      <dgm:spPr/>
      <dgm:t>
        <a:bodyPr/>
        <a:lstStyle/>
        <a:p>
          <a:endParaRPr lang="hu-HU"/>
        </a:p>
      </dgm:t>
    </dgm:pt>
    <dgm:pt modelId="{5A561E27-FA58-4906-AE0F-FCAAF97DF2DC}">
      <dgm:prSet phldrT="[Szöveg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u-HU" b="1" dirty="0" smtClean="0"/>
            <a:t>Túl kevés belépő , túl kevés kilépő</a:t>
          </a:r>
          <a:endParaRPr lang="hu-HU" b="1" dirty="0"/>
        </a:p>
      </dgm:t>
    </dgm:pt>
    <dgm:pt modelId="{7797E1F3-E3C8-480B-AC05-F99720240E26}" type="parTrans" cxnId="{F9E18A32-DBB9-4585-9687-B52B43DB75E6}">
      <dgm:prSet/>
      <dgm:spPr/>
      <dgm:t>
        <a:bodyPr/>
        <a:lstStyle/>
        <a:p>
          <a:endParaRPr lang="hu-HU"/>
        </a:p>
      </dgm:t>
    </dgm:pt>
    <dgm:pt modelId="{F968311B-F50B-4238-A926-6E04EF8FB2A0}" type="sibTrans" cxnId="{F9E18A32-DBB9-4585-9687-B52B43DB75E6}">
      <dgm:prSet/>
      <dgm:spPr/>
      <dgm:t>
        <a:bodyPr/>
        <a:lstStyle/>
        <a:p>
          <a:endParaRPr lang="hu-HU"/>
        </a:p>
      </dgm:t>
    </dgm:pt>
    <dgm:pt modelId="{9154655F-0C19-4816-8AEA-15AFF031101C}" type="pres">
      <dgm:prSet presAssocID="{4CEA7550-C7E2-45B5-96E2-B81E65607A2F}" presName="Name0" presStyleCnt="0">
        <dgm:presLayoutVars>
          <dgm:dir/>
          <dgm:animLvl val="lvl"/>
          <dgm:resizeHandles val="exact"/>
        </dgm:presLayoutVars>
      </dgm:prSet>
      <dgm:spPr/>
    </dgm:pt>
    <dgm:pt modelId="{B19AC95F-BE03-414E-884A-62AC50B498C7}" type="pres">
      <dgm:prSet presAssocID="{CA5CA6EE-3B36-4606-B067-8F5FA760BE2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A2939-0500-456A-9998-D4AB2D5FFA8D}" type="pres">
      <dgm:prSet presAssocID="{739D0477-DD04-49A8-87C0-C9993880AB8A}" presName="parTxOnlySpace" presStyleCnt="0"/>
      <dgm:spPr/>
    </dgm:pt>
    <dgm:pt modelId="{9FD43399-A2AB-423A-9060-E82BAF7ECDB6}" type="pres">
      <dgm:prSet presAssocID="{5A561E27-FA58-4906-AE0F-FCAAF97DF2D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95BF58-1E04-43B5-8D60-2556E790FE29}" srcId="{4CEA7550-C7E2-45B5-96E2-B81E65607A2F}" destId="{CA5CA6EE-3B36-4606-B067-8F5FA760BE2D}" srcOrd="0" destOrd="0" parTransId="{5E9D098C-A0F2-4F0F-A117-57C4D761B412}" sibTransId="{739D0477-DD04-49A8-87C0-C9993880AB8A}"/>
    <dgm:cxn modelId="{8E5B8362-16E5-437E-BB47-522B6D7AF99D}" type="presOf" srcId="{5A561E27-FA58-4906-AE0F-FCAAF97DF2DC}" destId="{9FD43399-A2AB-423A-9060-E82BAF7ECDB6}" srcOrd="0" destOrd="0" presId="urn:microsoft.com/office/officeart/2005/8/layout/chevron1"/>
    <dgm:cxn modelId="{F1DCEB0B-17EB-464F-9B54-9CBF13FCECA2}" type="presOf" srcId="{4CEA7550-C7E2-45B5-96E2-B81E65607A2F}" destId="{9154655F-0C19-4816-8AEA-15AFF031101C}" srcOrd="0" destOrd="0" presId="urn:microsoft.com/office/officeart/2005/8/layout/chevron1"/>
    <dgm:cxn modelId="{E47811D3-9366-4FE0-8A8A-5BAD99D5E9AC}" type="presOf" srcId="{CA5CA6EE-3B36-4606-B067-8F5FA760BE2D}" destId="{B19AC95F-BE03-414E-884A-62AC50B498C7}" srcOrd="0" destOrd="0" presId="urn:microsoft.com/office/officeart/2005/8/layout/chevron1"/>
    <dgm:cxn modelId="{F9E18A32-DBB9-4585-9687-B52B43DB75E6}" srcId="{4CEA7550-C7E2-45B5-96E2-B81E65607A2F}" destId="{5A561E27-FA58-4906-AE0F-FCAAF97DF2DC}" srcOrd="1" destOrd="0" parTransId="{7797E1F3-E3C8-480B-AC05-F99720240E26}" sibTransId="{F968311B-F50B-4238-A926-6E04EF8FB2A0}"/>
    <dgm:cxn modelId="{6951CDD4-52C9-4DF5-903F-73A93987C9A3}" type="presParOf" srcId="{9154655F-0C19-4816-8AEA-15AFF031101C}" destId="{B19AC95F-BE03-414E-884A-62AC50B498C7}" srcOrd="0" destOrd="0" presId="urn:microsoft.com/office/officeart/2005/8/layout/chevron1"/>
    <dgm:cxn modelId="{C97782BB-73FD-4F0E-822A-0FD1B8F052AC}" type="presParOf" srcId="{9154655F-0C19-4816-8AEA-15AFF031101C}" destId="{09FA2939-0500-456A-9998-D4AB2D5FFA8D}" srcOrd="1" destOrd="0" presId="urn:microsoft.com/office/officeart/2005/8/layout/chevron1"/>
    <dgm:cxn modelId="{5EB4B7D6-BBCD-4FCB-BFF8-3408A2997EB1}" type="presParOf" srcId="{9154655F-0C19-4816-8AEA-15AFF031101C}" destId="{9FD43399-A2AB-423A-9060-E82BAF7ECDB6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CB72A-7B52-420B-A342-BAA726EFC3A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83CDFC-C062-4420-A12D-9C0CEF2CFF09}">
      <dgm:prSet phldrT="[Szöveg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Elöregedő gazda társadalom </a:t>
          </a:r>
          <a:endParaRPr lang="hu-HU" b="1" dirty="0">
            <a:solidFill>
              <a:schemeClr val="tx1"/>
            </a:solidFill>
          </a:endParaRPr>
        </a:p>
      </dgm:t>
    </dgm:pt>
    <dgm:pt modelId="{A9D82BA8-3A4B-4696-B8D0-F2CD41CFBD2E}" type="parTrans" cxnId="{5D495E85-0FAE-4AC5-957D-3BA7417E6ED7}">
      <dgm:prSet/>
      <dgm:spPr/>
      <dgm:t>
        <a:bodyPr/>
        <a:lstStyle/>
        <a:p>
          <a:endParaRPr lang="hu-HU"/>
        </a:p>
      </dgm:t>
    </dgm:pt>
    <dgm:pt modelId="{D4E7BCC5-70E8-46A6-A802-2AFAB1BD0A70}" type="sibTrans" cxnId="{5D495E85-0FAE-4AC5-957D-3BA7417E6ED7}">
      <dgm:prSet/>
      <dgm:spPr/>
      <dgm:t>
        <a:bodyPr/>
        <a:lstStyle/>
        <a:p>
          <a:endParaRPr lang="hu-HU"/>
        </a:p>
      </dgm:t>
    </dgm:pt>
    <dgm:pt modelId="{BDF3BA37-C457-413E-B567-D83E3CE16D77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Gazdaságok száma csökken </a:t>
          </a:r>
          <a:endParaRPr lang="hu-HU" b="1" dirty="0">
            <a:solidFill>
              <a:schemeClr val="tx1"/>
            </a:solidFill>
          </a:endParaRPr>
        </a:p>
      </dgm:t>
    </dgm:pt>
    <dgm:pt modelId="{36ECDD78-11F0-4B31-A89D-62C483ED42F4}" type="parTrans" cxnId="{34BEB0F1-99CC-4DF8-9A3A-B04F5D82732E}">
      <dgm:prSet/>
      <dgm:spPr/>
      <dgm:t>
        <a:bodyPr/>
        <a:lstStyle/>
        <a:p>
          <a:endParaRPr lang="hu-HU"/>
        </a:p>
      </dgm:t>
    </dgm:pt>
    <dgm:pt modelId="{8694F7EE-B026-4D31-9D77-1454C000703A}" type="sibTrans" cxnId="{34BEB0F1-99CC-4DF8-9A3A-B04F5D82732E}">
      <dgm:prSet/>
      <dgm:spPr/>
      <dgm:t>
        <a:bodyPr/>
        <a:lstStyle/>
        <a:p>
          <a:endParaRPr lang="hu-HU"/>
        </a:p>
      </dgm:t>
    </dgm:pt>
    <dgm:pt modelId="{91B309B8-EE64-497F-B6F3-054B6CBF8917}">
      <dgm:prSet phldrT="[Szöveg]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hu-HU" b="1" dirty="0" smtClean="0">
              <a:solidFill>
                <a:schemeClr val="tx1"/>
              </a:solidFill>
            </a:rPr>
            <a:t>Mezőgazdasági szektor versenyképessége csökken</a:t>
          </a:r>
        </a:p>
        <a:p>
          <a:pPr algn="l"/>
          <a:r>
            <a:rPr lang="hu-HU" b="1" dirty="0" smtClean="0">
              <a:solidFill>
                <a:schemeClr val="tx1"/>
              </a:solidFill>
            </a:rPr>
            <a:t>Elhanyagolódó </a:t>
          </a:r>
          <a:r>
            <a:rPr lang="hu-HU" b="1" dirty="0" err="1" smtClean="0">
              <a:solidFill>
                <a:schemeClr val="tx1"/>
              </a:solidFill>
            </a:rPr>
            <a:t>kultúrtáj</a:t>
          </a:r>
          <a:r>
            <a:rPr lang="hu-HU" b="1" dirty="0" smtClean="0">
              <a:solidFill>
                <a:schemeClr val="tx1"/>
              </a:solidFill>
            </a:rPr>
            <a:t> és tájszerkezet</a:t>
          </a:r>
        </a:p>
        <a:p>
          <a:pPr algn="l"/>
          <a:r>
            <a:rPr lang="hu-HU" b="1" dirty="0" smtClean="0">
              <a:solidFill>
                <a:schemeClr val="tx1"/>
              </a:solidFill>
            </a:rPr>
            <a:t>Kiüresedő vidék</a:t>
          </a:r>
          <a:endParaRPr lang="hu-HU" b="1" dirty="0">
            <a:solidFill>
              <a:schemeClr val="tx1"/>
            </a:solidFill>
          </a:endParaRPr>
        </a:p>
      </dgm:t>
    </dgm:pt>
    <dgm:pt modelId="{4A6BAD3F-4314-4939-9B6E-1DEC13EE67BD}" type="parTrans" cxnId="{865ED087-1E47-4D0D-9C51-97D8E864B570}">
      <dgm:prSet/>
      <dgm:spPr/>
      <dgm:t>
        <a:bodyPr/>
        <a:lstStyle/>
        <a:p>
          <a:endParaRPr lang="hu-HU"/>
        </a:p>
      </dgm:t>
    </dgm:pt>
    <dgm:pt modelId="{F5785E71-C81B-4A76-9896-83BFF5BF0B7A}" type="sibTrans" cxnId="{865ED087-1E47-4D0D-9C51-97D8E864B570}">
      <dgm:prSet/>
      <dgm:spPr/>
      <dgm:t>
        <a:bodyPr/>
        <a:lstStyle/>
        <a:p>
          <a:endParaRPr lang="hu-HU"/>
        </a:p>
      </dgm:t>
    </dgm:pt>
    <dgm:pt modelId="{BC000249-58EA-493A-B40C-3A201F70F498}" type="pres">
      <dgm:prSet presAssocID="{B88CB72A-7B52-420B-A342-BAA726EFC3AB}" presName="Name0" presStyleCnt="0">
        <dgm:presLayoutVars>
          <dgm:dir/>
          <dgm:animLvl val="lvl"/>
          <dgm:resizeHandles val="exact"/>
        </dgm:presLayoutVars>
      </dgm:prSet>
      <dgm:spPr/>
    </dgm:pt>
    <dgm:pt modelId="{0535960C-4D42-4E0D-8E7A-F9112C35710E}" type="pres">
      <dgm:prSet presAssocID="{7C83CDFC-C062-4420-A12D-9C0CEF2CFF09}" presName="parTxOnly" presStyleLbl="node1" presStyleIdx="0" presStyleCnt="3" custScaleX="79055" custScaleY="71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CD491D-3FD0-4D73-AEE3-50EEAE8FC2C3}" type="pres">
      <dgm:prSet presAssocID="{D4E7BCC5-70E8-46A6-A802-2AFAB1BD0A70}" presName="parTxOnlySpace" presStyleCnt="0"/>
      <dgm:spPr/>
    </dgm:pt>
    <dgm:pt modelId="{064D8885-1132-4312-9C23-83D85D11967D}" type="pres">
      <dgm:prSet presAssocID="{BDF3BA37-C457-413E-B567-D83E3CE16D7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959ED8-611F-4CA6-8E43-CE473C069A9B}" type="pres">
      <dgm:prSet presAssocID="{8694F7EE-B026-4D31-9D77-1454C000703A}" presName="parTxOnlySpace" presStyleCnt="0"/>
      <dgm:spPr/>
    </dgm:pt>
    <dgm:pt modelId="{38CEC9A1-22C9-44C8-ACEC-600C298C1B4F}" type="pres">
      <dgm:prSet presAssocID="{91B309B8-EE64-497F-B6F3-054B6CBF8917}" presName="parTxOnly" presStyleLbl="node1" presStyleIdx="2" presStyleCnt="3" custScaleX="130489" custScaleY="12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C38C3D6-3FF9-4F21-A197-8159F7CE8D7D}" type="presOf" srcId="{91B309B8-EE64-497F-B6F3-054B6CBF8917}" destId="{38CEC9A1-22C9-44C8-ACEC-600C298C1B4F}" srcOrd="0" destOrd="0" presId="urn:microsoft.com/office/officeart/2005/8/layout/chevron1"/>
    <dgm:cxn modelId="{865ED087-1E47-4D0D-9C51-97D8E864B570}" srcId="{B88CB72A-7B52-420B-A342-BAA726EFC3AB}" destId="{91B309B8-EE64-497F-B6F3-054B6CBF8917}" srcOrd="2" destOrd="0" parTransId="{4A6BAD3F-4314-4939-9B6E-1DEC13EE67BD}" sibTransId="{F5785E71-C81B-4A76-9896-83BFF5BF0B7A}"/>
    <dgm:cxn modelId="{89CD8107-D3B4-4658-A68F-60416DE5A84E}" type="presOf" srcId="{BDF3BA37-C457-413E-B567-D83E3CE16D77}" destId="{064D8885-1132-4312-9C23-83D85D11967D}" srcOrd="0" destOrd="0" presId="urn:microsoft.com/office/officeart/2005/8/layout/chevron1"/>
    <dgm:cxn modelId="{5BB46824-69A9-47D4-AD13-BCB62B06D846}" type="presOf" srcId="{7C83CDFC-C062-4420-A12D-9C0CEF2CFF09}" destId="{0535960C-4D42-4E0D-8E7A-F9112C35710E}" srcOrd="0" destOrd="0" presId="urn:microsoft.com/office/officeart/2005/8/layout/chevron1"/>
    <dgm:cxn modelId="{8D0A3B69-A193-4106-9D88-F664AC90FBDC}" type="presOf" srcId="{B88CB72A-7B52-420B-A342-BAA726EFC3AB}" destId="{BC000249-58EA-493A-B40C-3A201F70F498}" srcOrd="0" destOrd="0" presId="urn:microsoft.com/office/officeart/2005/8/layout/chevron1"/>
    <dgm:cxn modelId="{5D495E85-0FAE-4AC5-957D-3BA7417E6ED7}" srcId="{B88CB72A-7B52-420B-A342-BAA726EFC3AB}" destId="{7C83CDFC-C062-4420-A12D-9C0CEF2CFF09}" srcOrd="0" destOrd="0" parTransId="{A9D82BA8-3A4B-4696-B8D0-F2CD41CFBD2E}" sibTransId="{D4E7BCC5-70E8-46A6-A802-2AFAB1BD0A70}"/>
    <dgm:cxn modelId="{34BEB0F1-99CC-4DF8-9A3A-B04F5D82732E}" srcId="{B88CB72A-7B52-420B-A342-BAA726EFC3AB}" destId="{BDF3BA37-C457-413E-B567-D83E3CE16D77}" srcOrd="1" destOrd="0" parTransId="{36ECDD78-11F0-4B31-A89D-62C483ED42F4}" sibTransId="{8694F7EE-B026-4D31-9D77-1454C000703A}"/>
    <dgm:cxn modelId="{90252042-EB59-4514-823F-09C97611A8DC}" type="presParOf" srcId="{BC000249-58EA-493A-B40C-3A201F70F498}" destId="{0535960C-4D42-4E0D-8E7A-F9112C35710E}" srcOrd="0" destOrd="0" presId="urn:microsoft.com/office/officeart/2005/8/layout/chevron1"/>
    <dgm:cxn modelId="{80C41823-0F75-423E-8349-39948671A736}" type="presParOf" srcId="{BC000249-58EA-493A-B40C-3A201F70F498}" destId="{A8CD491D-3FD0-4D73-AEE3-50EEAE8FC2C3}" srcOrd="1" destOrd="0" presId="urn:microsoft.com/office/officeart/2005/8/layout/chevron1"/>
    <dgm:cxn modelId="{291972EA-C242-422B-83CC-BC1C3D9446F9}" type="presParOf" srcId="{BC000249-58EA-493A-B40C-3A201F70F498}" destId="{064D8885-1132-4312-9C23-83D85D11967D}" srcOrd="2" destOrd="0" presId="urn:microsoft.com/office/officeart/2005/8/layout/chevron1"/>
    <dgm:cxn modelId="{1CFB4B3D-B45D-4991-91CB-143E0A5DCEC7}" type="presParOf" srcId="{BC000249-58EA-493A-B40C-3A201F70F498}" destId="{82959ED8-611F-4CA6-8E43-CE473C069A9B}" srcOrd="3" destOrd="0" presId="urn:microsoft.com/office/officeart/2005/8/layout/chevron1"/>
    <dgm:cxn modelId="{EAEC2076-4C55-4B93-8361-BC39F7630C09}" type="presParOf" srcId="{BC000249-58EA-493A-B40C-3A201F70F498}" destId="{38CEC9A1-22C9-44C8-ACEC-600C298C1B4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AC95F-BE03-414E-884A-62AC50B498C7}">
      <dsp:nvSpPr>
        <dsp:cNvPr id="0" name=""/>
        <dsp:cNvSpPr/>
      </dsp:nvSpPr>
      <dsp:spPr>
        <a:xfrm>
          <a:off x="6645" y="235945"/>
          <a:ext cx="3972394" cy="1588957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1" kern="1200" dirty="0" smtClean="0"/>
            <a:t>Belépő és kilépő nehézségek</a:t>
          </a:r>
          <a:endParaRPr lang="hu-HU" sz="3400" b="1" kern="1200" dirty="0"/>
        </a:p>
      </dsp:txBody>
      <dsp:txXfrm>
        <a:off x="6645" y="235945"/>
        <a:ext cx="3972394" cy="1588957"/>
      </dsp:txXfrm>
    </dsp:sp>
    <dsp:sp modelId="{9FD43399-A2AB-423A-9060-E82BAF7ECDB6}">
      <dsp:nvSpPr>
        <dsp:cNvPr id="0" name=""/>
        <dsp:cNvSpPr/>
      </dsp:nvSpPr>
      <dsp:spPr>
        <a:xfrm>
          <a:off x="3581800" y="235945"/>
          <a:ext cx="3972394" cy="158895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b="1" kern="1200" dirty="0" smtClean="0"/>
            <a:t>Túl kevés belépő , túl kevés kilépő</a:t>
          </a:r>
          <a:endParaRPr lang="hu-HU" sz="3400" b="1" kern="1200" dirty="0"/>
        </a:p>
      </dsp:txBody>
      <dsp:txXfrm>
        <a:off x="3581800" y="235945"/>
        <a:ext cx="3972394" cy="1588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5960C-4D42-4E0D-8E7A-F9112C35710E}">
      <dsp:nvSpPr>
        <dsp:cNvPr id="0" name=""/>
        <dsp:cNvSpPr/>
      </dsp:nvSpPr>
      <dsp:spPr>
        <a:xfrm>
          <a:off x="1981" y="802193"/>
          <a:ext cx="2397504" cy="87248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Elöregedő gazda társadalom </a:t>
          </a:r>
          <a:endParaRPr lang="hu-HU" sz="1600" b="1" kern="1200" dirty="0">
            <a:solidFill>
              <a:schemeClr val="tx1"/>
            </a:solidFill>
          </a:endParaRPr>
        </a:p>
      </dsp:txBody>
      <dsp:txXfrm>
        <a:off x="1981" y="802193"/>
        <a:ext cx="2397504" cy="872484"/>
      </dsp:txXfrm>
    </dsp:sp>
    <dsp:sp modelId="{064D8885-1132-4312-9C23-83D85D11967D}">
      <dsp:nvSpPr>
        <dsp:cNvPr id="0" name=""/>
        <dsp:cNvSpPr/>
      </dsp:nvSpPr>
      <dsp:spPr>
        <a:xfrm>
          <a:off x="2096215" y="631894"/>
          <a:ext cx="3032704" cy="121308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Gazdaságok száma csökken </a:t>
          </a:r>
          <a:endParaRPr lang="hu-HU" sz="1600" b="1" kern="1200" dirty="0">
            <a:solidFill>
              <a:schemeClr val="tx1"/>
            </a:solidFill>
          </a:endParaRPr>
        </a:p>
      </dsp:txBody>
      <dsp:txXfrm>
        <a:off x="2096215" y="631894"/>
        <a:ext cx="3032704" cy="1213081"/>
      </dsp:txXfrm>
    </dsp:sp>
    <dsp:sp modelId="{38CEC9A1-22C9-44C8-ACEC-600C298C1B4F}">
      <dsp:nvSpPr>
        <dsp:cNvPr id="0" name=""/>
        <dsp:cNvSpPr/>
      </dsp:nvSpPr>
      <dsp:spPr>
        <a:xfrm>
          <a:off x="4825649" y="491225"/>
          <a:ext cx="3957345" cy="1494419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Mezőgazdasági szektor versenyképessége csökken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Elhanyagolódó </a:t>
          </a:r>
          <a:r>
            <a:rPr lang="hu-HU" sz="1600" b="1" kern="1200" dirty="0" err="1" smtClean="0">
              <a:solidFill>
                <a:schemeClr val="tx1"/>
              </a:solidFill>
            </a:rPr>
            <a:t>kultúrtáj</a:t>
          </a:r>
          <a:r>
            <a:rPr lang="hu-HU" sz="1600" b="1" kern="1200" dirty="0" smtClean="0">
              <a:solidFill>
                <a:schemeClr val="tx1"/>
              </a:solidFill>
            </a:rPr>
            <a:t> és tájszerkezet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Kiüresedő vidék</a:t>
          </a:r>
          <a:endParaRPr lang="hu-HU" sz="1600" b="1" kern="1200" dirty="0">
            <a:solidFill>
              <a:schemeClr val="tx1"/>
            </a:solidFill>
          </a:endParaRPr>
        </a:p>
      </dsp:txBody>
      <dsp:txXfrm>
        <a:off x="4825649" y="491225"/>
        <a:ext cx="3957345" cy="149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0.70117</cdr:x>
      <cdr:y>0.95512</cdr:y>
    </cdr:from>
    <cdr:to>
      <cdr:x>0.99153</cdr:x>
      <cdr:y>1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6521979" y="6550222"/>
          <a:ext cx="27008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hu-HU" sz="1400" dirty="0" smtClean="0"/>
            <a:t>Hegyközségek Nemzeti Tanácsa </a:t>
          </a:r>
          <a:endParaRPr lang="hu-H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0.70464</cdr:x>
      <cdr:y>0.95251</cdr:y>
    </cdr:from>
    <cdr:to>
      <cdr:x>1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443192" y="6361583"/>
          <a:ext cx="27008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1400" dirty="0" smtClean="0"/>
            <a:t>Hegyközségek Nemzeti Tanácsa </a:t>
          </a:r>
          <a:endParaRPr lang="hu-HU" sz="1400" dirty="0"/>
        </a:p>
      </cdr:txBody>
    </cdr:sp>
  </cdr:relSizeAnchor>
  <cdr:relSizeAnchor xmlns:cdr="http://schemas.openxmlformats.org/drawingml/2006/chartDrawing">
    <cdr:from>
      <cdr:x>0.32812</cdr:x>
      <cdr:y>0.04805</cdr:y>
    </cdr:from>
    <cdr:to>
      <cdr:x>0.96875</cdr:x>
      <cdr:y>0.12521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00364" y="311402"/>
          <a:ext cx="5857883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dirty="0" err="1" smtClean="0"/>
            <a:t>Támogatott</a:t>
          </a:r>
          <a:r>
            <a:rPr lang="hu-HU" sz="2000" b="1" dirty="0" smtClean="0"/>
            <a:t> ültetvény</a:t>
          </a:r>
          <a:r>
            <a:rPr lang="en-US" sz="2000" b="1" dirty="0" smtClean="0"/>
            <a:t> </a:t>
          </a:r>
          <a:r>
            <a:rPr lang="en-US" sz="2000" b="1" dirty="0" err="1" smtClean="0"/>
            <a:t>kivágás</a:t>
          </a:r>
          <a:r>
            <a:rPr lang="hu-HU" sz="2000" b="1" dirty="0" smtClean="0"/>
            <a:t> a 2008/2009 - 2010/2011 borpiaci években</a:t>
          </a:r>
          <a:r>
            <a:rPr lang="en-US" sz="2000" b="1" dirty="0" smtClean="0"/>
            <a:t> (ha)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0.67182</cdr:x>
      <cdr:y>0.9503</cdr:y>
    </cdr:from>
    <cdr:to>
      <cdr:x>1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985992" y="6145559"/>
          <a:ext cx="27008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1400" dirty="0" smtClean="0"/>
            <a:t>Hegyközségek Nemzeti Tanácsa </a:t>
          </a:r>
          <a:endParaRPr lang="hu-HU" sz="1400" dirty="0"/>
        </a:p>
      </cdr:txBody>
    </cdr:sp>
  </cdr:relSizeAnchor>
  <cdr:relSizeAnchor xmlns:cdr="http://schemas.openxmlformats.org/drawingml/2006/chartDrawing">
    <cdr:from>
      <cdr:x>0.19618</cdr:x>
      <cdr:y>0.06155</cdr:y>
    </cdr:from>
    <cdr:to>
      <cdr:x>0.94271</cdr:x>
      <cdr:y>0.1769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4470" y="381130"/>
          <a:ext cx="614366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 smtClean="0"/>
            <a:t>Támogatott szerkezet-átalakítás a 2008/2009 - 2011/2012 borpiaci években (ha)</a:t>
          </a:r>
          <a:endParaRPr lang="en-US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0.25227</cdr:x>
      <cdr:y>0.03333</cdr:y>
    </cdr:from>
    <cdr:to>
      <cdr:x>0.95102</cdr:x>
      <cdr:y>0.13971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346531" y="216023"/>
          <a:ext cx="6499462" cy="689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2000" b="1" dirty="0"/>
            <a:t>Szőlőtermeléssel foglalkozó gazdaságok száma a szőlőterület nagyságkategóriái szerint</a:t>
          </a:r>
          <a:r>
            <a:rPr lang="hu-HU" sz="2000" b="1" baseline="0" dirty="0"/>
            <a:t> </a:t>
          </a:r>
          <a:r>
            <a:rPr lang="hu-HU" sz="2000" b="1" baseline="0" dirty="0" smtClean="0"/>
            <a:t>(% )(KSH </a:t>
          </a:r>
          <a:r>
            <a:rPr lang="hu-HU" sz="2000" b="1" dirty="0" smtClean="0"/>
            <a:t>2010</a:t>
          </a:r>
          <a:r>
            <a:rPr lang="hu-HU" sz="2000" b="1" dirty="0"/>
            <a:t>)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0.60059</cdr:x>
      <cdr:y>0.91619</cdr:y>
    </cdr:from>
    <cdr:to>
      <cdr:x>0.9928</cdr:x>
      <cdr:y>0.98048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528392" y="4104457"/>
          <a:ext cx="23042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dirty="0"/>
            <a:t>Hegyközségek </a:t>
          </a:r>
          <a:r>
            <a:rPr lang="hu-HU" sz="1100" dirty="0" smtClean="0"/>
            <a:t>Nemzeti </a:t>
          </a:r>
          <a:r>
            <a:rPr lang="hu-HU" sz="1100" dirty="0"/>
            <a:t>Tanácsa 2013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2CE7-CBA6-48EB-A21A-CF19394DDFAB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87557-2845-4EBF-8B3B-EC5A6CF35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7557-2845-4EBF-8B3B-EC5A6CF35BAE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8A4A-F9A4-4A0C-BA93-37473CE44D2E}" type="datetimeFigureOut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BA2D-E2CA-4814-B381-37191F9E823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92888" cy="1298575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Földből élők: agrárszereplők, vidéki fejlődési pályák és vidékpolitikák Magyarországon</a:t>
            </a: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128792" cy="838944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Családi borászatok </a:t>
            </a:r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Mátrai borvidéken</a:t>
            </a:r>
          </a:p>
          <a:p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Király Gábor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000" b="1" dirty="0" smtClean="0"/>
              <a:t>A Magyar Regionális Tudományi Társaság XI. vándorgyűlése</a:t>
            </a:r>
          </a:p>
          <a:p>
            <a:r>
              <a:rPr lang="hu-HU" sz="2000" b="1" dirty="0" smtClean="0"/>
              <a:t>2013. november 22.</a:t>
            </a:r>
            <a:endParaRPr lang="hu-HU" sz="2000" b="1" dirty="0"/>
          </a:p>
        </p:txBody>
      </p:sp>
      <p:pic>
        <p:nvPicPr>
          <p:cNvPr id="4" name="Tartalom helye 4" descr="MTA KRTK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108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403648" y="6206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Országos Tudományos Kutatási Alapprogramok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35080" cy="1084982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Mátraaljai borvidék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Harmadik legnagyobb </a:t>
            </a:r>
            <a:r>
              <a:rPr lang="hu-HU" dirty="0" smtClean="0"/>
              <a:t>borvidékünk:</a:t>
            </a:r>
            <a:endParaRPr lang="hu-HU" dirty="0" smtClean="0"/>
          </a:p>
          <a:p>
            <a:pPr marL="449263" lvl="1"/>
            <a:r>
              <a:rPr lang="hu-HU" sz="2400" dirty="0" smtClean="0"/>
              <a:t>11 hegyközség</a:t>
            </a:r>
          </a:p>
          <a:p>
            <a:pPr marL="449263" lvl="1"/>
            <a:r>
              <a:rPr lang="hu-HU" sz="2400" dirty="0" smtClean="0"/>
              <a:t>38 település</a:t>
            </a:r>
          </a:p>
          <a:p>
            <a:pPr marL="449263" lvl="1"/>
            <a:r>
              <a:rPr lang="hu-HU" sz="2400" dirty="0" smtClean="0"/>
              <a:t>5754 hektár </a:t>
            </a:r>
          </a:p>
          <a:p>
            <a:pPr marL="449263" lvl="1">
              <a:buNone/>
            </a:pPr>
            <a:endParaRPr lang="hu-HU" sz="2400" dirty="0" smtClean="0"/>
          </a:p>
          <a:p>
            <a:pPr marL="449263" lvl="1">
              <a:buNone/>
            </a:pPr>
            <a:r>
              <a:rPr lang="hu-HU" sz="2400" b="1" dirty="0" smtClean="0"/>
              <a:t>Gyöngyösi kistérség</a:t>
            </a:r>
          </a:p>
          <a:p>
            <a:pPr marL="449263" lvl="1"/>
            <a:r>
              <a:rPr lang="hu-HU" sz="2400" dirty="0" smtClean="0"/>
              <a:t>23 gazdasági szervezet</a:t>
            </a:r>
          </a:p>
          <a:p>
            <a:pPr marL="849313" lvl="2"/>
            <a:r>
              <a:rPr lang="hu-HU" sz="2000" dirty="0" smtClean="0"/>
              <a:t>497,34 ha</a:t>
            </a:r>
          </a:p>
          <a:p>
            <a:pPr marL="849313" lvl="2"/>
            <a:r>
              <a:rPr lang="hu-HU" sz="2000" dirty="0" smtClean="0"/>
              <a:t>21,6 ha / szervezet</a:t>
            </a:r>
          </a:p>
          <a:p>
            <a:pPr marL="449263" lvl="1"/>
            <a:r>
              <a:rPr lang="hu-HU" sz="2400" dirty="0" smtClean="0"/>
              <a:t>2619 egyéni gazdaság</a:t>
            </a:r>
          </a:p>
          <a:p>
            <a:pPr marL="849313" lvl="2"/>
            <a:r>
              <a:rPr lang="hu-HU" sz="2000" dirty="0" smtClean="0"/>
              <a:t>3780 ha</a:t>
            </a:r>
          </a:p>
          <a:p>
            <a:pPr marL="849313" lvl="2"/>
            <a:r>
              <a:rPr lang="hu-HU" sz="2000" dirty="0" smtClean="0"/>
              <a:t>1,44 ha / gazdaság</a:t>
            </a:r>
          </a:p>
          <a:p>
            <a:pPr marL="449263" lvl="1"/>
            <a:endParaRPr lang="hu-HU" sz="2400" dirty="0" smtClean="0"/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3269077" y="2132856"/>
          <a:ext cx="5874923" cy="447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11560" y="630932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ÁMÖ 2010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-78787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mogatas_suruse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457608" cy="5567383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5786" y="6143644"/>
            <a:ext cx="7429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Támogatott ültetvény kivágás (</a:t>
            </a:r>
            <a:r>
              <a:rPr lang="hu-HU" b="1" dirty="0" smtClean="0">
                <a:solidFill>
                  <a:srgbClr val="FF0000"/>
                </a:solidFill>
                <a:sym typeface="Wingdings"/>
              </a:rPr>
              <a:t></a:t>
            </a:r>
            <a:r>
              <a:rPr lang="hu-HU" b="1" dirty="0" smtClean="0"/>
              <a:t>) és támogatott szerkezet-átalakítás (</a:t>
            </a: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</a:t>
            </a:r>
            <a:r>
              <a:rPr lang="hu-HU" b="1" dirty="0" smtClean="0"/>
              <a:t>) sűrűsége településenként 2008 – 2012 (saját szerkesztés)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Szőlőtermelő és bortermelő ágazat szereplői Mátraalján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Őstermelők</a:t>
            </a:r>
          </a:p>
          <a:p>
            <a:pPr lvl="1"/>
            <a:r>
              <a:rPr lang="hu-HU" dirty="0" smtClean="0"/>
              <a:t>0,3 – 15 hektárig</a:t>
            </a:r>
          </a:p>
          <a:p>
            <a:pPr lvl="1"/>
            <a:r>
              <a:rPr lang="hu-HU" dirty="0" smtClean="0"/>
              <a:t>Túlnyomórészt szőlőtermelés és felvásárlók felé értékesítés</a:t>
            </a:r>
          </a:p>
          <a:p>
            <a:r>
              <a:rPr lang="hu-HU" b="1" dirty="0" smtClean="0"/>
              <a:t>Társas vállalkozások</a:t>
            </a:r>
          </a:p>
          <a:p>
            <a:pPr lvl="1"/>
            <a:r>
              <a:rPr lang="hu-HU" dirty="0" smtClean="0"/>
              <a:t>Mgtsz utódszervezetek</a:t>
            </a:r>
          </a:p>
          <a:p>
            <a:pPr lvl="1"/>
            <a:r>
              <a:rPr lang="hu-HU" dirty="0" smtClean="0"/>
              <a:t>Termelés, termeltetés, felvásárlás, feldolgozás</a:t>
            </a:r>
          </a:p>
          <a:p>
            <a:r>
              <a:rPr lang="hu-HU" b="1" dirty="0" smtClean="0"/>
              <a:t>Országos lefedettséggel rendelkező borászatok</a:t>
            </a:r>
          </a:p>
          <a:p>
            <a:pPr lvl="1"/>
            <a:r>
              <a:rPr lang="hu-HU" dirty="0" smtClean="0"/>
              <a:t>(</a:t>
            </a:r>
            <a:r>
              <a:rPr lang="hu-HU" dirty="0" err="1" smtClean="0"/>
              <a:t>Danubiana</a:t>
            </a:r>
            <a:r>
              <a:rPr lang="hu-HU" dirty="0" smtClean="0"/>
              <a:t>, </a:t>
            </a:r>
            <a:r>
              <a:rPr lang="hu-HU" dirty="0" err="1" smtClean="0"/>
              <a:t>Winehaus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b="1" dirty="0" smtClean="0"/>
              <a:t>Családi </a:t>
            </a:r>
            <a:r>
              <a:rPr lang="hu-HU" b="1" dirty="0" smtClean="0"/>
              <a:t>borászatok</a:t>
            </a:r>
          </a:p>
          <a:p>
            <a:pPr lvl="1"/>
            <a:r>
              <a:rPr lang="hu-HU" dirty="0" smtClean="0"/>
              <a:t>Őstermelő, </a:t>
            </a:r>
            <a:r>
              <a:rPr lang="hu-HU" dirty="0" err="1" smtClean="0"/>
              <a:t>egyáni</a:t>
            </a:r>
            <a:r>
              <a:rPr lang="hu-HU" dirty="0" smtClean="0"/>
              <a:t> vállalkozó, családi gazdaság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Mátraaljai családi borászatok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Az indulás körülményei</a:t>
            </a:r>
          </a:p>
          <a:p>
            <a:pPr lvl="1"/>
            <a:r>
              <a:rPr lang="hu-HU" dirty="0" smtClean="0"/>
              <a:t>általában az ezredforduló környékén</a:t>
            </a:r>
          </a:p>
          <a:p>
            <a:pPr lvl="1"/>
            <a:r>
              <a:rPr lang="hu-HU" dirty="0" smtClean="0"/>
              <a:t>túlnyomórészt helyi családok</a:t>
            </a:r>
            <a:endParaRPr lang="hu-HU" dirty="0"/>
          </a:p>
          <a:p>
            <a:pPr lvl="2"/>
            <a:r>
              <a:rPr lang="hu-HU" dirty="0" smtClean="0"/>
              <a:t>„tehát az nincs, hogy én nyerek a lottón és alapítok egy családi gazdaságot, mert ez így nem megy”</a:t>
            </a:r>
          </a:p>
          <a:p>
            <a:pPr lvl="1"/>
            <a:r>
              <a:rPr lang="hu-HU" dirty="0" smtClean="0"/>
              <a:t>családi segítség nélkülözhetetlen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Több generációs családi előkép</a:t>
            </a:r>
          </a:p>
          <a:p>
            <a:pPr lvl="2"/>
            <a:r>
              <a:rPr lang="hu-HU" dirty="0" smtClean="0"/>
              <a:t>kollektivizálás előtti generáció: vegyes paraszti gazdaság</a:t>
            </a:r>
          </a:p>
          <a:p>
            <a:pPr lvl="2"/>
            <a:r>
              <a:rPr lang="hu-HU" dirty="0" smtClean="0"/>
              <a:t>szövetkezeti tag / alkalmazott generáció: tagi </a:t>
            </a:r>
            <a:r>
              <a:rPr lang="hu-HU" dirty="0" err="1" smtClean="0"/>
              <a:t>háztájik</a:t>
            </a:r>
            <a:r>
              <a:rPr lang="hu-HU" dirty="0" smtClean="0"/>
              <a:t> (3000m2) művelése</a:t>
            </a:r>
          </a:p>
          <a:p>
            <a:pPr lvl="2"/>
            <a:r>
              <a:rPr lang="hu-HU" dirty="0" smtClean="0"/>
              <a:t>„új generáció”: szakképzett, az újra nyitott, innovatív borászati szakemberek </a:t>
            </a:r>
          </a:p>
          <a:p>
            <a:pPr lvl="2"/>
            <a:endParaRPr lang="hu-HU" dirty="0" smtClean="0"/>
          </a:p>
          <a:p>
            <a:pPr lvl="1">
              <a:buFontTx/>
              <a:buChar char="-"/>
            </a:pPr>
            <a:r>
              <a:rPr lang="hu-HU" dirty="0" smtClean="0"/>
              <a:t>Középső generáció („apák”) kulcsszerepe a vagyon megtartásában, gondozásában és </a:t>
            </a:r>
            <a:r>
              <a:rPr lang="hu-HU" dirty="0" smtClean="0"/>
              <a:t>átörökítésében</a:t>
            </a:r>
          </a:p>
          <a:p>
            <a:pPr lvl="1">
              <a:buFontTx/>
              <a:buChar char="-"/>
            </a:pPr>
            <a:r>
              <a:rPr lang="hu-HU" dirty="0" smtClean="0"/>
              <a:t>Vegyes gazdaság építés, fejlesztés</a:t>
            </a:r>
            <a:endParaRPr lang="hu-HU" dirty="0" smtClean="0"/>
          </a:p>
          <a:p>
            <a:pPr lvl="1">
              <a:buFontTx/>
              <a:buChar char="-"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Mátraaljai családi borászatok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12568"/>
          </a:xfrm>
        </p:spPr>
        <p:txBody>
          <a:bodyPr/>
          <a:lstStyle/>
          <a:p>
            <a:r>
              <a:rPr lang="hu-HU" sz="2800" b="1" dirty="0" smtClean="0"/>
              <a:t>Földtulajdon, földhasználat, földszerzési stratégia</a:t>
            </a:r>
          </a:p>
          <a:p>
            <a:pPr lvl="1"/>
            <a:r>
              <a:rPr lang="hu-HU" sz="2400" dirty="0" smtClean="0"/>
              <a:t>„</a:t>
            </a:r>
            <a:r>
              <a:rPr lang="hu-HU" sz="2400" dirty="0" err="1" smtClean="0"/>
              <a:t>háztájinkénti</a:t>
            </a:r>
            <a:r>
              <a:rPr lang="hu-HU" sz="2400" dirty="0" smtClean="0"/>
              <a:t>” gyarapodás</a:t>
            </a:r>
          </a:p>
          <a:p>
            <a:pPr marL="984250" lvl="2"/>
            <a:r>
              <a:rPr lang="hu-HU" sz="2000" dirty="0" smtClean="0"/>
              <a:t>Birtok növelés: szomszédos eladó ültetvényeken vagy kiszemelt dűlőn belül</a:t>
            </a:r>
          </a:p>
          <a:p>
            <a:pPr marL="984250" lvl="2"/>
            <a:r>
              <a:rPr lang="hu-HU" sz="2000" dirty="0" smtClean="0"/>
              <a:t>Elővásárlási jog érvényesítése</a:t>
            </a:r>
          </a:p>
          <a:p>
            <a:pPr lvl="1"/>
            <a:r>
              <a:rPr lang="hu-HU" sz="2400" dirty="0" smtClean="0"/>
              <a:t>jellemzően saját tulajdonon gazdálkodnak</a:t>
            </a:r>
          </a:p>
          <a:p>
            <a:pPr lvl="2"/>
            <a:r>
              <a:rPr lang="hu-HU" sz="2000" dirty="0" smtClean="0"/>
              <a:t>ma átlagosan 5 – 30 hektár közötti birtokok</a:t>
            </a:r>
            <a:endParaRPr lang="hu-HU" dirty="0" smtClean="0"/>
          </a:p>
          <a:p>
            <a:pPr lvl="1"/>
            <a:r>
              <a:rPr lang="hu-HU" sz="2400" dirty="0" smtClean="0"/>
              <a:t>földhasználati kontinuitás:</a:t>
            </a:r>
          </a:p>
          <a:p>
            <a:pPr lvl="2" indent="-65088">
              <a:buNone/>
            </a:pPr>
            <a:r>
              <a:rPr lang="hu-HU" sz="2000" dirty="0" smtClean="0"/>
              <a:t>„a 240-es helye már 50 éve egész biztos, hogy a család tulajdona”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85184"/>
            <a:ext cx="871296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Mátraaljai családi borászatok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A családi gazdaságok tevékenység szerkezete, munkamegosztás</a:t>
            </a:r>
          </a:p>
          <a:p>
            <a:pPr lvl="1"/>
            <a:r>
              <a:rPr lang="hu-HU" sz="2400" dirty="0" smtClean="0"/>
              <a:t>főállású gazdák és borászok (kiegészítő tevékenység ritka)</a:t>
            </a:r>
          </a:p>
          <a:p>
            <a:pPr lvl="1"/>
            <a:r>
              <a:rPr lang="hu-HU" sz="2400" dirty="0" smtClean="0"/>
              <a:t>munkamegosztás mintázatok</a:t>
            </a:r>
          </a:p>
          <a:p>
            <a:pPr lvl="2"/>
            <a:r>
              <a:rPr lang="hu-HU" sz="2000" dirty="0" smtClean="0"/>
              <a:t>generációs: apa a szőlészetben, ifjúság a borászatban</a:t>
            </a:r>
          </a:p>
          <a:p>
            <a:pPr lvl="2"/>
            <a:r>
              <a:rPr lang="hu-HU" sz="2000" dirty="0" smtClean="0"/>
              <a:t>családi</a:t>
            </a:r>
          </a:p>
          <a:p>
            <a:pPr lvl="1"/>
            <a:r>
              <a:rPr lang="hu-HU" sz="2400" dirty="0" smtClean="0"/>
              <a:t>minőségi palackos borkészítés tudatos becélzása:</a:t>
            </a:r>
          </a:p>
          <a:p>
            <a:pPr lvl="2"/>
            <a:r>
              <a:rPr lang="hu-HU" dirty="0" smtClean="0"/>
              <a:t>„Semmi értelme a 200 forintos borokkal szembeszállni, mert abban nincs piaci lehetőség”</a:t>
            </a:r>
          </a:p>
          <a:p>
            <a:pPr lvl="2"/>
            <a:r>
              <a:rPr lang="hu-HU" dirty="0" smtClean="0"/>
              <a:t>a Bortársaságon keresztül elérhető mátrai borok árfekvése: 4 </a:t>
            </a:r>
            <a:r>
              <a:rPr lang="hu-HU" dirty="0" smtClean="0"/>
              <a:t>pincészet 12 borral </a:t>
            </a:r>
            <a:r>
              <a:rPr lang="hu-HU" dirty="0" smtClean="0"/>
              <a:t>1690 – 7950 </a:t>
            </a:r>
            <a:r>
              <a:rPr lang="hu-HU" dirty="0" smtClean="0"/>
              <a:t>forint között</a:t>
            </a:r>
            <a:endParaRPr lang="hu-HU" dirty="0" smtClean="0"/>
          </a:p>
          <a:p>
            <a:pPr lvl="1"/>
            <a:r>
              <a:rPr lang="hu-HU" sz="2400" dirty="0" smtClean="0"/>
              <a:t>piacépítés egy </a:t>
            </a:r>
            <a:r>
              <a:rPr lang="hu-HU" sz="2400" u="sng" dirty="0" smtClean="0"/>
              <a:t>piaci résen</a:t>
            </a:r>
            <a:r>
              <a:rPr lang="hu-HU" sz="2400" dirty="0" smtClean="0"/>
              <a:t> </a:t>
            </a:r>
            <a:r>
              <a:rPr lang="hu-HU" sz="2400" dirty="0" smtClean="0"/>
              <a:t>keresztül</a:t>
            </a:r>
          </a:p>
          <a:p>
            <a:pPr lvl="2"/>
            <a:r>
              <a:rPr lang="hu-HU" dirty="0" smtClean="0"/>
              <a:t>budapesti szakkereskedések, esetleg külföld</a:t>
            </a:r>
          </a:p>
          <a:p>
            <a:pPr lvl="2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Mátraaljai családi borászatok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152128"/>
          </a:xfrm>
        </p:spPr>
        <p:txBody>
          <a:bodyPr/>
          <a:lstStyle/>
          <a:p>
            <a:r>
              <a:rPr lang="hu-HU" b="1" dirty="0" smtClean="0"/>
              <a:t>A családi gazdaságok tevékenység szerkezete, munkamegosztás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91880" y="6569968"/>
            <a:ext cx="28083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http://www.szecskopince.hu/birtok.html</a:t>
            </a:r>
            <a:endParaRPr lang="hu-HU" sz="1200" dirty="0"/>
          </a:p>
        </p:txBody>
      </p:sp>
      <p:pic>
        <p:nvPicPr>
          <p:cNvPr id="5" name="Kép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627" y="1970993"/>
            <a:ext cx="3029373" cy="48870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512" y="2426017"/>
            <a:ext cx="590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- „</a:t>
            </a:r>
            <a:r>
              <a:rPr lang="hu-HU" sz="2400" dirty="0" err="1" smtClean="0"/>
              <a:t>Terroir</a:t>
            </a:r>
            <a:r>
              <a:rPr lang="hu-HU" sz="2400" dirty="0" smtClean="0"/>
              <a:t>” </a:t>
            </a:r>
            <a:r>
              <a:rPr lang="hu-HU" sz="2400" dirty="0" smtClean="0"/>
              <a:t>szemlélet, filozófia:</a:t>
            </a:r>
            <a:endParaRPr lang="hu-HU" sz="2400" dirty="0" smtClean="0"/>
          </a:p>
          <a:p>
            <a:pPr lvl="2">
              <a:buNone/>
            </a:pPr>
            <a:r>
              <a:rPr lang="hu-HU" sz="2000" dirty="0" smtClean="0"/>
              <a:t>„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északról</a:t>
            </a:r>
            <a:r>
              <a:rPr lang="en-US" sz="2000" dirty="0" smtClean="0"/>
              <a:t> </a:t>
            </a:r>
            <a:r>
              <a:rPr lang="en-US" sz="2000" dirty="0" err="1" smtClean="0"/>
              <a:t>érkező</a:t>
            </a:r>
            <a:r>
              <a:rPr lang="en-US" sz="2000" dirty="0" smtClean="0"/>
              <a:t> </a:t>
            </a:r>
            <a:r>
              <a:rPr lang="en-US" sz="2000" dirty="0" err="1" smtClean="0"/>
              <a:t>hideg</a:t>
            </a:r>
            <a:r>
              <a:rPr lang="en-US" sz="2000" dirty="0" smtClean="0"/>
              <a:t> </a:t>
            </a:r>
            <a:r>
              <a:rPr lang="en-US" sz="2000" dirty="0" err="1" smtClean="0"/>
              <a:t>levegőt</a:t>
            </a:r>
            <a:r>
              <a:rPr lang="en-US" sz="2000" dirty="0" smtClean="0"/>
              <a:t> </a:t>
            </a:r>
            <a:r>
              <a:rPr lang="en-US" sz="2000" dirty="0" err="1" smtClean="0"/>
              <a:t>óvó</a:t>
            </a:r>
            <a:r>
              <a:rPr lang="en-US" sz="2000" dirty="0" smtClean="0"/>
              <a:t>, </a:t>
            </a:r>
            <a:r>
              <a:rPr lang="en-US" sz="2000" dirty="0" err="1" smtClean="0"/>
              <a:t>ölelő</a:t>
            </a:r>
            <a:r>
              <a:rPr lang="en-US" sz="2000" dirty="0" smtClean="0"/>
              <a:t> </a:t>
            </a:r>
            <a:r>
              <a:rPr lang="en-US" sz="2000" dirty="0" err="1" smtClean="0"/>
              <a:t>karokként</a:t>
            </a:r>
            <a:r>
              <a:rPr lang="en-US" sz="2000" dirty="0" smtClean="0"/>
              <a:t> </a:t>
            </a:r>
            <a:r>
              <a:rPr lang="en-US" sz="2000" dirty="0" err="1" smtClean="0"/>
              <a:t>terelik</a:t>
            </a:r>
            <a:r>
              <a:rPr lang="en-US" sz="2000" dirty="0" smtClean="0"/>
              <a:t> el a </a:t>
            </a:r>
            <a:r>
              <a:rPr lang="en-US" sz="2000" dirty="0" err="1" smtClean="0"/>
              <a:t>Gyöngyöspatát</a:t>
            </a:r>
            <a:r>
              <a:rPr lang="en-US" sz="2000" dirty="0" smtClean="0"/>
              <a:t> </a:t>
            </a:r>
            <a:r>
              <a:rPr lang="en-US" sz="2000" dirty="0" err="1" smtClean="0"/>
              <a:t>szegélyező</a:t>
            </a:r>
            <a:r>
              <a:rPr lang="en-US" sz="2000" dirty="0" smtClean="0"/>
              <a:t> </a:t>
            </a:r>
            <a:r>
              <a:rPr lang="en-US" sz="2000" dirty="0" err="1" smtClean="0"/>
              <a:t>hegyvonulatok</a:t>
            </a:r>
            <a:r>
              <a:rPr lang="en-US" sz="2000" dirty="0" smtClean="0"/>
              <a:t>, a </a:t>
            </a:r>
            <a:r>
              <a:rPr lang="en-US" sz="2000" dirty="0" err="1" smtClean="0"/>
              <a:t>Mátra</a:t>
            </a:r>
            <a:r>
              <a:rPr lang="en-US" sz="2000" dirty="0" smtClean="0"/>
              <a:t> </a:t>
            </a:r>
            <a:r>
              <a:rPr lang="en-US" sz="2000" dirty="0" err="1" smtClean="0"/>
              <a:t>déli</a:t>
            </a:r>
            <a:r>
              <a:rPr lang="en-US" sz="2000" dirty="0" smtClean="0"/>
              <a:t> </a:t>
            </a:r>
            <a:r>
              <a:rPr lang="en-US" sz="2000" dirty="0" err="1" smtClean="0"/>
              <a:t>lankái</a:t>
            </a:r>
            <a:r>
              <a:rPr lang="en-US" sz="2000" dirty="0" smtClean="0"/>
              <a:t> </a:t>
            </a:r>
            <a:r>
              <a:rPr lang="en-US" sz="2000" dirty="0" err="1" smtClean="0"/>
              <a:t>pedig</a:t>
            </a:r>
            <a:r>
              <a:rPr lang="en-US" sz="2000" dirty="0" smtClean="0"/>
              <a:t> </a:t>
            </a:r>
            <a:r>
              <a:rPr lang="en-US" sz="2000" dirty="0" err="1" smtClean="0"/>
              <a:t>kedvező</a:t>
            </a:r>
            <a:r>
              <a:rPr lang="en-US" sz="2000" dirty="0" smtClean="0"/>
              <a:t> </a:t>
            </a:r>
            <a:r>
              <a:rPr lang="en-US" sz="2000" dirty="0" err="1" smtClean="0"/>
              <a:t>beesési</a:t>
            </a:r>
            <a:r>
              <a:rPr lang="en-US" sz="2000" dirty="0" smtClean="0"/>
              <a:t> </a:t>
            </a:r>
            <a:r>
              <a:rPr lang="en-US" sz="2000" dirty="0" err="1" smtClean="0"/>
              <a:t>szöget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jó</a:t>
            </a:r>
            <a:r>
              <a:rPr lang="en-US" sz="2000" dirty="0" smtClean="0"/>
              <a:t> </a:t>
            </a:r>
            <a:r>
              <a:rPr lang="en-US" sz="2000" dirty="0" err="1" smtClean="0"/>
              <a:t>fekvést</a:t>
            </a:r>
            <a:r>
              <a:rPr lang="en-US" sz="2000" dirty="0" smtClean="0"/>
              <a:t> </a:t>
            </a:r>
            <a:r>
              <a:rPr lang="en-US" sz="2000" dirty="0" err="1" smtClean="0"/>
              <a:t>biztosítanak</a:t>
            </a:r>
            <a:r>
              <a:rPr lang="en-US" sz="2000" dirty="0" smtClean="0"/>
              <a:t> a </a:t>
            </a:r>
            <a:r>
              <a:rPr lang="en-US" sz="2000" dirty="0" err="1" smtClean="0"/>
              <a:t>területeknek</a:t>
            </a:r>
            <a:r>
              <a:rPr lang="en-US" sz="2000" dirty="0" smtClean="0"/>
              <a:t>, </a:t>
            </a:r>
            <a:r>
              <a:rPr lang="en-US" sz="2000" dirty="0" err="1" smtClean="0"/>
              <a:t>ahol</a:t>
            </a:r>
            <a:r>
              <a:rPr lang="en-US" sz="2000" dirty="0" smtClean="0"/>
              <a:t> </a:t>
            </a:r>
            <a:r>
              <a:rPr lang="en-US" sz="2000" dirty="0" err="1" smtClean="0"/>
              <a:t>gyakorlatilag</a:t>
            </a:r>
            <a:r>
              <a:rPr lang="en-US" sz="2000" dirty="0" smtClean="0"/>
              <a:t> </a:t>
            </a:r>
            <a:r>
              <a:rPr lang="en-US" sz="2000" dirty="0" err="1" smtClean="0"/>
              <a:t>bármelyik</a:t>
            </a:r>
            <a:r>
              <a:rPr lang="en-US" sz="2000" dirty="0" smtClean="0"/>
              <a:t> </a:t>
            </a:r>
            <a:r>
              <a:rPr lang="en-US" sz="2000" dirty="0" err="1" smtClean="0"/>
              <a:t>szőlőfajta</a:t>
            </a:r>
            <a:r>
              <a:rPr lang="en-US" sz="2000" dirty="0" smtClean="0"/>
              <a:t> </a:t>
            </a:r>
            <a:r>
              <a:rPr lang="en-US" sz="2000" dirty="0" err="1" smtClean="0"/>
              <a:t>gond</a:t>
            </a:r>
            <a:r>
              <a:rPr lang="en-US" sz="2000" dirty="0" smtClean="0"/>
              <a:t> </a:t>
            </a:r>
            <a:r>
              <a:rPr lang="en-US" sz="2000" dirty="0" err="1" smtClean="0"/>
              <a:t>nélkül</a:t>
            </a:r>
            <a:r>
              <a:rPr lang="en-US" sz="2000" dirty="0" smtClean="0"/>
              <a:t> </a:t>
            </a:r>
            <a:r>
              <a:rPr lang="en-US" sz="2000" dirty="0" err="1" smtClean="0"/>
              <a:t>beérik</a:t>
            </a:r>
            <a:r>
              <a:rPr lang="hu-HU" sz="2000" dirty="0" smtClean="0"/>
              <a:t>” </a:t>
            </a:r>
            <a:br>
              <a:rPr lang="hu-HU" sz="2000" dirty="0" smtClean="0"/>
            </a:br>
            <a:endParaRPr lang="hu-HU" sz="2000" dirty="0" smtClean="0"/>
          </a:p>
          <a:p>
            <a:pPr lvl="2">
              <a:buNone/>
            </a:pPr>
            <a:r>
              <a:rPr lang="hu-HU" sz="2000" dirty="0" smtClean="0"/>
              <a:t>„</a:t>
            </a:r>
            <a:r>
              <a:rPr lang="en-US" sz="2000" dirty="0" err="1" smtClean="0"/>
              <a:t>Fehérboroknak</a:t>
            </a:r>
            <a:r>
              <a:rPr lang="en-US" sz="2000" dirty="0" smtClean="0"/>
              <a:t> </a:t>
            </a:r>
            <a:r>
              <a:rPr lang="en-US" sz="2000" dirty="0" err="1" smtClean="0"/>
              <a:t>ideális</a:t>
            </a:r>
            <a:r>
              <a:rPr lang="en-US" sz="2000" dirty="0" smtClean="0"/>
              <a:t> </a:t>
            </a:r>
            <a:r>
              <a:rPr lang="en-US" sz="2000" dirty="0" err="1" smtClean="0"/>
              <a:t>helyet</a:t>
            </a:r>
            <a:r>
              <a:rPr lang="en-US" sz="2000" dirty="0" smtClean="0"/>
              <a:t> </a:t>
            </a:r>
            <a:r>
              <a:rPr lang="en-US" sz="2000" dirty="0" err="1" smtClean="0"/>
              <a:t>biztosít</a:t>
            </a:r>
            <a:r>
              <a:rPr lang="en-US" sz="2000" dirty="0" smtClean="0"/>
              <a:t> a </a:t>
            </a:r>
            <a:r>
              <a:rPr lang="en-US" sz="2000" dirty="0" err="1" smtClean="0"/>
              <a:t>falutól</a:t>
            </a:r>
            <a:r>
              <a:rPr lang="en-US" sz="2000" dirty="0" smtClean="0"/>
              <a:t> </a:t>
            </a:r>
            <a:r>
              <a:rPr lang="en-US" sz="2000" dirty="0" err="1" smtClean="0"/>
              <a:t>dél-keletre</a:t>
            </a:r>
            <a:r>
              <a:rPr lang="en-US" sz="2000" dirty="0" smtClean="0"/>
              <a:t> </a:t>
            </a:r>
            <a:r>
              <a:rPr lang="en-US" sz="2000" dirty="0" err="1" smtClean="0"/>
              <a:t>eső</a:t>
            </a:r>
            <a:r>
              <a:rPr lang="en-US" sz="2000" dirty="0" smtClean="0"/>
              <a:t> </a:t>
            </a:r>
            <a:r>
              <a:rPr lang="en-US" sz="2000" dirty="0" err="1" smtClean="0"/>
              <a:t>Peresi-dűlő</a:t>
            </a:r>
            <a:r>
              <a:rPr lang="en-US" sz="2000" dirty="0" smtClean="0"/>
              <a:t>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Ördöngőstető</a:t>
            </a:r>
            <a:r>
              <a:rPr lang="en-US" sz="2000" dirty="0" smtClean="0"/>
              <a:t>, </a:t>
            </a:r>
            <a:r>
              <a:rPr lang="en-US" sz="2000" dirty="0" err="1" smtClean="0"/>
              <a:t>míg</a:t>
            </a:r>
            <a:r>
              <a:rPr lang="en-US" sz="2000" dirty="0" smtClean="0"/>
              <a:t> </a:t>
            </a:r>
            <a:r>
              <a:rPr lang="en-US" sz="2000" dirty="0" err="1" smtClean="0"/>
              <a:t>nagy</a:t>
            </a:r>
            <a:r>
              <a:rPr lang="en-US" sz="2000" dirty="0" smtClean="0"/>
              <a:t> </a:t>
            </a:r>
            <a:r>
              <a:rPr lang="en-US" sz="2000" dirty="0" err="1" smtClean="0"/>
              <a:t>kedvencünk</a:t>
            </a:r>
            <a:r>
              <a:rPr lang="en-US" sz="2000" dirty="0" smtClean="0"/>
              <a:t>, a </a:t>
            </a:r>
            <a:r>
              <a:rPr lang="en-US" sz="2000" dirty="0" err="1" smtClean="0"/>
              <a:t>Mátra</a:t>
            </a:r>
            <a:r>
              <a:rPr lang="en-US" sz="2000" dirty="0" smtClean="0"/>
              <a:t> </a:t>
            </a:r>
            <a:r>
              <a:rPr lang="en-US" sz="2000" dirty="0" err="1" smtClean="0"/>
              <a:t>lábánál</a:t>
            </a:r>
            <a:r>
              <a:rPr lang="en-US" sz="2000" dirty="0" smtClean="0"/>
              <a:t> </a:t>
            </a:r>
            <a:r>
              <a:rPr lang="en-US" sz="2000" dirty="0" err="1" smtClean="0"/>
              <a:t>fekvő</a:t>
            </a:r>
            <a:r>
              <a:rPr lang="en-US" sz="2000" dirty="0" smtClean="0"/>
              <a:t> </a:t>
            </a:r>
            <a:r>
              <a:rPr lang="en-US" sz="2000" dirty="0" err="1" smtClean="0"/>
              <a:t>Gereg</a:t>
            </a:r>
            <a:r>
              <a:rPr lang="en-US" sz="2000" dirty="0" smtClean="0"/>
              <a:t>, </a:t>
            </a:r>
            <a:r>
              <a:rPr lang="en-US" sz="2000" dirty="0" err="1" smtClean="0"/>
              <a:t>kiváló</a:t>
            </a:r>
            <a:r>
              <a:rPr lang="en-US" sz="2000" dirty="0" smtClean="0"/>
              <a:t> </a:t>
            </a:r>
            <a:r>
              <a:rPr lang="en-US" sz="2000" dirty="0" err="1" smtClean="0"/>
              <a:t>vörösboros</a:t>
            </a:r>
            <a:r>
              <a:rPr lang="en-US" sz="2000" dirty="0" smtClean="0"/>
              <a:t> </a:t>
            </a:r>
            <a:r>
              <a:rPr lang="en-US" sz="2000" dirty="0" err="1" smtClean="0"/>
              <a:t>terület</a:t>
            </a:r>
            <a:r>
              <a:rPr lang="hu-HU" sz="2000" dirty="0" smtClean="0"/>
              <a:t>” (</a:t>
            </a:r>
            <a:r>
              <a:rPr lang="hu-HU" sz="2000" dirty="0" err="1" smtClean="0"/>
              <a:t>Szecskő</a:t>
            </a:r>
            <a:r>
              <a:rPr lang="hu-HU" sz="2000" dirty="0" smtClean="0"/>
              <a:t> Tamás)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Mátraaljai családi borászatok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/>
          <a:lstStyle/>
          <a:p>
            <a:r>
              <a:rPr lang="hu-HU" dirty="0" smtClean="0"/>
              <a:t>Gazdálkodói együttműködések</a:t>
            </a:r>
          </a:p>
          <a:p>
            <a:pPr lvl="1"/>
            <a:r>
              <a:rPr lang="hu-HU" dirty="0" smtClean="0"/>
              <a:t>„az utóbbi időben már szóba állnak egymással”</a:t>
            </a:r>
          </a:p>
          <a:p>
            <a:pPr lvl="1"/>
            <a:r>
              <a:rPr lang="hu-HU" dirty="0" smtClean="0"/>
              <a:t>Gyöngyöstarjánban 100 traktor jut 2600 lakosra</a:t>
            </a:r>
          </a:p>
          <a:p>
            <a:pPr lvl="1"/>
            <a:r>
              <a:rPr lang="hu-HU" dirty="0" smtClean="0"/>
              <a:t>Erős </a:t>
            </a:r>
            <a:r>
              <a:rPr lang="hu-HU" dirty="0" smtClean="0"/>
              <a:t>versenyszellem borászok között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Biztató jelek:</a:t>
            </a:r>
          </a:p>
          <a:p>
            <a:pPr lvl="2"/>
            <a:r>
              <a:rPr lang="hu-HU" dirty="0" smtClean="0"/>
              <a:t>Téli szezon fajta kóstolói Gyöngyöstarjánban</a:t>
            </a:r>
          </a:p>
          <a:p>
            <a:pPr lvl="2"/>
            <a:r>
              <a:rPr lang="hu-HU" dirty="0" smtClean="0"/>
              <a:t>„Tőkések” Mátrai Kézműves Borászkor (3 borászat): közös értékrend képviselete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De miért érdekes mind ez?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hu-HU" dirty="0" smtClean="0"/>
              <a:t>Európai mezőgazdasági gazdálkodók erőteljesen elöregedő korszerkezete:</a:t>
            </a:r>
          </a:p>
          <a:p>
            <a:pPr lvl="1"/>
            <a:r>
              <a:rPr lang="hu-HU" dirty="0" smtClean="0"/>
              <a:t>2007es </a:t>
            </a:r>
            <a:r>
              <a:rPr lang="hu-HU" dirty="0" smtClean="0"/>
              <a:t>EU átlag: minden 35 éven aluli gazdálkodóra kilencszer annyi 55 éven felüli jutott </a:t>
            </a:r>
            <a:r>
              <a:rPr lang="hu-HU" sz="1200" dirty="0" smtClean="0"/>
              <a:t>(</a:t>
            </a:r>
            <a:r>
              <a:rPr lang="hu-HU" sz="1200" dirty="0" smtClean="0"/>
              <a:t>CEJA 2013</a:t>
            </a:r>
            <a:r>
              <a:rPr lang="hu-HU" sz="1200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2007es </a:t>
            </a:r>
            <a:r>
              <a:rPr lang="hu-HU" dirty="0" smtClean="0"/>
              <a:t>magyar átlag: minden 35 éven aluli egyéni gazdálkodóra hétszer annyi 55 éven felül jutott </a:t>
            </a:r>
            <a:r>
              <a:rPr lang="hu-HU" dirty="0" smtClean="0"/>
              <a:t> </a:t>
            </a:r>
            <a:r>
              <a:rPr lang="hu-HU" sz="1200" dirty="0" smtClean="0"/>
              <a:t>(</a:t>
            </a:r>
            <a:r>
              <a:rPr lang="hu-HU" sz="1200" dirty="0" smtClean="0"/>
              <a:t>Székely 2009</a:t>
            </a:r>
            <a:r>
              <a:rPr lang="hu-HU" sz="1200" dirty="0" smtClean="0"/>
              <a:t>)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4797152"/>
          <a:ext cx="7560840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szőlőművelő és bortermelő ágazat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100392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8863"/>
                <a:gridCol w="1981398"/>
                <a:gridCol w="270013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Területi egység</a:t>
                      </a:r>
                      <a:endParaRPr lang="hu-HU" sz="20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Bruttó szőlőterület (ha)</a:t>
                      </a:r>
                      <a:endParaRPr lang="hu-H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Borvidéki területek összesen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78 651,6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76 436,1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Borvidéken kívüli területek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12 769,1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7 118,6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Ország összesen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91 420,6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83 554,7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668344" y="328498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KSH 2010</a:t>
            </a:r>
            <a:endParaRPr lang="hu-HU" sz="105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467544" y="3717032"/>
          <a:ext cx="8136904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160"/>
                <a:gridCol w="4625443"/>
                <a:gridCol w="2712301"/>
              </a:tblGrid>
              <a:tr h="370840">
                <a:tc>
                  <a:txBody>
                    <a:bodyPr/>
                    <a:lstStyle/>
                    <a:p>
                      <a:endParaRPr lang="hu-HU" sz="2000" b="1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Hegyközségek területe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63986,31 hektár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228184" y="4221088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Hegyközségek Nemzeti Tanácsa 2013</a:t>
            </a:r>
            <a:endParaRPr lang="hu-HU" sz="105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467544" y="5013176"/>
          <a:ext cx="8064896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4824536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hu-HU" b="1" dirty="0" smtClean="0"/>
                        <a:t>Ültetvények száma (2001-hez képest)</a:t>
                      </a:r>
                      <a:endParaRPr lang="hu-HU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Országosan 2%-os csökkenés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Borvidéken</a:t>
                      </a:r>
                      <a:r>
                        <a:rPr lang="hu-HU" baseline="0" dirty="0" smtClean="0"/>
                        <a:t> kívüli ültetvények 30% felszámolva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Borvidéki területen 20%-os</a:t>
                      </a:r>
                      <a:r>
                        <a:rPr lang="hu-HU" baseline="0" dirty="0" smtClean="0"/>
                        <a:t> növekedés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596336" y="616530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KSH 2010</a:t>
            </a:r>
            <a:endParaRPr lang="hu-H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De miért érdekes mind ez?</a:t>
            </a:r>
            <a:endParaRPr lang="hu-HU" b="1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563888" y="3356992"/>
            <a:ext cx="540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Ingram, J. and </a:t>
            </a:r>
            <a:r>
              <a:rPr lang="hu-HU" sz="1050" dirty="0" err="1" smtClean="0"/>
              <a:t>Kirwan</a:t>
            </a:r>
            <a:r>
              <a:rPr lang="hu-HU" sz="1050" dirty="0" smtClean="0"/>
              <a:t>, J. 2010. </a:t>
            </a:r>
            <a:r>
              <a:rPr lang="en-US" sz="1050" dirty="0" smtClean="0"/>
              <a:t>Matching new entrants and retiring farmers through farm </a:t>
            </a:r>
            <a:r>
              <a:rPr lang="hu-HU" sz="1050" dirty="0" smtClean="0"/>
              <a:t> </a:t>
            </a:r>
            <a:r>
              <a:rPr lang="en-US" sz="1050" dirty="0" smtClean="0"/>
              <a:t>joint ventures:</a:t>
            </a:r>
            <a:r>
              <a:rPr lang="hu-HU" sz="1050" dirty="0" smtClean="0"/>
              <a:t> </a:t>
            </a:r>
            <a:r>
              <a:rPr lang="en-US" sz="1050" dirty="0" smtClean="0"/>
              <a:t>Insights from the Fresh Start Initiative in Cornwall, UK</a:t>
            </a:r>
            <a:r>
              <a:rPr lang="hu-HU" sz="1050" i="1" dirty="0" smtClean="0"/>
              <a:t>. </a:t>
            </a:r>
            <a:r>
              <a:rPr lang="hu-HU" sz="1050" i="1" dirty="0" err="1" smtClean="0"/>
              <a:t>Land</a:t>
            </a:r>
            <a:r>
              <a:rPr lang="hu-HU" sz="1050" i="1" dirty="0" smtClean="0"/>
              <a:t> </a:t>
            </a:r>
            <a:r>
              <a:rPr lang="hu-HU" sz="1050" i="1" dirty="0" err="1" smtClean="0"/>
              <a:t>Use</a:t>
            </a:r>
            <a:r>
              <a:rPr lang="hu-HU" sz="1050" i="1" dirty="0" smtClean="0"/>
              <a:t> Policy.</a:t>
            </a:r>
            <a:r>
              <a:rPr lang="hu-HU" sz="1050" dirty="0" smtClean="0"/>
              <a:t>  28: 917 – 927.</a:t>
            </a:r>
            <a:endParaRPr lang="hu-HU" sz="105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7544" y="40050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hu-HU" b="1" dirty="0" err="1" smtClean="0"/>
              <a:t>Lobley</a:t>
            </a:r>
            <a:r>
              <a:rPr lang="hu-HU" b="1" dirty="0" smtClean="0"/>
              <a:t>, M., Baker, J. R. és </a:t>
            </a:r>
            <a:r>
              <a:rPr lang="hu-HU" b="1" dirty="0" err="1" smtClean="0"/>
              <a:t>Whitehead</a:t>
            </a:r>
            <a:r>
              <a:rPr lang="hu-HU" b="1" dirty="0" smtClean="0"/>
              <a:t>, I. 2010</a:t>
            </a:r>
            <a:r>
              <a:rPr lang="hu-HU" b="1" dirty="0" smtClean="0"/>
              <a:t>:</a:t>
            </a:r>
          </a:p>
          <a:p>
            <a:pPr indent="95250"/>
            <a:r>
              <a:rPr lang="hu-HU" dirty="0" smtClean="0"/>
              <a:t>„</a:t>
            </a:r>
            <a:r>
              <a:rPr lang="hu-HU" dirty="0" smtClean="0"/>
              <a:t>A részletesen kidolgozott és helyi tudással kísért sikeres </a:t>
            </a:r>
            <a:r>
              <a:rPr lang="hu-HU" dirty="0" err="1" smtClean="0"/>
              <a:t>intergenerációs</a:t>
            </a:r>
            <a:r>
              <a:rPr lang="hu-HU" dirty="0" smtClean="0"/>
              <a:t> </a:t>
            </a:r>
            <a:r>
              <a:rPr lang="hu-HU" dirty="0" smtClean="0"/>
              <a:t>gazdaságátadások</a:t>
            </a:r>
            <a:r>
              <a:rPr lang="hu-HU" dirty="0" smtClean="0"/>
              <a:t> létfontosságúak </a:t>
            </a:r>
            <a:r>
              <a:rPr lang="hu-HU" dirty="0" smtClean="0"/>
              <a:t>az eredményes mezőgazdasági és környezeti gazdálkodáshoz, illetve elősegítik </a:t>
            </a:r>
            <a:r>
              <a:rPr lang="hu-HU" dirty="0" smtClean="0"/>
              <a:t>a generációk közötti </a:t>
            </a:r>
            <a:r>
              <a:rPr lang="hu-HU" dirty="0" smtClean="0"/>
              <a:t>felelősségvállalást.”  </a:t>
            </a:r>
            <a:r>
              <a:rPr lang="hu-HU" sz="1050" dirty="0" smtClean="0"/>
              <a:t>(p 50)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53012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r>
              <a:rPr lang="hu-HU" dirty="0" smtClean="0"/>
              <a:t>„Azontúl, hogy a gazdaság átadás és a vállalkozás </a:t>
            </a:r>
            <a:r>
              <a:rPr lang="hu-HU" dirty="0" smtClean="0"/>
              <a:t>kölcsönhatásban  állnak egymással</a:t>
            </a:r>
            <a:r>
              <a:rPr lang="hu-HU" dirty="0" smtClean="0"/>
              <a:t>, </a:t>
            </a:r>
            <a:r>
              <a:rPr lang="hu-HU" dirty="0" smtClean="0"/>
              <a:t>az átadás folyamata befolyásolja a családi gazdaság társadalmi és gazdasági fenntarthatóságát, illetve a gazdaságot és a közösséget, amiben működik.”               </a:t>
            </a:r>
            <a:r>
              <a:rPr lang="hu-HU" sz="1050" dirty="0" smtClean="0"/>
              <a:t>(</a:t>
            </a:r>
            <a:r>
              <a:rPr lang="hu-HU" sz="1050" dirty="0" err="1" smtClean="0"/>
              <a:t>in</a:t>
            </a:r>
            <a:r>
              <a:rPr lang="hu-HU" sz="1050" dirty="0" smtClean="0"/>
              <a:t>: Journal of </a:t>
            </a:r>
            <a:r>
              <a:rPr lang="hu-HU" sz="1050" dirty="0" err="1" smtClean="0"/>
              <a:t>Agriculture</a:t>
            </a:r>
            <a:r>
              <a:rPr lang="hu-HU" sz="1050" dirty="0" smtClean="0"/>
              <a:t>, </a:t>
            </a:r>
            <a:r>
              <a:rPr lang="hu-HU" sz="1050" dirty="0" err="1" smtClean="0"/>
              <a:t>Food</a:t>
            </a:r>
            <a:r>
              <a:rPr lang="hu-HU" sz="1050" dirty="0" smtClean="0"/>
              <a:t> Systems,and </a:t>
            </a:r>
            <a:r>
              <a:rPr lang="hu-HU" sz="1050" dirty="0" err="1" smtClean="0"/>
              <a:t>Community</a:t>
            </a:r>
            <a:r>
              <a:rPr lang="hu-HU" sz="1050" dirty="0" smtClean="0"/>
              <a:t> </a:t>
            </a:r>
            <a:r>
              <a:rPr lang="hu-HU" sz="1050" dirty="0" err="1" smtClean="0"/>
              <a:t>Development</a:t>
            </a:r>
            <a:r>
              <a:rPr lang="hu-HU" sz="1050" dirty="0" smtClean="0"/>
              <a:t> p 52)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De miért érdekes mind ez?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Davis</a:t>
            </a:r>
            <a:r>
              <a:rPr lang="hu-HU" sz="2600" dirty="0" smtClean="0"/>
              <a:t>, J.,</a:t>
            </a:r>
            <a:r>
              <a:rPr lang="en-US" sz="2600" dirty="0" smtClean="0"/>
              <a:t> </a:t>
            </a:r>
            <a:r>
              <a:rPr lang="en-US" sz="2600" dirty="0" err="1" smtClean="0"/>
              <a:t>Caskie</a:t>
            </a:r>
            <a:r>
              <a:rPr lang="hu-HU" sz="2600" dirty="0" smtClean="0"/>
              <a:t>, P.</a:t>
            </a:r>
            <a:r>
              <a:rPr lang="en-US" sz="2600" dirty="0" smtClean="0"/>
              <a:t>, Wallace</a:t>
            </a:r>
            <a:r>
              <a:rPr lang="hu-HU" sz="2600" dirty="0" smtClean="0"/>
              <a:t>, M. 2013</a:t>
            </a:r>
            <a:r>
              <a:rPr lang="hu-HU" sz="2600" b="1" dirty="0" smtClean="0"/>
              <a:t>. </a:t>
            </a:r>
            <a:r>
              <a:rPr lang="en-US" sz="2600" b="1" dirty="0" smtClean="0"/>
              <a:t>Promoting structural adjustment in </a:t>
            </a:r>
            <a:r>
              <a:rPr lang="hu-HU" sz="2600" b="1" dirty="0" smtClean="0"/>
              <a:t>a</a:t>
            </a:r>
            <a:r>
              <a:rPr lang="en-US" sz="2600" b="1" dirty="0" err="1" smtClean="0"/>
              <a:t>griculture</a:t>
            </a:r>
            <a:r>
              <a:rPr lang="en-US" sz="2600" b="1" dirty="0" smtClean="0"/>
              <a:t>: The economics of New Entrant Schemes for farmers</a:t>
            </a:r>
            <a:r>
              <a:rPr lang="hu-HU" sz="2600" b="1" dirty="0" smtClean="0"/>
              <a:t>.</a:t>
            </a:r>
            <a:r>
              <a:rPr lang="hu-HU" sz="2600" dirty="0" smtClean="0"/>
              <a:t> </a:t>
            </a:r>
            <a:r>
              <a:rPr lang="hu-HU" sz="2600" i="1" dirty="0" err="1" smtClean="0"/>
              <a:t>Food</a:t>
            </a:r>
            <a:r>
              <a:rPr lang="hu-HU" sz="2600" i="1" dirty="0" smtClean="0"/>
              <a:t> policy. </a:t>
            </a:r>
            <a:r>
              <a:rPr lang="hu-HU" sz="2600" dirty="0" smtClean="0"/>
              <a:t>40: 90 – 96.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600" dirty="0" err="1" smtClean="0"/>
              <a:t>Turk</a:t>
            </a:r>
            <a:r>
              <a:rPr lang="hu-HU" sz="2600" dirty="0" smtClean="0"/>
              <a:t>, J., </a:t>
            </a:r>
            <a:r>
              <a:rPr lang="hu-HU" sz="2600" dirty="0" err="1" smtClean="0"/>
              <a:t>Bohak</a:t>
            </a:r>
            <a:r>
              <a:rPr lang="hu-HU" sz="2600" dirty="0" smtClean="0"/>
              <a:t>, Z., </a:t>
            </a:r>
            <a:r>
              <a:rPr lang="hu-HU" sz="2600" dirty="0" err="1" smtClean="0"/>
              <a:t>Prišenk</a:t>
            </a:r>
            <a:r>
              <a:rPr lang="hu-HU" sz="2600" dirty="0" smtClean="0"/>
              <a:t>, J., </a:t>
            </a:r>
            <a:r>
              <a:rPr lang="hu-HU" sz="2600" dirty="0" err="1" smtClean="0"/>
              <a:t>Borec</a:t>
            </a:r>
            <a:r>
              <a:rPr lang="hu-HU" sz="2600" dirty="0" smtClean="0"/>
              <a:t>, A. 2013. </a:t>
            </a:r>
            <a:r>
              <a:rPr lang="en-US" sz="2600" b="1" dirty="0" smtClean="0"/>
              <a:t>The Succession Status of Family Farms in the Mediterranean Region of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Slovenia</a:t>
            </a:r>
            <a:r>
              <a:rPr lang="hu-HU" sz="2600" b="1" dirty="0" smtClean="0"/>
              <a:t>. </a:t>
            </a:r>
            <a:r>
              <a:rPr lang="hu-HU" sz="2600" i="1" dirty="0" err="1" smtClean="0"/>
              <a:t>Slovak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Sociological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Review</a:t>
            </a:r>
            <a:r>
              <a:rPr lang="hu-HU" sz="2600" i="1" dirty="0" smtClean="0"/>
              <a:t>. </a:t>
            </a:r>
            <a:r>
              <a:rPr lang="hu-HU" sz="2600" dirty="0" smtClean="0"/>
              <a:t>3: 316 – 337.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600" dirty="0" err="1" smtClean="0"/>
              <a:t>Chang</a:t>
            </a:r>
            <a:r>
              <a:rPr lang="hu-HU" sz="2600" dirty="0" smtClean="0"/>
              <a:t>, H. 2013. </a:t>
            </a:r>
            <a:r>
              <a:rPr lang="hu-HU" sz="2600" b="1" dirty="0" smtClean="0"/>
              <a:t>Old farmer </a:t>
            </a:r>
            <a:r>
              <a:rPr lang="hu-HU" sz="2600" b="1" dirty="0" err="1" smtClean="0"/>
              <a:t>pension</a:t>
            </a:r>
            <a:r>
              <a:rPr lang="hu-HU" sz="2600" b="1" dirty="0" smtClean="0"/>
              <a:t> program and farm </a:t>
            </a:r>
            <a:r>
              <a:rPr lang="hu-HU" sz="2600" b="1" dirty="0" err="1" smtClean="0"/>
              <a:t>succession</a:t>
            </a:r>
            <a:r>
              <a:rPr lang="hu-HU" sz="2600" b="1" dirty="0" smtClean="0"/>
              <a:t>: </a:t>
            </a:r>
            <a:r>
              <a:rPr lang="hu-HU" sz="2600" b="1" dirty="0" err="1" smtClean="0"/>
              <a:t>evidence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from</a:t>
            </a:r>
            <a:r>
              <a:rPr lang="hu-HU" sz="2600" b="1" dirty="0" smtClean="0"/>
              <a:t> a </a:t>
            </a:r>
            <a:r>
              <a:rPr lang="hu-HU" sz="2600" b="1" dirty="0" err="1" smtClean="0"/>
              <a:t>population-based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survey</a:t>
            </a:r>
            <a:r>
              <a:rPr lang="hu-HU" sz="2600" b="1" dirty="0" smtClean="0"/>
              <a:t> of farm </a:t>
            </a:r>
            <a:r>
              <a:rPr lang="hu-HU" sz="2600" b="1" dirty="0" err="1" smtClean="0"/>
              <a:t>households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in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Taiwan</a:t>
            </a:r>
            <a:r>
              <a:rPr lang="hu-HU" sz="2600" b="1" dirty="0" smtClean="0"/>
              <a:t>. </a:t>
            </a:r>
            <a:r>
              <a:rPr lang="en-US" sz="2600" i="1" dirty="0" smtClean="0"/>
              <a:t>American Journal of Agricultural Economics</a:t>
            </a:r>
            <a:r>
              <a:rPr lang="hu-HU" sz="2600" i="1" dirty="0" smtClean="0"/>
              <a:t>. </a:t>
            </a:r>
            <a:r>
              <a:rPr lang="hu-HU" sz="2600" dirty="0" smtClean="0"/>
              <a:t>95: 976 – 991.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600" dirty="0" err="1" smtClean="0"/>
              <a:t>Kerbler</a:t>
            </a:r>
            <a:r>
              <a:rPr lang="hu-HU" sz="2600" dirty="0" smtClean="0"/>
              <a:t>, B. 2012. </a:t>
            </a:r>
            <a:r>
              <a:rPr lang="en-US" sz="2600" b="1" dirty="0" smtClean="0"/>
              <a:t>Factors affecting farm succession: the case of Slovenia</a:t>
            </a:r>
            <a:r>
              <a:rPr lang="hu-HU" sz="2600" b="1" dirty="0" smtClean="0"/>
              <a:t>.</a:t>
            </a:r>
            <a:r>
              <a:rPr lang="hu-HU" sz="2600" dirty="0" smtClean="0"/>
              <a:t> </a:t>
            </a:r>
            <a:r>
              <a:rPr lang="hu-HU" sz="2600" i="1" dirty="0" err="1" smtClean="0"/>
              <a:t>Agricultural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Economics</a:t>
            </a:r>
            <a:r>
              <a:rPr lang="hu-HU" sz="2600" dirty="0" smtClean="0"/>
              <a:t>. 58: 285 – 298.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27784" y="2060848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Köszönöm a figyelmüket!</a:t>
            </a:r>
          </a:p>
          <a:p>
            <a:pPr algn="ctr"/>
            <a:endParaRPr lang="hu-HU" sz="2800" b="1" dirty="0" smtClean="0"/>
          </a:p>
          <a:p>
            <a:pPr algn="ctr"/>
            <a:r>
              <a:rPr lang="hu-HU" sz="2000" dirty="0" err="1" smtClean="0"/>
              <a:t>kiralyg</a:t>
            </a:r>
            <a:r>
              <a:rPr lang="hu-HU" sz="2000" dirty="0" smtClean="0"/>
              <a:t>@</a:t>
            </a:r>
            <a:r>
              <a:rPr lang="hu-HU" sz="2000" dirty="0" err="1" smtClean="0"/>
              <a:t>rkk.hu</a:t>
            </a:r>
            <a:endParaRPr lang="hu-HU" sz="2000" dirty="0"/>
          </a:p>
        </p:txBody>
      </p:sp>
      <p:pic>
        <p:nvPicPr>
          <p:cNvPr id="5" name="Tartalom helye 4" descr="MTA KRT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108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-78787" y="908720"/>
          <a:ext cx="930157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111552" y="655022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Hegyközségek Nemzeti Tanácsa – Szüreti jelentések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55976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 smtClean="0"/>
              <a:t>Termőszőlő összes borvidéki területe (ha) és az összes szőlőtermés (t) 2003 - 2012</a:t>
            </a:r>
            <a:endParaRPr lang="hu-HU" sz="2000" dirty="0"/>
          </a:p>
        </p:txBody>
      </p:sp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-157574" y="778463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-78787" y="1"/>
          <a:ext cx="930157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Grp="1"/>
          </p:cNvGraphicFramePr>
          <p:nvPr/>
        </p:nvGraphicFramePr>
        <p:xfrm>
          <a:off x="0" y="188640"/>
          <a:ext cx="9143999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0" y="476672"/>
          <a:ext cx="8971267" cy="584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1"/>
          <p:cNvSpPr txBox="1"/>
          <p:nvPr/>
        </p:nvSpPr>
        <p:spPr>
          <a:xfrm>
            <a:off x="6443192" y="6550223"/>
            <a:ext cx="270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smtClean="0"/>
              <a:t>Hegyközségek Nemzeti Tanácsa 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Grp="1"/>
          </p:cNvGraphicFramePr>
          <p:nvPr/>
        </p:nvGraphicFramePr>
        <p:xfrm>
          <a:off x="-78787" y="188641"/>
          <a:ext cx="930157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hu-HU" sz="3600" b="1" dirty="0" smtClean="0">
                <a:latin typeface="+mj-lt"/>
              </a:rPr>
              <a:t>Mátraalja, mint történelmi borvidék</a:t>
            </a:r>
          </a:p>
          <a:p>
            <a:r>
              <a:rPr lang="hu-HU" sz="2400" dirty="0" smtClean="0"/>
              <a:t>1833, 1893, 1959, 1990</a:t>
            </a:r>
          </a:p>
          <a:p>
            <a:r>
              <a:rPr lang="hu-HU" sz="2400" dirty="0" smtClean="0"/>
              <a:t>127/2009. (IX. 29.) FVM rendelet: 22 borvidék</a:t>
            </a:r>
            <a:endParaRPr lang="hu-HU" sz="2400" u="sng" dirty="0" smtClean="0"/>
          </a:p>
          <a:p>
            <a:endParaRPr lang="hu-HU" u="sng" dirty="0" smtClean="0"/>
          </a:p>
        </p:txBody>
      </p:sp>
      <p:pic>
        <p:nvPicPr>
          <p:cNvPr id="5" name="Kép 4" descr="matra_na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064896" cy="479755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6550223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http://aborfesztival.hu/seged/ckeditor/plugins/filemanager/userfiles/Borongolo/Matra/matra_nagy.jpg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1079</Words>
  <Application>Microsoft Office PowerPoint</Application>
  <PresentationFormat>On-screen Show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Office-téma</vt:lpstr>
      <vt:lpstr>Földből élők: agrárszereplők, vidéki fejlődési pályák és vidékpolitikák Magyarországon</vt:lpstr>
      <vt:lpstr>A szőlőművelő és bortermelő ágazat</vt:lpstr>
      <vt:lpstr>Slide 3</vt:lpstr>
      <vt:lpstr>Slide 4</vt:lpstr>
      <vt:lpstr>Slide 5</vt:lpstr>
      <vt:lpstr>Slide 6</vt:lpstr>
      <vt:lpstr>Slide 7</vt:lpstr>
      <vt:lpstr>Slide 8</vt:lpstr>
      <vt:lpstr>Slide 9</vt:lpstr>
      <vt:lpstr>Mátraaljai borvidék</vt:lpstr>
      <vt:lpstr>Slide 11</vt:lpstr>
      <vt:lpstr>Slide 12</vt:lpstr>
      <vt:lpstr>Szőlőtermelő és bortermelő ágazat szereplői Mátraalján</vt:lpstr>
      <vt:lpstr>Mátraaljai családi borászatok</vt:lpstr>
      <vt:lpstr>Mátraaljai családi borászatok</vt:lpstr>
      <vt:lpstr>Mátraaljai családi borászatok</vt:lpstr>
      <vt:lpstr>Mátraaljai családi borászatok</vt:lpstr>
      <vt:lpstr>Mátraaljai családi borászatok</vt:lpstr>
      <vt:lpstr>De miért érdekes mind ez?</vt:lpstr>
      <vt:lpstr>De miért érdekes mind ez?</vt:lpstr>
      <vt:lpstr>De miért érdekes mind ez?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kiralyg</dc:creator>
  <cp:lastModifiedBy>Gábor Király</cp:lastModifiedBy>
  <cp:revision>140</cp:revision>
  <dcterms:created xsi:type="dcterms:W3CDTF">2013-11-13T10:50:14Z</dcterms:created>
  <dcterms:modified xsi:type="dcterms:W3CDTF">2013-11-21T22:01:26Z</dcterms:modified>
</cp:coreProperties>
</file>