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8" r:id="rId4"/>
    <p:sldId id="262" r:id="rId5"/>
    <p:sldId id="276" r:id="rId6"/>
    <p:sldId id="259" r:id="rId7"/>
    <p:sldId id="282" r:id="rId8"/>
    <p:sldId id="283" r:id="rId9"/>
    <p:sldId id="271" r:id="rId10"/>
    <p:sldId id="270" r:id="rId11"/>
    <p:sldId id="272" r:id="rId12"/>
    <p:sldId id="273" r:id="rId13"/>
    <p:sldId id="275" r:id="rId14"/>
    <p:sldId id="274" r:id="rId15"/>
    <p:sldId id="277" r:id="rId16"/>
    <p:sldId id="278" r:id="rId17"/>
    <p:sldId id="279" r:id="rId18"/>
    <p:sldId id="281" r:id="rId19"/>
    <p:sldId id="280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05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95248-AC2C-4556-B714-D40581425A5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323A-652B-4CF6-ABFB-9A4EFCE1F5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3336" y="698886"/>
            <a:ext cx="4971329" cy="3403779"/>
          </a:xfrm>
          <a:ln/>
        </p:spPr>
      </p:sp>
      <p:sp>
        <p:nvSpPr>
          <p:cNvPr id="2109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62000"/>
            <a:fld id="{5170A1B6-2818-4ED3-94C0-E2289A88B08D}" type="slidenum">
              <a:rPr lang="hu-HU" sz="1000" smtClean="0"/>
              <a:pPr defTabSz="762000"/>
              <a:t>11</a:t>
            </a:fld>
            <a:endParaRPr lang="hu-HU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3A71-B98B-4E3C-94D7-A3B856F9FE71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D1C5-00C4-42F5-9F2C-4C93FF70A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yaKRLjgC8o" TargetMode="External"/><Relationship Id="rId2" Type="http://schemas.openxmlformats.org/officeDocument/2006/relationships/hyperlink" Target="http://www.youtube.com/watch?v=tPL2C3BCWV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uG-1wYHOjY" TargetMode="External"/><Relationship Id="rId2" Type="http://schemas.openxmlformats.org/officeDocument/2006/relationships/hyperlink" Target="http://www.youtube.com/watch?v=5Q2T7TEy9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8BZIWb8NcZ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Dan_Ahrens&amp;action=edit&amp;redlink=1" TargetMode="External"/><Relationship Id="rId13" Type="http://schemas.openxmlformats.org/officeDocument/2006/relationships/hyperlink" Target="http://en.wikipedia.org/wiki/Carlsberg_Group" TargetMode="External"/><Relationship Id="rId18" Type="http://schemas.openxmlformats.org/officeDocument/2006/relationships/hyperlink" Target="http://en.wikipedia.org/wiki/British_American_Tobacco" TargetMode="External"/><Relationship Id="rId3" Type="http://schemas.openxmlformats.org/officeDocument/2006/relationships/hyperlink" Target="http://en.wikipedia.org/wiki/Tobacco" TargetMode="External"/><Relationship Id="rId7" Type="http://schemas.openxmlformats.org/officeDocument/2006/relationships/hyperlink" Target="http://en.wikipedia.org/wiki/Alcohol" TargetMode="External"/><Relationship Id="rId12" Type="http://schemas.openxmlformats.org/officeDocument/2006/relationships/hyperlink" Target="http://en.wikipedia.org/wiki/Altria" TargetMode="External"/><Relationship Id="rId17" Type="http://schemas.openxmlformats.org/officeDocument/2006/relationships/hyperlink" Target="http://en.wikipedia.org/w/index.php?title=Casa_Saba&amp;action=edit&amp;redlink=1" TargetMode="External"/><Relationship Id="rId2" Type="http://schemas.openxmlformats.org/officeDocument/2006/relationships/hyperlink" Target="http://en.wikipedia.org/wiki/Mutual_fund" TargetMode="External"/><Relationship Id="rId16" Type="http://schemas.openxmlformats.org/officeDocument/2006/relationships/hyperlink" Target="http://en.wikipedia.org/wiki/SAB_Mille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Weapon" TargetMode="External"/><Relationship Id="rId11" Type="http://schemas.openxmlformats.org/officeDocument/2006/relationships/hyperlink" Target="http://en.wikipedia.org/wiki/Lorillard" TargetMode="External"/><Relationship Id="rId5" Type="http://schemas.openxmlformats.org/officeDocument/2006/relationships/hyperlink" Target="http://en.wikipedia.org/wiki/Defense_industry" TargetMode="External"/><Relationship Id="rId15" Type="http://schemas.openxmlformats.org/officeDocument/2006/relationships/hyperlink" Target="http://en.wikipedia.org/wiki/Lockheed_Martin" TargetMode="External"/><Relationship Id="rId10" Type="http://schemas.openxmlformats.org/officeDocument/2006/relationships/hyperlink" Target="http://en.wikipedia.org/wiki/Philip_Morris_International" TargetMode="External"/><Relationship Id="rId19" Type="http://schemas.openxmlformats.org/officeDocument/2006/relationships/hyperlink" Target="http://en.wikipedia.org/wiki/Northrop_Grumman" TargetMode="External"/><Relationship Id="rId4" Type="http://schemas.openxmlformats.org/officeDocument/2006/relationships/hyperlink" Target="http://en.wikipedia.org/wiki/Gambling" TargetMode="External"/><Relationship Id="rId9" Type="http://schemas.openxmlformats.org/officeDocument/2006/relationships/hyperlink" Target="http://en.wikipedia.org/wiki/Texas" TargetMode="External"/><Relationship Id="rId14" Type="http://schemas.openxmlformats.org/officeDocument/2006/relationships/hyperlink" Target="http://en.wikipedia.org/wiki/Diage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Szeptember_15." TargetMode="External"/><Relationship Id="rId3" Type="http://schemas.openxmlformats.org/officeDocument/2006/relationships/hyperlink" Target="http://hu.wikipedia.org/wiki/Vil%C3%A1gkereskedelmi_K%C3%B6zpont" TargetMode="External"/><Relationship Id="rId7" Type="http://schemas.openxmlformats.org/officeDocument/2006/relationships/hyperlink" Target="http://hu.wikipedia.org/wiki/2008" TargetMode="External"/><Relationship Id="rId2" Type="http://schemas.openxmlformats.org/officeDocument/2006/relationships/hyperlink" Target="http://hu.wikipedia.org/wiki/New_Yor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u.wikipedia.org/wiki/Amerikai_Egyes%C3%BClt_%C3%81llamok" TargetMode="External"/><Relationship Id="rId5" Type="http://schemas.openxmlformats.org/officeDocument/2006/relationships/hyperlink" Target="http://hu.wikipedia.org/wiki/Augusztus_24." TargetMode="External"/><Relationship Id="rId4" Type="http://schemas.openxmlformats.org/officeDocument/2006/relationships/hyperlink" Target="http://hu.wikipedia.org/wiki/20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R1ixshimfM" TargetMode="External"/><Relationship Id="rId2" Type="http://schemas.openxmlformats.org/officeDocument/2006/relationships/hyperlink" Target="http://www.youtube.com/watch?v=UhhnHA8c_Y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y-business.com/article/00205?pg=a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jövő körvonalai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Hickstől</a:t>
            </a:r>
            <a:r>
              <a:rPr lang="hu-HU" dirty="0" smtClean="0"/>
              <a:t> </a:t>
            </a:r>
            <a:r>
              <a:rPr lang="hu-HU" dirty="0" smtClean="0"/>
              <a:t>a reciprocitásig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3100" dirty="0" smtClean="0"/>
              <a:t>Kerekes Sándor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err="1" smtClean="0"/>
              <a:t>kerekes.sandor</a:t>
            </a:r>
            <a:r>
              <a:rPr lang="hu-HU" sz="2700" dirty="0" smtClean="0"/>
              <a:t>@</a:t>
            </a:r>
            <a:r>
              <a:rPr lang="hu-HU" sz="2700" dirty="0" err="1" smtClean="0"/>
              <a:t>ke.hu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415008"/>
          </a:xfrm>
        </p:spPr>
        <p:txBody>
          <a:bodyPr>
            <a:normAutofit/>
          </a:bodyPr>
          <a:lstStyle/>
          <a:p>
            <a:r>
              <a:rPr lang="hu-HU" sz="2800" dirty="0" smtClean="0"/>
              <a:t>2013</a:t>
            </a:r>
            <a:r>
              <a:rPr lang="hu-HU" sz="2800" dirty="0" smtClean="0"/>
              <a:t>. </a:t>
            </a:r>
            <a:r>
              <a:rPr lang="hu-HU" sz="2800" dirty="0"/>
              <a:t>n</a:t>
            </a:r>
            <a:r>
              <a:rPr lang="hu-HU" sz="2800" dirty="0" smtClean="0"/>
              <a:t>ovember </a:t>
            </a:r>
            <a:r>
              <a:rPr lang="hu-HU" sz="2800" dirty="0" smtClean="0"/>
              <a:t>22.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gazdasági működés alapelvei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Egyenértékek cseréje, (Pareto-hatékonyság)</a:t>
            </a:r>
          </a:p>
          <a:p>
            <a:pPr eaLnBrk="1" hangingPunct="1"/>
            <a:r>
              <a:rPr lang="hu-HU" smtClean="0"/>
              <a:t>Az újraelosztás elve (méltányosság)</a:t>
            </a:r>
          </a:p>
          <a:p>
            <a:pPr eaLnBrk="1" hangingPunct="1"/>
            <a:r>
              <a:rPr lang="hu-HU" smtClean="0"/>
              <a:t>Kölcsönösség (a társadalmi kapcsolatok megszilárdítása) (kell a kézműves céh és a szociális vállalkozás is)</a:t>
            </a:r>
          </a:p>
          <a:p>
            <a:pPr eaLnBrk="1" hangingPunct="1"/>
            <a:endParaRPr lang="hu-HU" smtClean="0"/>
          </a:p>
        </p:txBody>
      </p:sp>
      <p:sp>
        <p:nvSpPr>
          <p:cNvPr id="48132" name="Téglalap 3"/>
          <p:cNvSpPr>
            <a:spLocks noChangeArrowheads="1"/>
          </p:cNvSpPr>
          <p:nvPr/>
        </p:nvSpPr>
        <p:spPr bwMode="auto">
          <a:xfrm>
            <a:off x="323850" y="5373688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hlinkClick r:id="rId2"/>
              </a:rPr>
              <a:t>http://www.youtube.com/watch?v=tPL2C3BCWVc</a:t>
            </a:r>
            <a:endParaRPr lang="hu-HU" sz="900"/>
          </a:p>
          <a:p>
            <a:r>
              <a:rPr lang="hu-HU" sz="900"/>
              <a:t>Beggars-</a:t>
            </a:r>
            <a:r>
              <a:rPr lang="en-US" sz="900" b="1"/>
              <a:t> Muhammad Yunus speech on Grameen Bank in World Affairs Council</a:t>
            </a:r>
          </a:p>
        </p:txBody>
      </p:sp>
      <p:sp>
        <p:nvSpPr>
          <p:cNvPr id="48133" name="Téglalap 4"/>
          <p:cNvSpPr>
            <a:spLocks noChangeArrowheads="1"/>
          </p:cNvSpPr>
          <p:nvPr/>
        </p:nvSpPr>
        <p:spPr bwMode="auto">
          <a:xfrm>
            <a:off x="355600" y="5949950"/>
            <a:ext cx="374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hlinkClick r:id="rId3"/>
              </a:rPr>
              <a:t>http://www.youtube.com/watch?v=oyaKRLjgC8o</a:t>
            </a:r>
            <a:endParaRPr lang="hu-HU" sz="1000"/>
          </a:p>
          <a:p>
            <a:r>
              <a:rPr lang="en-US" sz="1000" b="1"/>
              <a:t>Muhammad Yunus "Creating a World Without Poverty„</a:t>
            </a:r>
            <a:r>
              <a:rPr lang="hu-HU" sz="1000" b="1"/>
              <a:t> 10 perc</a:t>
            </a:r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Az utóbbi öt év és a két véglet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smtClean="0"/>
              <a:t>(2006) Michael Porter is belépett a „klubba”, és előbb a környezetvédelmet, újabban pedig a vállalatok társadalmi felelősségét igyekszik „üzleti esetté”, a vállalati stratégia integráns részévé tenni.</a:t>
            </a:r>
          </a:p>
          <a:p>
            <a:pPr>
              <a:defRPr/>
            </a:pPr>
            <a:r>
              <a:rPr lang="hu-HU" b="1" smtClean="0"/>
              <a:t>Serge Latouche a „nemnövekedés (degrowth)” elmélet hirdetése érdekében járja a világot,  a „nemnövekedés diszkrét bája” címmel könyvet írt és előadásokat tart, igaz inkább csak a „hívők” számára</a:t>
            </a:r>
            <a:r>
              <a:rPr lang="hu-H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6588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http://www.youtube.com/watch?v=5Q2T7TEy9tE</a:t>
            </a:r>
            <a:endParaRPr lang="hu-HU" dirty="0" smtClean="0"/>
          </a:p>
          <a:p>
            <a:r>
              <a:rPr lang="en-US" b="1" dirty="0" smtClean="0"/>
              <a:t>Insight: Ideas for Change - Muhammad </a:t>
            </a:r>
            <a:r>
              <a:rPr lang="en-US" b="1" dirty="0" err="1" smtClean="0"/>
              <a:t>Yunus</a:t>
            </a:r>
            <a:endParaRPr lang="en-US" b="1" dirty="0" smtClean="0"/>
          </a:p>
          <a:p>
            <a:r>
              <a:rPr lang="hu-HU" dirty="0" smtClean="0"/>
              <a:t>World </a:t>
            </a:r>
            <a:r>
              <a:rPr lang="hu-HU" dirty="0" err="1" smtClean="0"/>
              <a:t>Economic</a:t>
            </a:r>
            <a:r>
              <a:rPr lang="hu-HU" dirty="0" smtClean="0"/>
              <a:t> Forum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860032" y="3212976"/>
            <a:ext cx="4155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http://www.youtube.com/watch?v=xuG-1wYHOjY</a:t>
            </a:r>
            <a:r>
              <a:rPr lang="hu-HU" b="1" dirty="0" smtClean="0"/>
              <a:t> </a:t>
            </a:r>
            <a:r>
              <a:rPr lang="hu-HU" dirty="0" smtClean="0"/>
              <a:t>World </a:t>
            </a:r>
            <a:r>
              <a:rPr lang="hu-HU" dirty="0" err="1" smtClean="0"/>
              <a:t>Economic</a:t>
            </a:r>
            <a:r>
              <a:rPr lang="hu-HU" dirty="0" smtClean="0"/>
              <a:t> Forum</a:t>
            </a:r>
            <a:endParaRPr lang="hu-HU" b="1" dirty="0"/>
          </a:p>
          <a:p>
            <a:r>
              <a:rPr lang="en-US" b="1" dirty="0" smtClean="0"/>
              <a:t>Insight: Ideas for Change - Michael </a:t>
            </a:r>
            <a:r>
              <a:rPr lang="hu-HU" b="1" dirty="0" smtClean="0"/>
              <a:t>P</a:t>
            </a:r>
            <a:r>
              <a:rPr lang="en-US" b="1" dirty="0" err="1" smtClean="0"/>
              <a:t>orter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790" y="4149080"/>
            <a:ext cx="481821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4791517" cy="26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0" y="5013176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www.youtube.com/watch?v=8BZIWb8NcZ4</a:t>
            </a:r>
            <a:r>
              <a:rPr lang="hu-HU" dirty="0" smtClean="0"/>
              <a:t>  </a:t>
            </a:r>
            <a:r>
              <a:rPr lang="hu-HU" dirty="0" err="1" smtClean="0"/>
              <a:t>Nestle</a:t>
            </a:r>
            <a:r>
              <a:rPr lang="hu-HU" dirty="0" smtClean="0"/>
              <a:t>,</a:t>
            </a:r>
            <a:r>
              <a:rPr lang="hu-HU" dirty="0" err="1" smtClean="0"/>
              <a:t>porter</a:t>
            </a:r>
            <a:r>
              <a:rPr lang="hu-HU" dirty="0" smtClean="0"/>
              <a:t> </a:t>
            </a:r>
            <a:r>
              <a:rPr lang="hu-HU" dirty="0" err="1" smtClean="0"/>
              <a:t>etc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5496" y="1484784"/>
          <a:ext cx="910850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600400"/>
                <a:gridCol w="3203848"/>
              </a:tblGrid>
              <a:tr h="641043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Az </a:t>
                      </a:r>
                      <a:r>
                        <a:rPr lang="hu-HU" sz="2400" dirty="0" err="1" smtClean="0"/>
                        <a:t>NGO-k</a:t>
                      </a:r>
                      <a:r>
                        <a:rPr lang="hu-HU" sz="2400" dirty="0" smtClean="0"/>
                        <a:t> és az állam szerepe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Az </a:t>
                      </a:r>
                      <a:r>
                        <a:rPr lang="hu-HU" sz="1600" dirty="0" err="1" smtClean="0"/>
                        <a:t>NGO-k</a:t>
                      </a:r>
                      <a:r>
                        <a:rPr lang="hu-HU" sz="1600" dirty="0" smtClean="0"/>
                        <a:t> és az állam inkább rontja, mint segíti a társadalmi célok megvalósulását. A fair trade csak</a:t>
                      </a:r>
                      <a:r>
                        <a:rPr lang="hu-HU" sz="1600" baseline="0" dirty="0" smtClean="0"/>
                        <a:t> látszólag segít, a farmert meg kell tanítani vállalkozni.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</a:t>
                      </a:r>
                      <a:r>
                        <a:rPr lang="hu-HU" sz="1600" baseline="0" dirty="0" smtClean="0"/>
                        <a:t> társadalmi vállalkozások nem </a:t>
                      </a:r>
                      <a:r>
                        <a:rPr lang="hu-HU" sz="1600" baseline="0" dirty="0" err="1" smtClean="0"/>
                        <a:t>NGO-k</a:t>
                      </a:r>
                      <a:r>
                        <a:rPr lang="hu-HU" sz="1600" baseline="0" dirty="0" smtClean="0"/>
                        <a:t>. A civil gazdaság lényege a reciprocitás, a felek egyenrangú partnerek, vállalkozók.</a:t>
                      </a:r>
                      <a:endParaRPr lang="en-GB" sz="16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</a:t>
                      </a:r>
                      <a:r>
                        <a:rPr lang="hu-HU" sz="2400" baseline="0" dirty="0" smtClean="0"/>
                        <a:t> társadalmi</a:t>
                      </a:r>
                      <a:r>
                        <a:rPr lang="hu-HU" sz="2400" dirty="0" smtClean="0"/>
                        <a:t> innovációk</a:t>
                      </a:r>
                      <a:r>
                        <a:rPr lang="hu-HU" sz="2400" baseline="0" dirty="0" smtClean="0"/>
                        <a:t> </a:t>
                      </a:r>
                      <a:r>
                        <a:rPr lang="hu-HU" sz="2400" dirty="0" smtClean="0"/>
                        <a:t>forrása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Maga a kapitalizmus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 reményvesztett, kétségbeesett régiók</a:t>
                      </a:r>
                      <a:endParaRPr lang="en-GB" sz="24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Az adományozás</a:t>
                      </a:r>
                      <a:r>
                        <a:rPr lang="hu-HU" sz="2400" baseline="0" dirty="0" smtClean="0"/>
                        <a:t> szerepe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Vannak esetek amikor fontos, de a megoldás az, ha részévé tesszük a</a:t>
                      </a:r>
                      <a:r>
                        <a:rPr lang="hu-HU" sz="2000" baseline="0" dirty="0" smtClean="0"/>
                        <a:t> problémát az</a:t>
                      </a:r>
                      <a:r>
                        <a:rPr lang="hu-HU" sz="2000" dirty="0" smtClean="0"/>
                        <a:t> üzleti stratégiának.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Nem is beszél az adományozásról.  Az egyénre</a:t>
                      </a:r>
                      <a:r>
                        <a:rPr lang="hu-HU" sz="1800" baseline="0" dirty="0" smtClean="0"/>
                        <a:t> fókuszál, nem a magántulajdon hanem a </a:t>
                      </a:r>
                      <a:r>
                        <a:rPr lang="hu-HU" sz="1800" dirty="0" smtClean="0"/>
                        <a:t>civil gazdaság a megoldás.</a:t>
                      </a:r>
                      <a:endParaRPr lang="en-GB" sz="1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Kulcsfogalom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Creating</a:t>
                      </a:r>
                      <a:r>
                        <a:rPr lang="hu-HU" sz="2400" dirty="0" smtClean="0"/>
                        <a:t>  </a:t>
                      </a:r>
                      <a:r>
                        <a:rPr lang="hu-HU" sz="2400" baseline="0" dirty="0" err="1" smtClean="0"/>
                        <a:t>shared</a:t>
                      </a:r>
                      <a:r>
                        <a:rPr lang="hu-HU" sz="2400" baseline="0" dirty="0" smtClean="0"/>
                        <a:t> </a:t>
                      </a:r>
                      <a:r>
                        <a:rPr lang="hu-HU" sz="2400" baseline="0" dirty="0" err="1" smtClean="0"/>
                        <a:t>values</a:t>
                      </a:r>
                      <a:r>
                        <a:rPr lang="hu-HU" sz="2400" baseline="0" dirty="0" smtClean="0"/>
                        <a:t>!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A szegények</a:t>
                      </a:r>
                      <a:r>
                        <a:rPr lang="hu-HU" sz="2800" baseline="0" dirty="0" smtClean="0"/>
                        <a:t> hitel és üzletképessé tétele.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35496" y="188640"/>
          <a:ext cx="910850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600400"/>
                <a:gridCol w="3203848"/>
              </a:tblGrid>
              <a:tr h="641043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Szempontok</a:t>
                      </a:r>
                      <a:r>
                        <a:rPr lang="hu-HU" sz="2000" dirty="0" smtClean="0"/>
                        <a:t>, értékelési tényezők, értékek,</a:t>
                      </a:r>
                      <a:r>
                        <a:rPr lang="hu-HU" sz="2000" baseline="0" dirty="0" smtClean="0"/>
                        <a:t> paradigmák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Professor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dirty="0" smtClean="0"/>
                        <a:t>Michael </a:t>
                      </a:r>
                      <a:r>
                        <a:rPr lang="hu-HU" sz="2000" dirty="0" err="1" smtClean="0"/>
                        <a:t>Porter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Professor Muhammad </a:t>
                      </a:r>
                      <a:r>
                        <a:rPr lang="hu-HU" sz="2000" dirty="0" err="1" smtClean="0"/>
                        <a:t>Yunus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r>
              <a:rPr lang="hu-HU" sz="2000" dirty="0" smtClean="0"/>
              <a:t>Michael </a:t>
            </a:r>
            <a:r>
              <a:rPr lang="hu-HU" sz="2000" dirty="0" err="1" smtClean="0"/>
              <a:t>Porter</a:t>
            </a:r>
            <a:r>
              <a:rPr lang="hu-HU" sz="2000" dirty="0" smtClean="0"/>
              <a:t> és Muhammad </a:t>
            </a:r>
            <a:r>
              <a:rPr lang="hu-HU" sz="2000" dirty="0" err="1" smtClean="0"/>
              <a:t>Yunus</a:t>
            </a:r>
            <a:r>
              <a:rPr lang="hu-HU" sz="2000" dirty="0" smtClean="0"/>
              <a:t> beszél „</a:t>
            </a:r>
            <a:r>
              <a:rPr lang="hu-HU" sz="2000" dirty="0" err="1" smtClean="0"/>
              <a:t>Ideas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change</a:t>
            </a:r>
            <a:r>
              <a:rPr lang="hu-HU" sz="2000" dirty="0" smtClean="0"/>
              <a:t>” címmel a World </a:t>
            </a:r>
            <a:r>
              <a:rPr lang="hu-HU" sz="2000" dirty="0" err="1" smtClean="0"/>
              <a:t>Economic</a:t>
            </a:r>
            <a:r>
              <a:rPr lang="hu-HU" sz="2000" dirty="0" smtClean="0"/>
              <a:t> Forum rendezvénysorozata keretében</a:t>
            </a:r>
            <a:endParaRPr lang="en-GB" sz="20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8626685"/>
              </p:ext>
            </p:extLst>
          </p:nvPr>
        </p:nvGraphicFramePr>
        <p:xfrm>
          <a:off x="35496" y="1397000"/>
          <a:ext cx="91085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600400"/>
                <a:gridCol w="3203848"/>
              </a:tblGrid>
              <a:tr h="641043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Szempontok</a:t>
                      </a:r>
                      <a:r>
                        <a:rPr lang="hu-HU" sz="1600" dirty="0" smtClean="0"/>
                        <a:t>, értékelési tényezők, értékek,</a:t>
                      </a:r>
                      <a:r>
                        <a:rPr lang="hu-HU" sz="1600" baseline="0" dirty="0" smtClean="0"/>
                        <a:t> paradigmák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Professor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dirty="0" smtClean="0"/>
                        <a:t>Michael </a:t>
                      </a:r>
                      <a:r>
                        <a:rPr lang="hu-HU" sz="1600" dirty="0" err="1" smtClean="0"/>
                        <a:t>Porter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Professor Muhammad </a:t>
                      </a:r>
                      <a:r>
                        <a:rPr lang="hu-HU" sz="1600" dirty="0" err="1" smtClean="0"/>
                        <a:t>Yunus</a:t>
                      </a:r>
                      <a:endParaRPr lang="en-GB" sz="1600" dirty="0"/>
                    </a:p>
                  </a:txBody>
                  <a:tcPr/>
                </a:tc>
              </a:tr>
              <a:tr h="560968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gazdasági tevékenység célja, lényege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Értékteremtés, hatékonyság, profitmaximálás.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Feladatmegoldás: a szegénység, a munkanélküliség felszámolása.  Boldogság.</a:t>
                      </a:r>
                      <a:endParaRPr lang="en-GB" sz="1800" dirty="0"/>
                    </a:p>
                  </a:txBody>
                  <a:tcPr/>
                </a:tc>
              </a:tr>
              <a:tr h="1061968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 vállalat felelőssége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Jó termék és szolgáltatás olcsón. Magas osztalék a tulajdonosoknak. (Miért fizetnénk többet ugyanazért?)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Az osztalékfizetés nem helyes. A</a:t>
                      </a:r>
                      <a:r>
                        <a:rPr lang="hu-HU" sz="2000" baseline="0" dirty="0" smtClean="0"/>
                        <a:t> vállalat célja nem lehet a „pénztermelés”</a:t>
                      </a:r>
                      <a:endParaRPr lang="en-GB" sz="20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kapitalizmus </a:t>
                      </a:r>
                      <a:r>
                        <a:rPr lang="hu-HU" sz="2000" dirty="0" err="1" smtClean="0"/>
                        <a:t>megreformál-hatóságáról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A bankok rossz</a:t>
                      </a:r>
                      <a:r>
                        <a:rPr lang="hu-HU" sz="1600" baseline="0" dirty="0" smtClean="0"/>
                        <a:t> terméket adtak el. A környezetvédelem és a CSR </a:t>
                      </a:r>
                      <a:r>
                        <a:rPr lang="hu-HU" sz="1600" baseline="0" dirty="0" err="1" smtClean="0"/>
                        <a:t>win-win</a:t>
                      </a:r>
                      <a:r>
                        <a:rPr lang="hu-HU" sz="1600" baseline="0" dirty="0" smtClean="0"/>
                        <a:t> alapon üzleti esetté tehető.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Zsákutca, amit nem érdemes megjavítani, úgyis megint elromlik.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0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irdeté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0753388"/>
            <a:ext cx="371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4" y="208092"/>
            <a:ext cx="86764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Fonds</a:t>
            </a:r>
            <a:r>
              <a:rPr lang="hu-HU" sz="2000" dirty="0" smtClean="0"/>
              <a:t> </a:t>
            </a:r>
            <a:r>
              <a:rPr lang="hu-HU" sz="2000" dirty="0" err="1" smtClean="0"/>
              <a:t>Prosperia</a:t>
            </a:r>
            <a:r>
              <a:rPr lang="hu-HU" sz="2000" dirty="0" smtClean="0"/>
              <a:t> </a:t>
            </a:r>
            <a:r>
              <a:rPr lang="hu-HU" sz="2000" dirty="0" err="1" smtClean="0"/>
              <a:t>Mephisto</a:t>
            </a:r>
            <a:r>
              <a:rPr lang="hu-HU" sz="2000" dirty="0" smtClean="0"/>
              <a:t> 1 egy kisebb német alapkezelő olyan befektetési alapot hoz létre, amely tudatosan a kereszténységben a középkor óta hét főbűnnek számító tulajdonságokhoz igazodó befektetési politikát kíván folytatni. Olyan bűnös iparágakat céloz meg, mint luxustermékek és szolgáltatások, cigaretta, alkohol, hadiipar, felnőtt szórakoztatás </a:t>
            </a:r>
          </a:p>
          <a:p>
            <a:endParaRPr lang="en-US" sz="1100" dirty="0"/>
          </a:p>
        </p:txBody>
      </p:sp>
      <p:pic>
        <p:nvPicPr>
          <p:cNvPr id="37894" name="Picture 6" descr="het fob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270892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27376" y="4272677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Conrad</a:t>
            </a:r>
            <a:r>
              <a:rPr lang="hu-HU" dirty="0" smtClean="0"/>
              <a:t> </a:t>
            </a:r>
            <a:r>
              <a:rPr lang="hu-HU" dirty="0" err="1" smtClean="0"/>
              <a:t>Mattern</a:t>
            </a:r>
            <a:r>
              <a:rPr lang="hu-HU" dirty="0" smtClean="0"/>
              <a:t>, a pénzügyi viselkedéstan (</a:t>
            </a:r>
            <a:r>
              <a:rPr lang="hu-HU" dirty="0" err="1" smtClean="0"/>
              <a:t>behavioural</a:t>
            </a:r>
            <a:r>
              <a:rPr lang="hu-HU" dirty="0" smtClean="0"/>
              <a:t> </a:t>
            </a:r>
            <a:r>
              <a:rPr lang="hu-HU" dirty="0" err="1" smtClean="0"/>
              <a:t>finance</a:t>
            </a:r>
            <a:r>
              <a:rPr lang="hu-HU" dirty="0" smtClean="0"/>
              <a:t>) müncheni docense rámutat arra, hogy a bűnös iparágak részvényeinek teljesítménye jobban alakult, mint a piaci átlag – írja a </a:t>
            </a:r>
            <a:r>
              <a:rPr lang="hu-HU" dirty="0" err="1" smtClean="0"/>
              <a:t>FondsProfessionell.de</a:t>
            </a:r>
            <a:r>
              <a:rPr lang="hu-HU" dirty="0" smtClean="0"/>
              <a:t>.</a:t>
            </a:r>
          </a:p>
          <a:p>
            <a:r>
              <a:rPr lang="hu-HU" dirty="0" smtClean="0"/>
              <a:t>Például az ISE </a:t>
            </a:r>
            <a:r>
              <a:rPr lang="hu-HU" dirty="0" err="1" smtClean="0"/>
              <a:t>SINdex</a:t>
            </a:r>
            <a:r>
              <a:rPr lang="hu-HU" dirty="0" smtClean="0"/>
              <a:t> nevű szerencsejáték-index túlteljesítette mind az MSCI World Equity világindexet, mind pedig az etikus iparágakat tartalmazó DJ </a:t>
            </a:r>
            <a:r>
              <a:rPr lang="hu-HU" dirty="0" err="1" smtClean="0"/>
              <a:t>Sustainability</a:t>
            </a:r>
            <a:r>
              <a:rPr lang="hu-HU" dirty="0" smtClean="0"/>
              <a:t> Indexet</a:t>
            </a:r>
          </a:p>
          <a:p>
            <a:endParaRPr lang="en-US" dirty="0"/>
          </a:p>
        </p:txBody>
      </p:sp>
      <p:pic>
        <p:nvPicPr>
          <p:cNvPr id="6" name="Picture 7" descr="http://t2.gstatic.com/images?q=tbn:ANd9GcS_O9clFE8qPENEbH0YVrfaTthZzeM1_zcto362Yh_QCKNulL4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40412"/>
            <a:ext cx="1907476" cy="23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3" descr="Leírás: Silhouette of a devil against a flaming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3143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7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32765" y="256193"/>
            <a:ext cx="299833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Vice Fund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/>
              <a:t>(MUTF: VICEX) is a </a:t>
            </a:r>
            <a:r>
              <a:rPr lang="en-US" dirty="0">
                <a:hlinkClick r:id="rId2" tooltip="Mutual fund"/>
              </a:rPr>
              <a:t>mutual fund</a:t>
            </a:r>
            <a:r>
              <a:rPr lang="en-US" dirty="0"/>
              <a:t> investing in companies that have significant involvement in, or derive a substantial portion of their revenues from the </a:t>
            </a:r>
            <a:r>
              <a:rPr lang="en-US" dirty="0">
                <a:hlinkClick r:id="rId3" tooltip="Tobacco"/>
              </a:rPr>
              <a:t>tobacco</a:t>
            </a:r>
            <a:r>
              <a:rPr lang="en-US" dirty="0"/>
              <a:t>, </a:t>
            </a:r>
            <a:r>
              <a:rPr lang="en-US" dirty="0">
                <a:hlinkClick r:id="rId4" tooltip="Gambling"/>
              </a:rPr>
              <a:t>gambling</a:t>
            </a:r>
            <a:r>
              <a:rPr lang="en-US" dirty="0"/>
              <a:t>, </a:t>
            </a:r>
            <a:r>
              <a:rPr lang="en-US" dirty="0">
                <a:hlinkClick r:id="rId5" tooltip="Defense industry"/>
              </a:rPr>
              <a:t>defense</a:t>
            </a:r>
            <a:r>
              <a:rPr lang="en-US" dirty="0"/>
              <a:t>/</a:t>
            </a:r>
            <a:r>
              <a:rPr lang="en-US" dirty="0">
                <a:hlinkClick r:id="rId6" tooltip="Weapon"/>
              </a:rPr>
              <a:t>weapons</a:t>
            </a:r>
            <a:r>
              <a:rPr lang="en-US" dirty="0"/>
              <a:t>, and </a:t>
            </a:r>
            <a:r>
              <a:rPr lang="en-US" dirty="0">
                <a:hlinkClick r:id="rId7" tooltip="Alcohol"/>
              </a:rPr>
              <a:t>alcohol</a:t>
            </a:r>
            <a:r>
              <a:rPr lang="en-US" dirty="0"/>
              <a:t> industries. A primary focus of stock selection is the ability of a company to pay and grow dividends</a:t>
            </a:r>
            <a:r>
              <a:rPr lang="en-US" dirty="0" smtClean="0"/>
              <a:t>.</a:t>
            </a:r>
            <a:endParaRPr lang="hu-H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The current fund manager is Jeff </a:t>
            </a:r>
            <a:r>
              <a:rPr lang="en-US" dirty="0" err="1">
                <a:latin typeface="Arial" charset="0"/>
                <a:cs typeface="Arial" charset="0"/>
              </a:rPr>
              <a:t>Middleswart</a:t>
            </a:r>
            <a:r>
              <a:rPr lang="en-US" dirty="0">
                <a:latin typeface="Arial" charset="0"/>
                <a:cs typeface="Arial" charset="0"/>
              </a:rPr>
              <a:t> (since Feb. 2010</a:t>
            </a:r>
            <a:r>
              <a:rPr lang="en-US" dirty="0" smtClean="0">
                <a:latin typeface="Arial" charset="0"/>
                <a:cs typeface="Arial" charset="0"/>
              </a:rPr>
              <a:t>).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cs typeface="Arial" charset="0"/>
              </a:rPr>
              <a:t>fund was organized in March 2001 by USA </a:t>
            </a:r>
            <a:r>
              <a:rPr lang="en-US" dirty="0" err="1">
                <a:latin typeface="Arial" charset="0"/>
                <a:cs typeface="Arial" charset="0"/>
              </a:rPr>
              <a:t>Mutuals</a:t>
            </a:r>
            <a:r>
              <a:rPr lang="en-US" dirty="0">
                <a:latin typeface="Arial" charset="0"/>
                <a:cs typeface="Arial" charset="0"/>
              </a:rPr>
              <a:t>, which at the time was known as Mutuals.com. </a:t>
            </a:r>
            <a:r>
              <a:rPr lang="en-US" dirty="0">
                <a:latin typeface="Arial" charset="0"/>
                <a:cs typeface="Arial" charset="0"/>
                <a:hlinkClick r:id="rId8" tooltip="Dan Ahrens (page does not exist)"/>
              </a:rPr>
              <a:t>Dan Ahrens</a:t>
            </a:r>
            <a:r>
              <a:rPr lang="en-US" dirty="0">
                <a:latin typeface="Arial" charset="0"/>
                <a:cs typeface="Arial" charset="0"/>
              </a:rPr>
              <a:t> originally managed the fund in </a:t>
            </a:r>
            <a:r>
              <a:rPr lang="en-US" dirty="0">
                <a:latin typeface="Arial" charset="0"/>
                <a:cs typeface="Arial" charset="0"/>
                <a:hlinkClick r:id="rId9" tooltip="Texas"/>
              </a:rPr>
              <a:t>Texas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r>
              <a:rPr lang="en-US" sz="900" b="1" dirty="0" smtClean="0">
                <a:latin typeface="Arial" charset="0"/>
                <a:cs typeface="Arial" charset="0"/>
              </a:rPr>
              <a:t>Holdings</a:t>
            </a:r>
            <a:r>
              <a:rPr lang="hu-HU" sz="900" b="1" dirty="0" smtClean="0">
                <a:latin typeface="Arial" charset="0"/>
                <a:cs typeface="Arial" charset="0"/>
              </a:rPr>
              <a:t>  </a:t>
            </a:r>
            <a:r>
              <a:rPr lang="en-US" sz="600" dirty="0">
                <a:latin typeface="Arial" charset="0"/>
                <a:cs typeface="Arial" charset="0"/>
              </a:rPr>
              <a:t>Top ten investments as of July 31, </a:t>
            </a:r>
            <a:r>
              <a:rPr lang="en-US" sz="600" dirty="0" smtClean="0">
                <a:latin typeface="Arial" charset="0"/>
                <a:cs typeface="Arial" charset="0"/>
              </a:rPr>
              <a:t>2010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2263653"/>
              </p:ext>
            </p:extLst>
          </p:nvPr>
        </p:nvGraphicFramePr>
        <p:xfrm>
          <a:off x="5868144" y="0"/>
          <a:ext cx="3059831" cy="7823240"/>
        </p:xfrm>
        <a:graphic>
          <a:graphicData uri="http://schemas.openxmlformats.org/drawingml/2006/table">
            <a:tbl>
              <a:tblPr/>
              <a:tblGrid>
                <a:gridCol w="1071851"/>
                <a:gridCol w="1071851"/>
                <a:gridCol w="916129"/>
              </a:tblGrid>
              <a:tr h="234079">
                <a:tc>
                  <a:txBody>
                    <a:bodyPr/>
                    <a:lstStyle/>
                    <a:p>
                      <a:r>
                        <a:rPr lang="en-US" sz="1600" dirty="0"/>
                        <a:t> %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Company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Area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082">
                <a:tc>
                  <a:txBody>
                    <a:bodyPr/>
                    <a:lstStyle/>
                    <a:p>
                      <a:r>
                        <a:rPr lang="en-US" sz="1600" dirty="0"/>
                        <a:t>12.24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0" tooltip="Philip Morris International"/>
                        </a:rPr>
                        <a:t>Philip Morris International, Inc.</a:t>
                      </a:r>
                      <a:endParaRPr lang="en-US" sz="16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Cigarettes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/>
                        <a:t>9.20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1" tooltip="Lorillard"/>
                        </a:rPr>
                        <a:t>Lorillard, Inc.</a:t>
                      </a:r>
                      <a:endParaRPr lang="en-US" sz="16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Cigarettes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/>
                        <a:t>6.52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12" tooltip="Altria"/>
                        </a:rPr>
                        <a:t>Altria Group, Inc.</a:t>
                      </a:r>
                      <a:endParaRPr lang="en-US" sz="16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Cigarettes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 dirty="0"/>
                        <a:t>5.73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3" tooltip="Carlsberg Group"/>
                        </a:rPr>
                        <a:t>Carlsberg Group</a:t>
                      </a:r>
                      <a:endParaRPr lang="en-US" sz="16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Beverages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/>
                        <a:t>5.52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4" tooltip="Diageo"/>
                        </a:rPr>
                        <a:t>Diageo </a:t>
                      </a:r>
                      <a:r>
                        <a:rPr lang="en-US" sz="1600" dirty="0" err="1">
                          <a:hlinkClick r:id="rId14" tooltip="Diageo"/>
                        </a:rPr>
                        <a:t>plc</a:t>
                      </a:r>
                      <a:endParaRPr lang="en-US" sz="16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Beverages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 dirty="0"/>
                        <a:t>5.40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15" tooltip="Lockheed Martin"/>
                        </a:rPr>
                        <a:t>Lockheed Martin Corp.</a:t>
                      </a:r>
                      <a:endParaRPr lang="en-US" sz="16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Aerospace/Defense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 dirty="0"/>
                        <a:t>4.80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16" tooltip="SAB Miller"/>
                        </a:rPr>
                        <a:t>SABMiller PLC</a:t>
                      </a:r>
                      <a:endParaRPr lang="en-US" sz="16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Beverages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 dirty="0"/>
                        <a:t>4.36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linkClick r:id="rId17" tooltip="Casa Saba (page does not exist)"/>
                        </a:rPr>
                        <a:t>Grupo</a:t>
                      </a:r>
                      <a:r>
                        <a:rPr lang="en-US" sz="1600" dirty="0">
                          <a:hlinkClick r:id="rId17" tooltip="Casa Saba (page does not exist)"/>
                        </a:rPr>
                        <a:t> Casa Saba</a:t>
                      </a:r>
                      <a:endParaRPr lang="en-US" sz="16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Distribution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082">
                <a:tc>
                  <a:txBody>
                    <a:bodyPr/>
                    <a:lstStyle/>
                    <a:p>
                      <a:r>
                        <a:rPr lang="en-US" sz="1600"/>
                        <a:t>3.87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18" tooltip="British American Tobacco"/>
                        </a:rPr>
                        <a:t>British American Tobacco PLC</a:t>
                      </a:r>
                      <a:endParaRPr lang="en-US" sz="16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Cigarettes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79">
                <a:tc>
                  <a:txBody>
                    <a:bodyPr/>
                    <a:lstStyle/>
                    <a:p>
                      <a:r>
                        <a:rPr lang="en-US" sz="1600" dirty="0"/>
                        <a:t>3.79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19" tooltip="Northrop Grumman"/>
                        </a:rPr>
                        <a:t>Northrop Grumman Corp.</a:t>
                      </a:r>
                      <a:endParaRPr lang="en-US" sz="16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Aerospace/Defense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9047928"/>
              </p:ext>
            </p:extLst>
          </p:nvPr>
        </p:nvGraphicFramePr>
        <p:xfrm>
          <a:off x="3347864" y="188640"/>
          <a:ext cx="2088232" cy="3840480"/>
        </p:xfrm>
        <a:graphic>
          <a:graphicData uri="http://schemas.openxmlformats.org/drawingml/2006/table">
            <a:tbl>
              <a:tblPr/>
              <a:tblGrid>
                <a:gridCol w="1044116"/>
                <a:gridCol w="1044116"/>
              </a:tblGrid>
              <a:tr h="781336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returns (in 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/>
                        <a:t>2009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12.71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-41.57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/>
                        <a:t>2007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17.76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/>
                        <a:t>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23.15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/>
                        <a:t>2005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 6.41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/>
                        <a:t>2004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24.37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/>
                        <a:t>2003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34.33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11.02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7588332"/>
              </p:ext>
            </p:extLst>
          </p:nvPr>
        </p:nvGraphicFramePr>
        <p:xfrm>
          <a:off x="3563888" y="4077072"/>
          <a:ext cx="2448272" cy="2743200"/>
        </p:xfrm>
        <a:graphic>
          <a:graphicData uri="http://schemas.openxmlformats.org/drawingml/2006/table">
            <a:tbl>
              <a:tblPr/>
              <a:tblGrid>
                <a:gridCol w="1224136"/>
                <a:gridCol w="122413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Year</a:t>
                      </a:r>
                      <a:br>
                        <a:rPr lang="en-US" sz="1800" dirty="0"/>
                      </a:b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Capital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(in Million USD)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/>
                        <a:t>2008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180.58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/>
                        <a:t>2007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103.03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/>
                        <a:t>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  50.53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/>
                        <a:t>2005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  31.48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/>
                        <a:t>2004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  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10.38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18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5410944" cy="5263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 smtClean="0"/>
              <a:t>A szakértők és a közvélemény egyaránt hibáztak és nem figyeltek föl a meghatározó fejlődési jelenségekre és eseményekre. </a:t>
            </a:r>
            <a:endParaRPr lang="de-DE" sz="2800" dirty="0" smtClean="0"/>
          </a:p>
          <a:p>
            <a:pPr marL="0" indent="0">
              <a:buNone/>
            </a:pPr>
            <a:r>
              <a:rPr lang="hu-HU" sz="2800" dirty="0" smtClean="0"/>
              <a:t>Példák</a:t>
            </a:r>
            <a:r>
              <a:rPr lang="de-DE" sz="2800" dirty="0" smtClean="0"/>
              <a:t> : </a:t>
            </a:r>
          </a:p>
          <a:p>
            <a:pPr marL="0" indent="0">
              <a:buNone/>
            </a:pPr>
            <a:r>
              <a:rPr lang="hu-HU" sz="2800" dirty="0" smtClean="0"/>
              <a:t>Az olaj válság, az iráni forradalom.</a:t>
            </a:r>
            <a:r>
              <a:rPr lang="hu-HU" sz="2800" dirty="0"/>
              <a:t> </a:t>
            </a:r>
            <a:r>
              <a:rPr lang="hu-HU" sz="2800" dirty="0" smtClean="0"/>
              <a:t>a </a:t>
            </a:r>
            <a:r>
              <a:rPr lang="hu-HU" sz="2800" dirty="0" err="1" smtClean="0"/>
              <a:t>Szovjetúnió</a:t>
            </a:r>
            <a:r>
              <a:rPr lang="hu-HU" sz="2800" dirty="0" smtClean="0"/>
              <a:t> összeomlása</a:t>
            </a:r>
            <a:r>
              <a:rPr lang="de-DE" sz="2800" dirty="0" smtClean="0"/>
              <a:t>, </a:t>
            </a:r>
            <a:r>
              <a:rPr lang="hu-HU" sz="2800" dirty="0" smtClean="0"/>
              <a:t>a Golf háború</a:t>
            </a:r>
            <a:r>
              <a:rPr lang="de-DE" sz="2800" dirty="0" smtClean="0"/>
              <a:t>, </a:t>
            </a:r>
            <a:r>
              <a:rPr lang="hu-HU" sz="2800" dirty="0" smtClean="0"/>
              <a:t>A</a:t>
            </a:r>
            <a:r>
              <a:rPr lang="de-DE" sz="2800" dirty="0" smtClean="0"/>
              <a:t> </a:t>
            </a:r>
            <a:r>
              <a:rPr lang="hu-HU" sz="2800" dirty="0" smtClean="0"/>
              <a:t>k</a:t>
            </a:r>
            <a:r>
              <a:rPr lang="de-DE" sz="2800" dirty="0" err="1" smtClean="0"/>
              <a:t>alifornia</a:t>
            </a:r>
            <a:r>
              <a:rPr lang="hu-HU" sz="2800" dirty="0" smtClean="0"/>
              <a:t>i e</a:t>
            </a:r>
            <a:r>
              <a:rPr lang="de-DE" sz="2800" dirty="0" err="1" smtClean="0"/>
              <a:t>nerg</a:t>
            </a:r>
            <a:r>
              <a:rPr lang="hu-HU" sz="2800" dirty="0" err="1" smtClean="0"/>
              <a:t>ia</a:t>
            </a:r>
            <a:r>
              <a:rPr lang="hu-HU" sz="2800" dirty="0" smtClean="0"/>
              <a:t> válság</a:t>
            </a:r>
            <a:r>
              <a:rPr lang="de-DE" sz="2800" dirty="0" smtClean="0"/>
              <a:t>, </a:t>
            </a:r>
            <a:r>
              <a:rPr lang="hu-HU" sz="2800" dirty="0" smtClean="0"/>
              <a:t>Szeptember </a:t>
            </a:r>
            <a:r>
              <a:rPr lang="de-DE" sz="2800" dirty="0" smtClean="0"/>
              <a:t>11</a:t>
            </a:r>
            <a:r>
              <a:rPr lang="hu-HU" sz="2800" dirty="0" smtClean="0"/>
              <a:t>.</a:t>
            </a:r>
            <a:r>
              <a:rPr lang="de-DE" sz="2800" dirty="0" smtClean="0"/>
              <a:t>, </a:t>
            </a:r>
            <a:r>
              <a:rPr lang="hu-HU" sz="2800" dirty="0" smtClean="0"/>
              <a:t>A Közép Ázsiai Energia válság,  A</a:t>
            </a:r>
            <a:r>
              <a:rPr lang="de-DE" sz="2800" dirty="0" smtClean="0"/>
              <a:t> 2011 </a:t>
            </a:r>
            <a:r>
              <a:rPr lang="en-US" sz="2800" b="1" dirty="0"/>
              <a:t>Fukushima Daiichi </a:t>
            </a:r>
            <a:r>
              <a:rPr lang="hu-HU" sz="2800" b="1" dirty="0" smtClean="0"/>
              <a:t>nukleáris baleset…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6916" y="179929"/>
            <a:ext cx="808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tx1">
                    <a:tint val="75000"/>
                  </a:schemeClr>
                </a:solidFill>
              </a:rPr>
              <a:t>Történeti példák a „fekete hattyú” jelenségre!?</a:t>
            </a:r>
            <a:endParaRPr lang="de-DE" sz="3200" b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052" y="1771964"/>
            <a:ext cx="1730747" cy="115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777" y="2797085"/>
            <a:ext cx="1824433" cy="11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012" y="1771964"/>
            <a:ext cx="196396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977" y="2961707"/>
            <a:ext cx="158417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3168" y="3973900"/>
            <a:ext cx="1321421" cy="121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210" y="4159549"/>
            <a:ext cx="1059146" cy="122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392" y="4159549"/>
            <a:ext cx="1277888" cy="9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089" y="4962152"/>
            <a:ext cx="1653232" cy="11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860950" y="6159827"/>
            <a:ext cx="426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en-US" dirty="0" smtClean="0"/>
              <a:t> </a:t>
            </a:r>
            <a:r>
              <a:rPr lang="en-US" dirty="0" err="1"/>
              <a:t>Ullrich</a:t>
            </a:r>
            <a:r>
              <a:rPr lang="en-US" dirty="0"/>
              <a:t> </a:t>
            </a:r>
            <a:r>
              <a:rPr lang="en-US" dirty="0" smtClean="0"/>
              <a:t>Müller</a:t>
            </a:r>
            <a:r>
              <a:rPr lang="hu-HU" dirty="0" smtClean="0"/>
              <a:t> </a:t>
            </a:r>
            <a:r>
              <a:rPr lang="en-US" dirty="0" smtClean="0"/>
              <a:t>Executive </a:t>
            </a:r>
            <a:r>
              <a:rPr lang="en-US" dirty="0"/>
              <a:t>MBA</a:t>
            </a:r>
            <a:r>
              <a:rPr lang="de-DE" dirty="0"/>
              <a:t> </a:t>
            </a:r>
            <a:r>
              <a:rPr lang="en-US" dirty="0"/>
              <a:t>2012</a:t>
            </a:r>
            <a:endParaRPr lang="de-DE" dirty="0"/>
          </a:p>
          <a:p>
            <a:r>
              <a:rPr lang="hu-HU" dirty="0" smtClean="0"/>
              <a:t>: </a:t>
            </a:r>
            <a:r>
              <a:rPr lang="en-US" b="1" dirty="0"/>
              <a:t>Oil, electricity and </a:t>
            </a:r>
            <a:r>
              <a:rPr lang="en-US" b="1" dirty="0" err="1"/>
              <a:t>Taleb’s</a:t>
            </a:r>
            <a:r>
              <a:rPr lang="en-US" b="1" dirty="0"/>
              <a:t> ‚Black Swan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A „fekete hattyú” jelenségek már nem ritkák és meghatározzák életünket </a:t>
            </a:r>
            <a:endParaRPr lang="hu-HU" dirty="0"/>
          </a:p>
        </p:txBody>
      </p:sp>
      <p:sp>
        <p:nvSpPr>
          <p:cNvPr id="44035" name="Tartalom helye 3"/>
          <p:cNvSpPr>
            <a:spLocks noGrp="1"/>
          </p:cNvSpPr>
          <p:nvPr>
            <p:ph sz="half" idx="2"/>
          </p:nvPr>
        </p:nvSpPr>
        <p:spPr>
          <a:xfrm>
            <a:off x="179388" y="1557338"/>
            <a:ext cx="8507412" cy="4568825"/>
          </a:xfrm>
        </p:spPr>
        <p:txBody>
          <a:bodyPr>
            <a:normAutofit fontScale="92500" lnSpcReduction="20000"/>
          </a:bodyPr>
          <a:lstStyle/>
          <a:p>
            <a:r>
              <a:rPr lang="hu-HU" sz="2000" smtClean="0"/>
              <a:t>2001. szeptember 11-én a </a:t>
            </a:r>
            <a:r>
              <a:rPr lang="hu-HU" sz="2000" u="sng" smtClean="0">
                <a:hlinkClick r:id="rId2" tooltip="New York"/>
              </a:rPr>
              <a:t>New York</a:t>
            </a:r>
            <a:r>
              <a:rPr lang="hu-HU" sz="2000" smtClean="0"/>
              <a:t>-i </a:t>
            </a:r>
            <a:r>
              <a:rPr lang="hu-HU" sz="2000" u="sng" smtClean="0">
                <a:hlinkClick r:id="rId3" tooltip="Világkereskedelmi Központ"/>
              </a:rPr>
              <a:t>Világkereskedelmi Központ</a:t>
            </a:r>
            <a:r>
              <a:rPr lang="hu-HU" sz="2000" smtClean="0"/>
              <a:t> ikertornyai elleni terrortámadás jelentette, ami az addig sérthetetlennek hitt világhatalom számára világossá tette, hogy a biztonságról alkotott fogalmainkat újra kell értelmezni.</a:t>
            </a:r>
          </a:p>
          <a:p>
            <a:r>
              <a:rPr lang="hu-HU" sz="2000" smtClean="0"/>
              <a:t>Katrina hurrikán </a:t>
            </a:r>
            <a:r>
              <a:rPr lang="hu-HU" sz="2000" u="sng" smtClean="0">
                <a:hlinkClick r:id="rId4" tooltip="2005"/>
              </a:rPr>
              <a:t>2005</a:t>
            </a:r>
            <a:r>
              <a:rPr lang="hu-HU" sz="2000" smtClean="0"/>
              <a:t>. </a:t>
            </a:r>
            <a:r>
              <a:rPr lang="hu-HU" sz="2000" u="sng" smtClean="0">
                <a:hlinkClick r:id="rId5" tooltip="Augusztus 24."/>
              </a:rPr>
              <a:t>augusztus 24</a:t>
            </a:r>
            <a:r>
              <a:rPr lang="hu-HU" sz="2000" smtClean="0"/>
              <a:t>-29-én, ami az egyik legtöbb áldozatot követelő vihar volt az </a:t>
            </a:r>
            <a:r>
              <a:rPr lang="hu-HU" sz="2000" u="sng" smtClean="0">
                <a:hlinkClick r:id="rId6" tooltip="Amerikai Egyesült Államok"/>
              </a:rPr>
              <a:t>USA</a:t>
            </a:r>
            <a:r>
              <a:rPr lang="hu-HU" sz="2000" smtClean="0"/>
              <a:t>-ban. 10 000 áldozatról szóltak a hírek és New Orleanst elöntötte a víz. </a:t>
            </a:r>
          </a:p>
          <a:p>
            <a:r>
              <a:rPr lang="hu-HU" sz="2000" smtClean="0"/>
              <a:t>A 2012-es hurrikánt követően “csak” hat millió ember maradt villanyáram nélkül a világ még mindig vezető ipari államában az USA-ban, elképesztő káoszt okozva. </a:t>
            </a:r>
          </a:p>
          <a:p>
            <a:r>
              <a:rPr lang="hu-HU" sz="2000" u="sng" smtClean="0">
                <a:hlinkClick r:id="rId7" tooltip="2008"/>
              </a:rPr>
              <a:t>2008</a:t>
            </a:r>
            <a:r>
              <a:rPr lang="hu-HU" sz="2000" smtClean="0"/>
              <a:t>. </a:t>
            </a:r>
            <a:r>
              <a:rPr lang="hu-HU" sz="2000" u="sng" smtClean="0">
                <a:hlinkClick r:id="rId8" tooltip="Szeptember 15."/>
              </a:rPr>
              <a:t>szeptember 15</a:t>
            </a:r>
            <a:r>
              <a:rPr lang="hu-HU" sz="2000" smtClean="0"/>
              <a:t>-én a Lehman Brothers Holdings Inc. csődöt jelentett és ezzel kezdetét vette a világgazdaság eddigi leghosszabb válsága, megdöntve a "Too big to fail" “túl nagy ahhoz, hogy csődbe jusson” elvét.  </a:t>
            </a:r>
          </a:p>
          <a:p>
            <a:r>
              <a:rPr lang="hu-HU" sz="2000" smtClean="0"/>
              <a:t>2011. március 11-i földrengés és a Fukushimai reaktorbaleset átírták az atomenergia békés felhasználásával kapcsolatos elképzeléseket.</a:t>
            </a:r>
          </a:p>
          <a:p>
            <a:r>
              <a:rPr lang="hu-HU" sz="2000" smtClean="0"/>
              <a:t>Az egyik legújabb hír, hogy az abszolút nulla foknál (0 Kelvin fok) kísérletileg hidegebbet is elő lehet állítani. (Braun, és mtsai., 2013. január 4.) </a:t>
            </a:r>
          </a:p>
          <a:p>
            <a:r>
              <a:rPr lang="hu-HU" sz="2000" smtClean="0"/>
              <a:t>Március 14-15. a hazai hóvihar vajon fekete hattyú 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>
                <a:solidFill>
                  <a:srgbClr val="FF0000"/>
                </a:solidFill>
              </a:rPr>
              <a:t>Néhány etikai megfontolás felmerül, mielőtt egy kifejlesztett technológiát hadrendbe állítunk. Ezek az etikai megfontolások a következők:</a:t>
            </a:r>
          </a:p>
        </p:txBody>
      </p:sp>
      <p:sp>
        <p:nvSpPr>
          <p:cNvPr id="52227" name="Tartalom helye 5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pPr eaLnBrk="1" hangingPunct="1"/>
            <a:r>
              <a:rPr lang="hu-HU" sz="2800" smtClean="0"/>
              <a:t>Milyen feltételek megléte mellett indokolt a technológia bevezetése? </a:t>
            </a:r>
          </a:p>
          <a:p>
            <a:pPr eaLnBrk="1" hangingPunct="1"/>
            <a:r>
              <a:rPr lang="hu-HU" sz="2800" smtClean="0"/>
              <a:t>A technológia milyen fejlettségi állapotában lehet indokolt a technológia szélesebb körű alkalmazása?</a:t>
            </a:r>
          </a:p>
          <a:p>
            <a:pPr eaLnBrk="1" hangingPunct="1"/>
            <a:r>
              <a:rPr lang="hu-HU" sz="2800" smtClean="0"/>
              <a:t>Hogyan súlyozza a társadalom a lehetséges kockázatokat a lehetséges hasznokkal szemben</a:t>
            </a:r>
            <a:r>
              <a:rPr lang="en-US" sz="2800" smtClean="0"/>
              <a:t>?</a:t>
            </a:r>
          </a:p>
          <a:p>
            <a:pPr eaLnBrk="1" hangingPunct="1"/>
            <a:r>
              <a:rPr lang="hu-HU" sz="2800" smtClean="0"/>
              <a:t>Vannak e olyan esetek, amikor egy technológia önmagában elfogadhatatlan, bár benne van a lehetőség a kártalanításra és a növekedésre is?</a:t>
            </a:r>
          </a:p>
        </p:txBody>
      </p:sp>
      <p:sp>
        <p:nvSpPr>
          <p:cNvPr id="52228" name="Téglalap 1"/>
          <p:cNvSpPr>
            <a:spLocks noChangeArrowheads="1"/>
          </p:cNvSpPr>
          <p:nvPr/>
        </p:nvSpPr>
        <p:spPr bwMode="auto">
          <a:xfrm>
            <a:off x="468313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http://www.youtube.com/watch?v=UhhnHA8c_Y0</a:t>
            </a:r>
            <a:endParaRPr lang="hu-HU"/>
          </a:p>
          <a:p>
            <a:r>
              <a:rPr lang="hu-HU"/>
              <a:t>Növekedési hormon a tejben</a:t>
            </a:r>
            <a:endParaRPr lang="en-US"/>
          </a:p>
        </p:txBody>
      </p:sp>
      <p:sp>
        <p:nvSpPr>
          <p:cNvPr id="52229" name="Téglalap 2"/>
          <p:cNvSpPr>
            <a:spLocks noChangeArrowheads="1"/>
          </p:cNvSpPr>
          <p:nvPr/>
        </p:nvSpPr>
        <p:spPr bwMode="auto">
          <a:xfrm>
            <a:off x="4552950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http://www.youtube.com/watch?v=4R1ixshimfM</a:t>
            </a:r>
            <a:endParaRPr lang="hu-HU"/>
          </a:p>
          <a:p>
            <a:r>
              <a:rPr lang="hu-HU"/>
              <a:t>Corn+hormon+csomagolás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995363"/>
            <a:ext cx="79057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 descr="C:\Users\skerekes\Documents\f_16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20E4-8F38-4C12-A33C-94FECB915549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7171" name="Picture 2" descr="http://www.strategy-business.com/media/image/00205_thumb2_220x2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3176588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églalap 6"/>
          <p:cNvSpPr>
            <a:spLocks noChangeArrowheads="1"/>
          </p:cNvSpPr>
          <p:nvPr/>
        </p:nvSpPr>
        <p:spPr bwMode="auto">
          <a:xfrm>
            <a:off x="6012160" y="6093296"/>
            <a:ext cx="2419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200" dirty="0" err="1"/>
              <a:t>Illustration</a:t>
            </a:r>
            <a:r>
              <a:rPr lang="hu-HU" altLang="en-US" sz="1200" dirty="0"/>
              <a:t> </a:t>
            </a:r>
            <a:r>
              <a:rPr lang="hu-HU" altLang="en-US" sz="1200" dirty="0" err="1"/>
              <a:t>by</a:t>
            </a:r>
            <a:r>
              <a:rPr lang="hu-HU" altLang="en-US" sz="1200" dirty="0"/>
              <a:t> Andrew </a:t>
            </a:r>
            <a:r>
              <a:rPr lang="hu-HU" altLang="en-US" sz="1200" dirty="0" err="1"/>
              <a:t>Bannecker</a:t>
            </a:r>
            <a:endParaRPr lang="hu-HU" altLang="en-US" sz="1200" dirty="0"/>
          </a:p>
        </p:txBody>
      </p:sp>
      <p:sp>
        <p:nvSpPr>
          <p:cNvPr id="7173" name="Téglalap 7"/>
          <p:cNvSpPr>
            <a:spLocks noChangeArrowheads="1"/>
          </p:cNvSpPr>
          <p:nvPr/>
        </p:nvSpPr>
        <p:spPr bwMode="auto">
          <a:xfrm>
            <a:off x="4643438" y="6524625"/>
            <a:ext cx="42497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900"/>
              <a:t>http://www.strategy-business.com/media/image/00205_thumb2_220x244.gif</a:t>
            </a:r>
          </a:p>
        </p:txBody>
      </p:sp>
      <p:sp>
        <p:nvSpPr>
          <p:cNvPr id="7174" name="Téglalap 8"/>
          <p:cNvSpPr>
            <a:spLocks noChangeArrowheads="1"/>
          </p:cNvSpPr>
          <p:nvPr/>
        </p:nvSpPr>
        <p:spPr bwMode="auto">
          <a:xfrm>
            <a:off x="0" y="0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/>
              <a:t>Is the Arctic the Next Emerging Market?</a:t>
            </a:r>
          </a:p>
          <a:p>
            <a:pPr algn="ctr"/>
            <a:r>
              <a:rPr lang="en-US" altLang="en-US" sz="3600" dirty="0">
                <a:hlinkClick r:id="rId3"/>
              </a:rPr>
              <a:t>Per-Ola </a:t>
            </a:r>
            <a:r>
              <a:rPr lang="en-US" altLang="en-US" sz="3600" dirty="0" err="1">
                <a:hlinkClick r:id="rId3"/>
              </a:rPr>
              <a:t>Karlsson</a:t>
            </a:r>
            <a:r>
              <a:rPr lang="en-US" altLang="en-US" sz="3600" dirty="0">
                <a:hlinkClick r:id="rId3"/>
              </a:rPr>
              <a:t> and Laurence C. Smith </a:t>
            </a:r>
            <a:endParaRPr lang="en-US" altLang="en-US" sz="3600" dirty="0"/>
          </a:p>
        </p:txBody>
      </p:sp>
      <p:sp>
        <p:nvSpPr>
          <p:cNvPr id="7175" name="Téglalap 9"/>
          <p:cNvSpPr>
            <a:spLocks noChangeArrowheads="1"/>
          </p:cNvSpPr>
          <p:nvPr/>
        </p:nvSpPr>
        <p:spPr bwMode="auto">
          <a:xfrm>
            <a:off x="251520" y="1412776"/>
            <a:ext cx="532928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/>
              <a:t>The earth’s northernmost regions are rich in resources. The challenge will be accessing them sustainably</a:t>
            </a:r>
            <a:r>
              <a:rPr lang="en-US" altLang="en-US" sz="2000" b="1" dirty="0"/>
              <a:t>.</a:t>
            </a:r>
            <a:r>
              <a:rPr lang="hu-HU" altLang="en-US" sz="2000" b="1" dirty="0"/>
              <a:t> </a:t>
            </a:r>
            <a:r>
              <a:rPr lang="hu-HU" altLang="en-US" sz="2000" b="1" dirty="0" smtClean="0"/>
              <a:t>..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primary truth about it: It is an emerging market. To be sure, as one of the last of the true wildernesses remaining in our world, the Arctic is a uniquely challenging environment. </a:t>
            </a:r>
            <a:r>
              <a:rPr lang="en-US" altLang="en-US" sz="2400" dirty="0"/>
              <a:t>But it is not empty. It is </a:t>
            </a:r>
            <a:r>
              <a:rPr lang="en-US" altLang="en-US" sz="2800" dirty="0"/>
              <a:t>home</a:t>
            </a:r>
            <a:r>
              <a:rPr lang="en-US" altLang="en-US" sz="2400" dirty="0"/>
              <a:t> to some </a:t>
            </a:r>
            <a:r>
              <a:rPr lang="en-US" altLang="en-US" sz="2400" dirty="0">
                <a:solidFill>
                  <a:srgbClr val="FF0000"/>
                </a:solidFill>
              </a:rPr>
              <a:t>4</a:t>
            </a:r>
            <a:r>
              <a:rPr lang="en-US" altLang="en-US" sz="2400" dirty="0"/>
              <a:t> million people comprising a broad range of cultures—and an economy worth about </a:t>
            </a:r>
            <a:r>
              <a:rPr lang="en-US" altLang="en-US" sz="2400" dirty="0">
                <a:solidFill>
                  <a:srgbClr val="FF0000"/>
                </a:solidFill>
              </a:rPr>
              <a:t>US$230</a:t>
            </a:r>
            <a:r>
              <a:rPr lang="en-US" altLang="en-US" sz="2400" dirty="0"/>
              <a:t> billion annually. The land is inhabited by more than </a:t>
            </a:r>
            <a:r>
              <a:rPr lang="en-US" altLang="en-US" sz="2400" dirty="0">
                <a:solidFill>
                  <a:srgbClr val="FF0000"/>
                </a:solidFill>
              </a:rPr>
              <a:t>40</a:t>
            </a:r>
            <a:r>
              <a:rPr lang="en-US" altLang="en-US" sz="2400" dirty="0"/>
              <a:t> ethnic groups, such as the Sámi of northern Scandinavia, the </a:t>
            </a:r>
            <a:r>
              <a:rPr lang="en-US" altLang="en-US" sz="2400" dirty="0" err="1"/>
              <a:t>Evenki</a:t>
            </a:r>
            <a:r>
              <a:rPr lang="en-US" altLang="en-US" sz="2400" dirty="0"/>
              <a:t> of Russia, and the Inuit of Canada</a:t>
            </a:r>
            <a:r>
              <a:rPr lang="hu-HU" altLang="en-US" sz="2400" dirty="0"/>
              <a:t>.</a:t>
            </a:r>
            <a:endParaRPr lang="hu-HU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>
          <a:xfrm>
            <a:off x="4860032" y="188913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Megtelt a Föld</a:t>
            </a:r>
            <a:br>
              <a:rPr lang="hu-HU" sz="2800" dirty="0" smtClean="0"/>
            </a:br>
            <a:r>
              <a:rPr lang="hu-HU" sz="2800" dirty="0" smtClean="0"/>
              <a:t>Milyen lesz az élet a megtelt Földön?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hu-HU" sz="2400" dirty="0" smtClean="0"/>
              <a:t>Túlnépesedő kontinensek. Tömeges migráció vagy születésszabályozás? </a:t>
            </a:r>
          </a:p>
          <a:p>
            <a:pPr>
              <a:defRPr/>
            </a:pPr>
            <a:r>
              <a:rPr lang="hu-HU" sz="2400" dirty="0" smtClean="0"/>
              <a:t>Nyomor és pazarlás. A jövedelem különbségek nem növekedhetnek tovább. A magántulajdon sérthetetlensége megkérdőjelezhető? </a:t>
            </a:r>
          </a:p>
          <a:p>
            <a:pPr>
              <a:defRPr/>
            </a:pPr>
            <a:r>
              <a:rPr lang="hu-HU" sz="2400" dirty="0" smtClean="0"/>
              <a:t>Gazdasági, Társadalmi és Környezeti válság. Növekedés helyett fenntartható fejlődés és önkorlátozás.</a:t>
            </a:r>
          </a:p>
          <a:p>
            <a:pPr>
              <a:defRPr/>
            </a:pPr>
            <a:r>
              <a:rPr lang="hu-HU" sz="2400" dirty="0" smtClean="0"/>
              <a:t>„Kiszámíthatatlanság” a klímaváltozás és a népesedési probléma miatt is. Hogyan kezeljük a „fekete hattyú” jelenséget.</a:t>
            </a:r>
            <a:endParaRPr lang="hu-HU" sz="2400" dirty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9176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 descr="http://s06.static.libri.hu/cover/57/9/84566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150" y="5013325"/>
            <a:ext cx="9588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artalom helye 4" descr="_44127661_chinese_child_2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88640"/>
            <a:ext cx="1298575" cy="147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aphicFrame>
        <p:nvGraphicFramePr>
          <p:cNvPr id="13" name="Táblázat 12"/>
          <p:cNvGraphicFramePr>
            <a:graphicFrameLocks noGrp="1"/>
          </p:cNvGraphicFramePr>
          <p:nvPr/>
        </p:nvGraphicFramePr>
        <p:xfrm>
          <a:off x="0" y="0"/>
          <a:ext cx="3131840" cy="9807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65920"/>
                <a:gridCol w="1565920"/>
              </a:tblGrid>
              <a:tr h="255823">
                <a:tc gridSpan="2">
                  <a:txBody>
                    <a:bodyPr/>
                    <a:lstStyle/>
                    <a:p>
                      <a:pPr algn="ctr"/>
                      <a:r>
                        <a:rPr lang="hu-HU" sz="900" dirty="0" smtClean="0"/>
                        <a:t>65 évnél</a:t>
                      </a:r>
                      <a:r>
                        <a:rPr lang="hu-HU" sz="900" baseline="0" dirty="0" smtClean="0"/>
                        <a:t> idősebbek száma Kínában</a:t>
                      </a:r>
                      <a:endParaRPr lang="hu-HU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 anchor="ctr"/>
                </a:tc>
              </a:tr>
              <a:tr h="272295"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2008</a:t>
                      </a:r>
                      <a:endParaRPr lang="hu-HU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2050</a:t>
                      </a:r>
                      <a:endParaRPr lang="hu-HU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5261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65 millió (8%)</a:t>
                      </a:r>
                      <a:endParaRPr lang="hu-H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/>
                        <a:t>440 millió (30%)</a:t>
                      </a:r>
                      <a:endParaRPr lang="hu-HU" sz="11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Csoportba foglalás 13"/>
          <p:cNvGrpSpPr>
            <a:grpSpLocks/>
          </p:cNvGrpSpPr>
          <p:nvPr/>
        </p:nvGrpSpPr>
        <p:grpSpPr bwMode="auto">
          <a:xfrm>
            <a:off x="755576" y="4509120"/>
            <a:ext cx="4103762" cy="2237755"/>
            <a:chOff x="339725" y="1498600"/>
            <a:chExt cx="8424863" cy="4024313"/>
          </a:xfrm>
        </p:grpSpPr>
        <p:sp>
          <p:nvSpPr>
            <p:cNvPr id="40971" name="AutoShape 20"/>
            <p:cNvSpPr>
              <a:spLocks/>
            </p:cNvSpPr>
            <p:nvPr/>
          </p:nvSpPr>
          <p:spPr bwMode="auto">
            <a:xfrm>
              <a:off x="6781800" y="1917700"/>
              <a:ext cx="1871663" cy="609600"/>
            </a:xfrm>
            <a:prstGeom prst="callout2">
              <a:avLst>
                <a:gd name="adj1" fmla="val 18750"/>
                <a:gd name="adj2" fmla="val -4069"/>
                <a:gd name="adj3" fmla="val 18750"/>
                <a:gd name="adj4" fmla="val -30620"/>
                <a:gd name="adj5" fmla="val 75259"/>
                <a:gd name="adj6" fmla="val -58185"/>
              </a:avLst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FF99CC"/>
                  </a:solidFill>
                </a:rPr>
                <a:t>29.6%</a:t>
              </a:r>
              <a:r>
                <a:rPr lang="fr-FR" sz="800">
                  <a:solidFill>
                    <a:srgbClr val="FF99CC"/>
                  </a:solidFill>
                </a:rPr>
                <a:t/>
              </a:r>
              <a:br>
                <a:rPr lang="fr-FR" sz="800">
                  <a:solidFill>
                    <a:srgbClr val="FF99CC"/>
                  </a:solidFill>
                </a:rPr>
              </a:br>
              <a:r>
                <a:rPr lang="fr-FR" sz="800"/>
                <a:t>Nestlé</a:t>
              </a:r>
            </a:p>
          </p:txBody>
        </p:sp>
        <p:sp>
          <p:nvSpPr>
            <p:cNvPr id="40972" name="AutoShape 21"/>
            <p:cNvSpPr>
              <a:spLocks/>
            </p:cNvSpPr>
            <p:nvPr/>
          </p:nvSpPr>
          <p:spPr bwMode="auto">
            <a:xfrm>
              <a:off x="1131888" y="1925638"/>
              <a:ext cx="1871662" cy="609600"/>
            </a:xfrm>
            <a:prstGeom prst="callout2">
              <a:avLst>
                <a:gd name="adj1" fmla="val 18750"/>
                <a:gd name="adj2" fmla="val 104069"/>
                <a:gd name="adj3" fmla="val 18750"/>
                <a:gd name="adj4" fmla="val 104069"/>
                <a:gd name="adj5" fmla="val 41148"/>
                <a:gd name="adj6" fmla="val 131977"/>
              </a:avLst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fr-FR" sz="900" b="1">
                  <a:solidFill>
                    <a:srgbClr val="FF3399"/>
                  </a:solidFill>
                </a:rPr>
                <a:t>30.8%</a:t>
              </a:r>
              <a:r>
                <a:rPr lang="fr-FR" sz="800">
                  <a:solidFill>
                    <a:srgbClr val="FF3399"/>
                  </a:solidFill>
                </a:rPr>
                <a:t/>
              </a:r>
              <a:br>
                <a:rPr lang="fr-FR" sz="800">
                  <a:solidFill>
                    <a:srgbClr val="FF3399"/>
                  </a:solidFill>
                </a:rPr>
              </a:br>
              <a:r>
                <a:rPr lang="en-GB" sz="800"/>
                <a:t>Mrs Bettencourt and her family</a:t>
              </a:r>
              <a:endParaRPr lang="fr-FR" sz="800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39725" y="3505200"/>
              <a:ext cx="8424863" cy="2017713"/>
              <a:chOff x="214" y="2208"/>
              <a:chExt cx="5307" cy="1271"/>
            </a:xfrm>
          </p:grpSpPr>
          <p:sp>
            <p:nvSpPr>
              <p:cNvPr id="40989" name="AutoShape 22"/>
              <p:cNvSpPr>
                <a:spLocks/>
              </p:cNvSpPr>
              <p:nvPr/>
            </p:nvSpPr>
            <p:spPr bwMode="auto">
              <a:xfrm>
                <a:off x="4206" y="2320"/>
                <a:ext cx="1179" cy="384"/>
              </a:xfrm>
              <a:prstGeom prst="callout2">
                <a:avLst>
                  <a:gd name="adj1" fmla="val 18750"/>
                  <a:gd name="adj2" fmla="val -4069"/>
                  <a:gd name="adj3" fmla="val 18750"/>
                  <a:gd name="adj4" fmla="val -21884"/>
                  <a:gd name="adj5" fmla="val -36199"/>
                  <a:gd name="adj6" fmla="val -40458"/>
                </a:avLst>
              </a:prstGeom>
              <a:noFill/>
              <a:ln w="9525">
                <a:solidFill>
                  <a:srgbClr val="801567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b="1">
                    <a:solidFill>
                      <a:srgbClr val="801567"/>
                    </a:solidFill>
                  </a:rPr>
                  <a:t>1.4%</a:t>
                </a:r>
                <a:r>
                  <a:rPr lang="fr-FR" sz="800">
                    <a:solidFill>
                      <a:schemeClr val="tx2"/>
                    </a:solidFill>
                  </a:rPr>
                  <a:t/>
                </a:r>
                <a:br>
                  <a:rPr lang="fr-FR" sz="800">
                    <a:solidFill>
                      <a:schemeClr val="tx2"/>
                    </a:solidFill>
                  </a:rPr>
                </a:br>
                <a:r>
                  <a:rPr lang="en-GB" sz="800"/>
                  <a:t>Treasury stock</a:t>
                </a:r>
              </a:p>
              <a:p>
                <a:endParaRPr lang="fr-FR" sz="800"/>
              </a:p>
            </p:txBody>
          </p:sp>
          <p:sp>
            <p:nvSpPr>
              <p:cNvPr id="40990" name="AutoShape 25"/>
              <p:cNvSpPr>
                <a:spLocks/>
              </p:cNvSpPr>
              <p:nvPr/>
            </p:nvSpPr>
            <p:spPr bwMode="auto">
              <a:xfrm>
                <a:off x="3797" y="2891"/>
                <a:ext cx="1724" cy="454"/>
              </a:xfrm>
              <a:prstGeom prst="callout2">
                <a:avLst>
                  <a:gd name="adj1" fmla="val 15861"/>
                  <a:gd name="adj2" fmla="val -2782"/>
                  <a:gd name="adj3" fmla="val 15861"/>
                  <a:gd name="adj4" fmla="val -14731"/>
                  <a:gd name="adj5" fmla="val -14097"/>
                  <a:gd name="adj6" fmla="val -24190"/>
                </a:avLst>
              </a:prstGeom>
              <a:noFill/>
              <a:ln w="9525">
                <a:solidFill>
                  <a:srgbClr val="91B1B6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b="1">
                    <a:solidFill>
                      <a:srgbClr val="91B1B6"/>
                    </a:solidFill>
                  </a:rPr>
                  <a:t>23%</a:t>
                </a:r>
                <a:r>
                  <a:rPr lang="fr-FR" sz="800">
                    <a:solidFill>
                      <a:srgbClr val="66CCFF"/>
                    </a:solidFill>
                  </a:rPr>
                  <a:t/>
                </a:r>
                <a:br>
                  <a:rPr lang="fr-FR" sz="800">
                    <a:solidFill>
                      <a:srgbClr val="66CCFF"/>
                    </a:solidFill>
                  </a:rPr>
                </a:br>
                <a:r>
                  <a:rPr lang="en-GB" sz="800"/>
                  <a:t>International institutional investors</a:t>
                </a:r>
              </a:p>
            </p:txBody>
          </p:sp>
          <p:sp>
            <p:nvSpPr>
              <p:cNvPr id="40991" name="AutoShape 26"/>
              <p:cNvSpPr>
                <a:spLocks/>
              </p:cNvSpPr>
              <p:nvPr/>
            </p:nvSpPr>
            <p:spPr bwMode="auto">
              <a:xfrm>
                <a:off x="1076" y="3025"/>
                <a:ext cx="1315" cy="454"/>
              </a:xfrm>
              <a:prstGeom prst="callout2">
                <a:avLst>
                  <a:gd name="adj1" fmla="val 15861"/>
                  <a:gd name="adj2" fmla="val 103648"/>
                  <a:gd name="adj3" fmla="val 15861"/>
                  <a:gd name="adj4" fmla="val 111560"/>
                  <a:gd name="adj5" fmla="val -57708"/>
                  <a:gd name="adj6" fmla="val 117870"/>
                </a:avLst>
              </a:prstGeom>
              <a:noFill/>
              <a:ln w="9525">
                <a:solidFill>
                  <a:srgbClr val="F4C8A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r>
                  <a:rPr lang="fr-FR" sz="900" b="1">
                    <a:solidFill>
                      <a:srgbClr val="F4C8A0"/>
                    </a:solidFill>
                  </a:rPr>
                  <a:t>9.1%</a:t>
                </a:r>
                <a:r>
                  <a:rPr lang="fr-FR" sz="800">
                    <a:solidFill>
                      <a:srgbClr val="9999FF"/>
                    </a:solidFill>
                  </a:rPr>
                  <a:t/>
                </a:r>
                <a:br>
                  <a:rPr lang="fr-FR" sz="800">
                    <a:solidFill>
                      <a:srgbClr val="9999FF"/>
                    </a:solidFill>
                  </a:rPr>
                </a:br>
                <a:r>
                  <a:rPr lang="fr-FR" sz="800">
                    <a:solidFill>
                      <a:srgbClr val="9999FF"/>
                    </a:solidFill>
                  </a:rPr>
                  <a:t> </a:t>
                </a:r>
                <a:r>
                  <a:rPr lang="en-GB" sz="800"/>
                  <a:t>French institutional investors</a:t>
                </a:r>
                <a:endParaRPr lang="fr-FR" sz="800"/>
              </a:p>
            </p:txBody>
          </p:sp>
          <p:sp>
            <p:nvSpPr>
              <p:cNvPr id="40992" name="AutoShape 27"/>
              <p:cNvSpPr>
                <a:spLocks/>
              </p:cNvSpPr>
              <p:nvPr/>
            </p:nvSpPr>
            <p:spPr bwMode="auto">
              <a:xfrm>
                <a:off x="214" y="2617"/>
                <a:ext cx="1407" cy="317"/>
              </a:xfrm>
              <a:prstGeom prst="callout2">
                <a:avLst>
                  <a:gd name="adj1" fmla="val 22713"/>
                  <a:gd name="adj2" fmla="val 103412"/>
                  <a:gd name="adj3" fmla="val 22713"/>
                  <a:gd name="adj4" fmla="val 123597"/>
                  <a:gd name="adj5" fmla="val -21769"/>
                  <a:gd name="adj6" fmla="val 139375"/>
                </a:avLst>
              </a:prstGeom>
              <a:noFill/>
              <a:ln w="9525">
                <a:solidFill>
                  <a:srgbClr val="731F5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r>
                  <a:rPr lang="fr-FR" sz="900" b="1">
                    <a:solidFill>
                      <a:srgbClr val="731F51"/>
                    </a:solidFill>
                  </a:rPr>
                  <a:t>5.4%</a:t>
                </a:r>
                <a:br>
                  <a:rPr lang="fr-FR" sz="900" b="1">
                    <a:solidFill>
                      <a:srgbClr val="731F51"/>
                    </a:solidFill>
                  </a:rPr>
                </a:br>
                <a:r>
                  <a:rPr lang="fr-FR" sz="800"/>
                  <a:t> </a:t>
                </a:r>
                <a:r>
                  <a:rPr lang="en-GB" sz="800"/>
                  <a:t>Individual shareholders</a:t>
                </a:r>
                <a:endParaRPr lang="fr-FR" sz="800"/>
              </a:p>
            </p:txBody>
          </p:sp>
          <p:sp>
            <p:nvSpPr>
              <p:cNvPr id="40993" name="AutoShape 28"/>
              <p:cNvSpPr>
                <a:spLocks/>
              </p:cNvSpPr>
              <p:nvPr/>
            </p:nvSpPr>
            <p:spPr bwMode="auto">
              <a:xfrm>
                <a:off x="384" y="2208"/>
                <a:ext cx="1180" cy="291"/>
              </a:xfrm>
              <a:prstGeom prst="callout2">
                <a:avLst>
                  <a:gd name="adj1" fmla="val 31718"/>
                  <a:gd name="adj2" fmla="val 104069"/>
                  <a:gd name="adj3" fmla="val 31718"/>
                  <a:gd name="adj4" fmla="val 122880"/>
                  <a:gd name="adj5" fmla="val 44333"/>
                  <a:gd name="adj6" fmla="val 144889"/>
                </a:avLst>
              </a:prstGeom>
              <a:noFill/>
              <a:ln w="9525">
                <a:solidFill>
                  <a:srgbClr val="86007B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/>
                <a:r>
                  <a:rPr lang="fr-FR" sz="900" b="1">
                    <a:solidFill>
                      <a:srgbClr val="86007B"/>
                    </a:solidFill>
                  </a:rPr>
                  <a:t>0.7%</a:t>
                </a:r>
              </a:p>
              <a:p>
                <a:pPr algn="r"/>
                <a:r>
                  <a:rPr lang="fr-FR" sz="800"/>
                  <a:t>Employees</a:t>
                </a:r>
                <a:r>
                  <a:rPr lang="fr-FR" sz="800" baseline="30000"/>
                  <a:t>(1) </a:t>
                </a:r>
              </a:p>
            </p:txBody>
          </p:sp>
        </p:grpSp>
        <p:sp>
          <p:nvSpPr>
            <p:cNvPr id="40974" name="Ellipse 21"/>
            <p:cNvSpPr>
              <a:spLocks noChangeArrowheads="1"/>
            </p:cNvSpPr>
            <p:nvPr/>
          </p:nvSpPr>
          <p:spPr bwMode="auto">
            <a:xfrm>
              <a:off x="3333750" y="1766888"/>
              <a:ext cx="2619375" cy="26177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 sz="900" b="1"/>
            </a:p>
          </p:txBody>
        </p:sp>
        <p:sp>
          <p:nvSpPr>
            <p:cNvPr id="40975" name="Ellipse 21"/>
            <p:cNvSpPr>
              <a:spLocks noChangeArrowheads="1"/>
            </p:cNvSpPr>
            <p:nvPr/>
          </p:nvSpPr>
          <p:spPr bwMode="auto">
            <a:xfrm>
              <a:off x="3332163" y="1768475"/>
              <a:ext cx="2619375" cy="26177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 sz="900" b="1"/>
            </a:p>
          </p:txBody>
        </p:sp>
        <p:sp>
          <p:nvSpPr>
            <p:cNvPr id="4097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059113" y="1498600"/>
              <a:ext cx="3168650" cy="315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4" name="Group 199"/>
            <p:cNvGrpSpPr>
              <a:grpSpLocks/>
            </p:cNvGrpSpPr>
            <p:nvPr/>
          </p:nvGrpSpPr>
          <p:grpSpPr bwMode="auto">
            <a:xfrm>
              <a:off x="2849563" y="1498600"/>
              <a:ext cx="3378200" cy="3278188"/>
              <a:chOff x="1795" y="944"/>
              <a:chExt cx="2128" cy="2065"/>
            </a:xfrm>
          </p:grpSpPr>
          <p:grpSp>
            <p:nvGrpSpPr>
              <p:cNvPr id="6" name="Group 177"/>
              <p:cNvGrpSpPr>
                <a:grpSpLocks/>
              </p:cNvGrpSpPr>
              <p:nvPr/>
            </p:nvGrpSpPr>
            <p:grpSpPr bwMode="auto">
              <a:xfrm>
                <a:off x="1795" y="944"/>
                <a:ext cx="2128" cy="2065"/>
                <a:chOff x="1795" y="944"/>
                <a:chExt cx="2128" cy="2065"/>
              </a:xfrm>
            </p:grpSpPr>
            <p:sp>
              <p:nvSpPr>
                <p:cNvPr id="40980" name="Freeform 16"/>
                <p:cNvSpPr>
                  <a:spLocks/>
                </p:cNvSpPr>
                <p:nvPr/>
              </p:nvSpPr>
              <p:spPr bwMode="auto">
                <a:xfrm>
                  <a:off x="2008" y="1930"/>
                  <a:ext cx="924" cy="406"/>
                </a:xfrm>
                <a:custGeom>
                  <a:avLst/>
                  <a:gdLst>
                    <a:gd name="T0" fmla="*/ 2147483647 w 107"/>
                    <a:gd name="T1" fmla="*/ 0 h 47"/>
                    <a:gd name="T2" fmla="*/ 2147483647 w 107"/>
                    <a:gd name="T3" fmla="*/ 2147483647 h 47"/>
                    <a:gd name="T4" fmla="*/ 0 w 107"/>
                    <a:gd name="T5" fmla="*/ 2147483647 h 47"/>
                    <a:gd name="T6" fmla="*/ 2147483647 w 107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47"/>
                    <a:gd name="T14" fmla="*/ 107 w 107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47">
                      <a:moveTo>
                        <a:pt x="107" y="0"/>
                      </a:move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1" y="45"/>
                        <a:pt x="1" y="45"/>
                        <a:pt x="0" y="43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660066"/>
                </a:solidFill>
                <a:ln w="6350">
                  <a:solidFill>
                    <a:srgbClr val="66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7" name="Group 179"/>
                <p:cNvGrpSpPr>
                  <a:grpSpLocks/>
                </p:cNvGrpSpPr>
                <p:nvPr/>
              </p:nvGrpSpPr>
              <p:grpSpPr bwMode="auto">
                <a:xfrm>
                  <a:off x="1795" y="944"/>
                  <a:ext cx="2128" cy="2065"/>
                  <a:chOff x="1795" y="944"/>
                  <a:chExt cx="2128" cy="2065"/>
                </a:xfrm>
              </p:grpSpPr>
              <p:sp>
                <p:nvSpPr>
                  <p:cNvPr id="40982" name="Freeform 18"/>
                  <p:cNvSpPr>
                    <a:spLocks/>
                  </p:cNvSpPr>
                  <p:nvPr/>
                </p:nvSpPr>
                <p:spPr bwMode="auto">
                  <a:xfrm>
                    <a:off x="2221" y="1934"/>
                    <a:ext cx="708" cy="976"/>
                  </a:xfrm>
                  <a:custGeom>
                    <a:avLst/>
                    <a:gdLst>
                      <a:gd name="T0" fmla="*/ 2147483647 w 82"/>
                      <a:gd name="T1" fmla="*/ 0 h 113"/>
                      <a:gd name="T2" fmla="*/ 2147483647 w 82"/>
                      <a:gd name="T3" fmla="*/ 2147483647 h 113"/>
                      <a:gd name="T4" fmla="*/ 0 w 82"/>
                      <a:gd name="T5" fmla="*/ 2147483647 h 113"/>
                      <a:gd name="T6" fmla="*/ 2147483647 w 82"/>
                      <a:gd name="T7" fmla="*/ 0 h 1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2"/>
                      <a:gd name="T13" fmla="*/ 0 h 113"/>
                      <a:gd name="T14" fmla="*/ 82 w 82"/>
                      <a:gd name="T15" fmla="*/ 113 h 11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2" h="113">
                        <a:moveTo>
                          <a:pt x="82" y="0"/>
                        </a:moveTo>
                        <a:cubicBezTo>
                          <a:pt x="58" y="113"/>
                          <a:pt x="58" y="113"/>
                          <a:pt x="58" y="113"/>
                        </a:cubicBezTo>
                        <a:cubicBezTo>
                          <a:pt x="35" y="108"/>
                          <a:pt x="17" y="98"/>
                          <a:pt x="0" y="81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E7BD92"/>
                  </a:solidFill>
                  <a:ln w="12700">
                    <a:solidFill>
                      <a:srgbClr val="E7BD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0983" name="Freeform 19"/>
                  <p:cNvSpPr>
                    <a:spLocks/>
                  </p:cNvSpPr>
                  <p:nvPr/>
                </p:nvSpPr>
                <p:spPr bwMode="auto">
                  <a:xfrm>
                    <a:off x="2726" y="1938"/>
                    <a:ext cx="1123" cy="1071"/>
                  </a:xfrm>
                  <a:custGeom>
                    <a:avLst/>
                    <a:gdLst>
                      <a:gd name="T0" fmla="*/ 2147483647 w 130"/>
                      <a:gd name="T1" fmla="*/ 0 h 124"/>
                      <a:gd name="T2" fmla="*/ 2147483647 w 130"/>
                      <a:gd name="T3" fmla="*/ 2147483647 h 124"/>
                      <a:gd name="T4" fmla="*/ 0 w 130"/>
                      <a:gd name="T5" fmla="*/ 2147483647 h 124"/>
                      <a:gd name="T6" fmla="*/ 2147483647 w 130"/>
                      <a:gd name="T7" fmla="*/ 0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0"/>
                      <a:gd name="T13" fmla="*/ 0 h 124"/>
                      <a:gd name="T14" fmla="*/ 130 w 130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0" h="124">
                        <a:moveTo>
                          <a:pt x="24" y="0"/>
                        </a:moveTo>
                        <a:cubicBezTo>
                          <a:pt x="130" y="45"/>
                          <a:pt x="130" y="45"/>
                          <a:pt x="130" y="45"/>
                        </a:cubicBezTo>
                        <a:cubicBezTo>
                          <a:pt x="108" y="96"/>
                          <a:pt x="54" y="124"/>
                          <a:pt x="0" y="113"/>
                        </a:cubicBez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76949A">
                      <a:alpha val="87057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0984" name="Freeform 20"/>
                  <p:cNvSpPr>
                    <a:spLocks/>
                  </p:cNvSpPr>
                  <p:nvPr/>
                </p:nvSpPr>
                <p:spPr bwMode="auto">
                  <a:xfrm>
                    <a:off x="2929" y="1938"/>
                    <a:ext cx="951" cy="388"/>
                  </a:xfrm>
                  <a:custGeom>
                    <a:avLst/>
                    <a:gdLst>
                      <a:gd name="T0" fmla="*/ 0 w 110"/>
                      <a:gd name="T1" fmla="*/ 0 h 45"/>
                      <a:gd name="T2" fmla="*/ 2147483647 w 110"/>
                      <a:gd name="T3" fmla="*/ 2147483647 h 45"/>
                      <a:gd name="T4" fmla="*/ 2147483647 w 110"/>
                      <a:gd name="T5" fmla="*/ 2147483647 h 45"/>
                      <a:gd name="T6" fmla="*/ 0 w 110"/>
                      <a:gd name="T7" fmla="*/ 0 h 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"/>
                      <a:gd name="T13" fmla="*/ 0 h 45"/>
                      <a:gd name="T14" fmla="*/ 110 w 110"/>
                      <a:gd name="T15" fmla="*/ 45 h 4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" h="45">
                        <a:moveTo>
                          <a:pt x="0" y="0"/>
                        </a:moveTo>
                        <a:cubicBezTo>
                          <a:pt x="110" y="32"/>
                          <a:pt x="110" y="32"/>
                          <a:pt x="110" y="32"/>
                        </a:cubicBezTo>
                        <a:cubicBezTo>
                          <a:pt x="109" y="36"/>
                          <a:pt x="108" y="40"/>
                          <a:pt x="106" y="4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1567"/>
                  </a:solidFill>
                  <a:ln w="9525">
                    <a:solidFill>
                      <a:srgbClr val="80156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0985" name="Freeform 15"/>
                  <p:cNvSpPr>
                    <a:spLocks/>
                  </p:cNvSpPr>
                  <p:nvPr/>
                </p:nvSpPr>
                <p:spPr bwMode="auto">
                  <a:xfrm>
                    <a:off x="1795" y="944"/>
                    <a:ext cx="1132" cy="1365"/>
                  </a:xfrm>
                  <a:custGeom>
                    <a:avLst/>
                    <a:gdLst>
                      <a:gd name="T0" fmla="*/ 2147483647 w 131"/>
                      <a:gd name="T1" fmla="*/ 2147483647 h 158"/>
                      <a:gd name="T2" fmla="*/ 2147483647 w 131"/>
                      <a:gd name="T3" fmla="*/ 2147483647 h 158"/>
                      <a:gd name="T4" fmla="*/ 2147483647 w 131"/>
                      <a:gd name="T5" fmla="*/ 2147483647 h 158"/>
                      <a:gd name="T6" fmla="*/ 2147483647 w 131"/>
                      <a:gd name="T7" fmla="*/ 0 h 158"/>
                      <a:gd name="T8" fmla="*/ 2147483647 w 131"/>
                      <a:gd name="T9" fmla="*/ 2147483647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1"/>
                      <a:gd name="T16" fmla="*/ 0 h 158"/>
                      <a:gd name="T17" fmla="*/ 131 w 131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1" h="158">
                        <a:moveTo>
                          <a:pt x="131" y="115"/>
                        </a:moveTo>
                        <a:cubicBezTo>
                          <a:pt x="24" y="158"/>
                          <a:pt x="24" y="158"/>
                          <a:pt x="24" y="158"/>
                        </a:cubicBezTo>
                        <a:cubicBezTo>
                          <a:pt x="0" y="99"/>
                          <a:pt x="29" y="32"/>
                          <a:pt x="88" y="8"/>
                        </a:cubicBezTo>
                        <a:cubicBezTo>
                          <a:pt x="101" y="2"/>
                          <a:pt x="116" y="0"/>
                          <a:pt x="131" y="0"/>
                        </a:cubicBezTo>
                        <a:lnTo>
                          <a:pt x="131" y="115"/>
                        </a:lnTo>
                        <a:close/>
                      </a:path>
                    </a:pathLst>
                  </a:custGeom>
                  <a:solidFill>
                    <a:srgbClr val="FF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0986" name="AutoShape 184"/>
                  <p:cNvSpPr>
                    <a:spLocks noChangeArrowheads="1"/>
                  </p:cNvSpPr>
                  <p:nvPr/>
                </p:nvSpPr>
                <p:spPr bwMode="auto">
                  <a:xfrm rot="4225641">
                    <a:off x="2057" y="2223"/>
                    <a:ext cx="44" cy="152"/>
                  </a:xfrm>
                  <a:prstGeom prst="rtTriangle">
                    <a:avLst/>
                  </a:prstGeom>
                  <a:solidFill>
                    <a:srgbClr val="6600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900"/>
                  </a:p>
                </p:txBody>
              </p:sp>
              <p:sp>
                <p:nvSpPr>
                  <p:cNvPr id="40987" name="Freeform 21"/>
                  <p:cNvSpPr>
                    <a:spLocks/>
                  </p:cNvSpPr>
                  <p:nvPr/>
                </p:nvSpPr>
                <p:spPr bwMode="auto">
                  <a:xfrm>
                    <a:off x="2929" y="946"/>
                    <a:ext cx="994" cy="1270"/>
                  </a:xfrm>
                  <a:custGeom>
                    <a:avLst/>
                    <a:gdLst>
                      <a:gd name="T0" fmla="*/ 0 w 115"/>
                      <a:gd name="T1" fmla="*/ 2147483647 h 147"/>
                      <a:gd name="T2" fmla="*/ 0 w 115"/>
                      <a:gd name="T3" fmla="*/ 0 h 147"/>
                      <a:gd name="T4" fmla="*/ 2147483647 w 115"/>
                      <a:gd name="T5" fmla="*/ 2147483647 h 147"/>
                      <a:gd name="T6" fmla="*/ 2147483647 w 115"/>
                      <a:gd name="T7" fmla="*/ 2147483647 h 147"/>
                      <a:gd name="T8" fmla="*/ 0 w 115"/>
                      <a:gd name="T9" fmla="*/ 2147483647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47"/>
                      <a:gd name="T17" fmla="*/ 115 w 115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47">
                        <a:moveTo>
                          <a:pt x="0" y="115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3" y="0"/>
                          <a:pt x="115" y="51"/>
                          <a:pt x="115" y="115"/>
                        </a:cubicBezTo>
                        <a:cubicBezTo>
                          <a:pt x="115" y="127"/>
                          <a:pt x="114" y="135"/>
                          <a:pt x="110" y="147"/>
                        </a:cubicBez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FF99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0988" name="Freeform 17"/>
                  <p:cNvSpPr>
                    <a:spLocks/>
                  </p:cNvSpPr>
                  <p:nvPr/>
                </p:nvSpPr>
                <p:spPr bwMode="auto">
                  <a:xfrm>
                    <a:off x="2017" y="1933"/>
                    <a:ext cx="908" cy="702"/>
                  </a:xfrm>
                  <a:custGeom>
                    <a:avLst/>
                    <a:gdLst>
                      <a:gd name="T0" fmla="*/ 2147483647 w 106"/>
                      <a:gd name="T1" fmla="*/ 0 h 81"/>
                      <a:gd name="T2" fmla="*/ 2147483647 w 106"/>
                      <a:gd name="T3" fmla="*/ 2147483647 h 81"/>
                      <a:gd name="T4" fmla="*/ 0 w 106"/>
                      <a:gd name="T5" fmla="*/ 2147483647 h 81"/>
                      <a:gd name="T6" fmla="*/ 2147483647 w 106"/>
                      <a:gd name="T7" fmla="*/ 0 h 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6"/>
                      <a:gd name="T13" fmla="*/ 0 h 81"/>
                      <a:gd name="T14" fmla="*/ 106 w 106"/>
                      <a:gd name="T15" fmla="*/ 81 h 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6" h="81">
                        <a:moveTo>
                          <a:pt x="106" y="0"/>
                        </a:move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14" y="71"/>
                          <a:pt x="6" y="60"/>
                          <a:pt x="0" y="47"/>
                        </a:cubicBezTo>
                        <a:lnTo>
                          <a:pt x="106" y="0"/>
                        </a:lnTo>
                        <a:close/>
                      </a:path>
                    </a:pathLst>
                  </a:custGeom>
                  <a:solidFill>
                    <a:srgbClr val="AC007F"/>
                  </a:solidFill>
                  <a:ln w="10160">
                    <a:solidFill>
                      <a:srgbClr val="AC00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40979" name="Ellipse 21"/>
              <p:cNvSpPr>
                <a:spLocks noChangeArrowheads="1"/>
              </p:cNvSpPr>
              <p:nvPr/>
            </p:nvSpPr>
            <p:spPr bwMode="auto">
              <a:xfrm>
                <a:off x="2098" y="1111"/>
                <a:ext cx="1650" cy="164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 sz="900" b="1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John R. </a:t>
            </a:r>
            <a:r>
              <a:rPr lang="hu-HU" dirty="0" err="1" smtClean="0"/>
              <a:t>Hicksnek</a:t>
            </a:r>
            <a:r>
              <a:rPr lang="hu-HU" dirty="0" smtClean="0"/>
              <a:t> (1939)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jövedelem „az a maximális érték, amit az ember az adott héten elfogyaszthat, azt remélve, hogy a hét végén még ugyanolyan jól élhet, mint a hét elején.”</a:t>
            </a:r>
          </a:p>
          <a:p>
            <a:r>
              <a:rPr lang="hu-HU" dirty="0" smtClean="0"/>
              <a:t>John R. </a:t>
            </a:r>
            <a:r>
              <a:rPr lang="hu-HU" dirty="0" err="1" smtClean="0"/>
              <a:t>Hicks</a:t>
            </a:r>
            <a:r>
              <a:rPr lang="hu-HU" dirty="0" smtClean="0"/>
              <a:t> 1970-ben, amikor a környezeti válság körvonalai már látszottak, arról beszélt, hogy a banki gépezetbe homokot kell szórni, hogy lassuljon a növekedés. (</a:t>
            </a:r>
            <a:r>
              <a:rPr lang="hu-HU" dirty="0" err="1" smtClean="0"/>
              <a:t>Tobin-féle</a:t>
            </a:r>
            <a:r>
              <a:rPr lang="hu-HU" dirty="0" smtClean="0"/>
              <a:t> adó)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Eltérő kapitalista modellek mutatói 2013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395536" y="1196752"/>
          <a:ext cx="849694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512168"/>
                <a:gridCol w="1512168"/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Fiskális ráfordítások a GDP %-ában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Adó terhek %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Szociális kiadások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Gini koefficiens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Európa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53,1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43,3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29,5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0,272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Egyesült Királyság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49,1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35,0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23,8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0,341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Németország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45,2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39,6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24,6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0,268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Norvégia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42,2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24,0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20,0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0,380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Japán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42,8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28,8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22,3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0,336</a:t>
                      </a:r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Chile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23,0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17,5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10,2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0,530</a:t>
                      </a:r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55576" y="6021288"/>
            <a:ext cx="269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Forrás: Carlos Fortin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/>
              <a:t>Társadalmi-gazdasági modellek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23528" y="1052736"/>
          <a:ext cx="8568952" cy="537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664296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Elméleti alapok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Társadalom</a:t>
                      </a:r>
                    </a:p>
                    <a:p>
                      <a:r>
                        <a:rPr lang="hu-HU" sz="3200" dirty="0" smtClean="0"/>
                        <a:t>Állam</a:t>
                      </a:r>
                    </a:p>
                    <a:p>
                      <a:r>
                        <a:rPr lang="hu-HU" sz="3200" dirty="0" smtClean="0"/>
                        <a:t>Egyén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A kapitalista vállalat</a:t>
                      </a:r>
                      <a:endParaRPr lang="hu-H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Keynes</a:t>
                      </a:r>
                    </a:p>
                    <a:p>
                      <a:r>
                        <a:rPr lang="hu-HU" sz="3200" dirty="0" smtClean="0"/>
                        <a:t>1983-1946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Vállalkozó</a:t>
                      </a:r>
                    </a:p>
                    <a:p>
                      <a:r>
                        <a:rPr lang="hu-HU" sz="3200" dirty="0" smtClean="0"/>
                        <a:t>Jóléti állam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Munkavállalói</a:t>
                      </a:r>
                      <a:r>
                        <a:rPr lang="hu-HU" sz="3200" baseline="0" dirty="0" smtClean="0"/>
                        <a:t> részvétel</a:t>
                      </a:r>
                      <a:endParaRPr lang="hu-HU" sz="3200" dirty="0"/>
                    </a:p>
                  </a:txBody>
                  <a:tcPr/>
                </a:tc>
              </a:tr>
              <a:tr h="1195144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Hayek </a:t>
                      </a:r>
                      <a:r>
                        <a:rPr lang="hu-HU" sz="1800" dirty="0" smtClean="0"/>
                        <a:t>1899-1992</a:t>
                      </a:r>
                      <a:endParaRPr lang="hu-HU" sz="3200" dirty="0" smtClean="0"/>
                    </a:p>
                    <a:p>
                      <a:r>
                        <a:rPr lang="hu-HU" sz="3200" dirty="0" smtClean="0"/>
                        <a:t>Friedman </a:t>
                      </a:r>
                      <a:r>
                        <a:rPr lang="hu-HU" sz="2000" dirty="0" smtClean="0"/>
                        <a:t>1912-2006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Individualista</a:t>
                      </a:r>
                    </a:p>
                    <a:p>
                      <a:r>
                        <a:rPr lang="hu-HU" sz="3200" dirty="0" smtClean="0"/>
                        <a:t>Atomizált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Részvényesi értékek</a:t>
                      </a:r>
                      <a:endParaRPr lang="hu-H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3200" dirty="0" err="1" smtClean="0"/>
                        <a:t>Schumpeter</a:t>
                      </a:r>
                      <a:endParaRPr lang="hu-HU" sz="3200" dirty="0" smtClean="0"/>
                    </a:p>
                    <a:p>
                      <a:r>
                        <a:rPr lang="hu-HU" sz="3200" dirty="0" smtClean="0"/>
                        <a:t>1883-1950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Kapcsolatok</a:t>
                      </a:r>
                    </a:p>
                    <a:p>
                      <a:r>
                        <a:rPr lang="hu-HU" sz="3200" dirty="0" smtClean="0"/>
                        <a:t>Paternalista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Kölcsön</a:t>
                      </a:r>
                      <a:r>
                        <a:rPr lang="hu-HU" sz="3200" baseline="0" dirty="0" smtClean="0"/>
                        <a:t> és ismételt befektetés</a:t>
                      </a:r>
                      <a:endParaRPr lang="hu-H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539552" y="6488668"/>
            <a:ext cx="20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Carlos Fortin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3200" dirty="0" err="1" smtClean="0"/>
              <a:t>Luigino</a:t>
            </a:r>
            <a:r>
              <a:rPr lang="hu-HU" sz="3200" dirty="0" smtClean="0"/>
              <a:t> </a:t>
            </a:r>
            <a:r>
              <a:rPr lang="hu-HU" sz="3200" dirty="0" err="1" smtClean="0"/>
              <a:t>Bruni</a:t>
            </a:r>
            <a:r>
              <a:rPr lang="hu-HU" sz="3200" dirty="0" smtClean="0"/>
              <a:t> és </a:t>
            </a:r>
            <a:r>
              <a:rPr lang="hu-HU" sz="3200" dirty="0" err="1" smtClean="0"/>
              <a:t>Stefano</a:t>
            </a:r>
            <a:r>
              <a:rPr lang="hu-HU" sz="3200" dirty="0" smtClean="0"/>
              <a:t> </a:t>
            </a:r>
            <a:r>
              <a:rPr lang="hu-HU" sz="3200" dirty="0" err="1" smtClean="0"/>
              <a:t>Zamagni</a:t>
            </a:r>
            <a:r>
              <a:rPr lang="hu-HU" sz="3200" dirty="0" smtClean="0"/>
              <a:t>: Civil gazdaság (A polgári humanizmus hagyománya.)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„Ami jó a Fordnak az jó az országnak.”</a:t>
            </a:r>
          </a:p>
          <a:p>
            <a:pPr eaLnBrk="1" hangingPunct="1">
              <a:defRPr/>
            </a:pPr>
            <a:r>
              <a:rPr lang="hu-HU" dirty="0" smtClean="0"/>
              <a:t>Grant: Ez azt jelenti, hogy a személyt az teszi egyénné, hogy képes kiszámolni és elfogadni a szerződést? Miért van az, hogy az emberi lényeknek csak akkor van jogcímük valamihez, ha képesek számolni? 1985</a:t>
            </a:r>
          </a:p>
          <a:p>
            <a:pPr>
              <a:defRPr/>
            </a:pPr>
            <a:r>
              <a:rPr lang="hu-HU" dirty="0" smtClean="0"/>
              <a:t>A piac az a hely ahol az erős kihasználja a gyengét. A szolidaritás ott kezdődik, ahol a piac véget ér.</a:t>
            </a:r>
            <a:r>
              <a:rPr lang="hu-HU" dirty="0"/>
              <a:t> (Polányi)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1467</Words>
  <Application>Microsoft Office PowerPoint</Application>
  <PresentationFormat>Diavetítés a képernyőre (4:3 oldalarány)</PresentationFormat>
  <Paragraphs>228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 A jövő körvonalai Hickstől a reciprocitásig  Kerekes Sándor kerekes.sandor@ke.hu</vt:lpstr>
      <vt:lpstr>2. dia</vt:lpstr>
      <vt:lpstr>3. dia</vt:lpstr>
      <vt:lpstr>4. dia</vt:lpstr>
      <vt:lpstr>Megtelt a Föld Milyen lesz az élet a megtelt Földön?</vt:lpstr>
      <vt:lpstr>John R. Hicksnek (1939) </vt:lpstr>
      <vt:lpstr>Eltérő kapitalista modellek mutatói 2013</vt:lpstr>
      <vt:lpstr>Társadalmi-gazdasági modellek</vt:lpstr>
      <vt:lpstr>Luigino Bruni és Stefano Zamagni: Civil gazdaság (A polgári humanizmus hagyománya.)</vt:lpstr>
      <vt:lpstr>A gazdasági működés alapelvei</vt:lpstr>
      <vt:lpstr>Az utóbbi öt év és a két véglet</vt:lpstr>
      <vt:lpstr>12. dia</vt:lpstr>
      <vt:lpstr>13. dia</vt:lpstr>
      <vt:lpstr>Michael Porter és Muhammad Yunus beszél „Ideas for change” címmel a World Economic Forum rendezvénysorozata keretében</vt:lpstr>
      <vt:lpstr>15. dia</vt:lpstr>
      <vt:lpstr>16. dia</vt:lpstr>
      <vt:lpstr>17. dia</vt:lpstr>
      <vt:lpstr>A „fekete hattyú” jelenségek már nem ritkák és meghatározzák életünket </vt:lpstr>
      <vt:lpstr>Néhány etikai megfontolás felmerül, mielőtt egy kifejlesztett technológiát hadrendbe állítunk. Ezek az etikai megfontolások a következők: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skerekes</dc:creator>
  <cp:lastModifiedBy>Corvinus</cp:lastModifiedBy>
  <cp:revision>10</cp:revision>
  <dcterms:created xsi:type="dcterms:W3CDTF">2013-11-20T06:17:51Z</dcterms:created>
  <dcterms:modified xsi:type="dcterms:W3CDTF">2013-11-21T22:06:31Z</dcterms:modified>
</cp:coreProperties>
</file>