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6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58" r:id="rId4"/>
    <p:sldId id="278" r:id="rId5"/>
    <p:sldId id="259" r:id="rId6"/>
    <p:sldId id="266" r:id="rId7"/>
    <p:sldId id="271" r:id="rId8"/>
    <p:sldId id="275" r:id="rId9"/>
    <p:sldId id="276" r:id="rId10"/>
    <p:sldId id="260" r:id="rId11"/>
    <p:sldId id="26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72CF-4B23-4F4B-A334-6934F904B695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A7020-D582-4743-A18F-26FF5E36EB5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020-D582-4743-A18F-26FF5E36EB51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8F9F-7911-4F39-96CF-F01FDE5C6C2C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DD83-77C7-4E4F-B905-3775EE3DA3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gif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47664" y="4221088"/>
            <a:ext cx="60486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cap="small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Czabadai Lilla</a:t>
            </a:r>
          </a:p>
          <a:p>
            <a:pPr algn="ctr">
              <a:lnSpc>
                <a:spcPct val="150000"/>
              </a:lnSpc>
            </a:pPr>
            <a:r>
              <a:rPr lang="hu-HU" b="1" cap="small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Szent István Egyetem </a:t>
            </a:r>
          </a:p>
          <a:p>
            <a:pPr algn="ctr"/>
            <a:r>
              <a:rPr lang="hu-HU" b="1" cap="small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Gazdaság- és Társadalomtudományi Kar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Enyedi </a:t>
            </a:r>
            <a:r>
              <a:rPr lang="hu-HU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G</a:t>
            </a:r>
            <a:r>
              <a:rPr lang="hu-HU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yörgy Regionális Tudományok Doktori Iskola</a:t>
            </a:r>
          </a:p>
          <a:p>
            <a:pPr algn="ctr"/>
            <a:r>
              <a:rPr lang="hu-HU" b="1" i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PhD. hallgató</a:t>
            </a:r>
          </a:p>
          <a:p>
            <a:pPr algn="ctr"/>
            <a:endParaRPr lang="hu-HU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84176"/>
          </a:xfr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cap="small" dirty="0" smtClean="0">
                <a:latin typeface="Cambria" pitchFamily="18" charset="0"/>
              </a:rPr>
              <a:t>A közös agrárpolitika hatásának vizsgálata a magyar agrárszerkezetre</a:t>
            </a:r>
            <a:endParaRPr lang="hu-HU" sz="3200" cap="small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66465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8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sz="2000" cap="small" dirty="0" smtClean="0">
                <a:latin typeface="Cambria" pitchFamily="18" charset="0"/>
              </a:rPr>
              <a:t>Következtetések</a:t>
            </a:r>
            <a:r>
              <a:rPr lang="hu-HU" sz="2000" dirty="0" smtClean="0">
                <a:latin typeface="Cambria" pitchFamily="18" charset="0"/>
              </a:rPr>
              <a:t>- </a:t>
            </a:r>
            <a:r>
              <a:rPr lang="hu-HU" sz="2000" cap="small" dirty="0" smtClean="0">
                <a:latin typeface="Cambria" pitchFamily="18" charset="0"/>
              </a:rPr>
              <a:t>Javaslatok</a:t>
            </a:r>
            <a:endParaRPr lang="hu-HU" cap="small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683568" y="2276872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400" b="1" dirty="0" smtClean="0">
                <a:latin typeface="Cambria" pitchFamily="18" charset="0"/>
              </a:rPr>
              <a:t>Hatékonyságvizsgálat?</a:t>
            </a:r>
          </a:p>
          <a:p>
            <a:pPr algn="ctr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400" b="1" dirty="0" smtClean="0">
                <a:latin typeface="Cambria" pitchFamily="18" charset="0"/>
              </a:rPr>
              <a:t>Mi a „keleti orientálódás” oka?</a:t>
            </a:r>
          </a:p>
          <a:p>
            <a:pPr algn="ctr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400" b="1" dirty="0" smtClean="0">
                <a:latin typeface="Cambria" pitchFamily="18" charset="0"/>
              </a:rPr>
              <a:t>Kevesebb támogatás –  humánerőforrás?</a:t>
            </a:r>
          </a:p>
          <a:p>
            <a:pPr algn="ctr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400" b="1" dirty="0" smtClean="0">
                <a:latin typeface="Cambria" pitchFamily="18" charset="0"/>
              </a:rPr>
              <a:t>Komplex megközelítés?</a:t>
            </a:r>
          </a:p>
          <a:p>
            <a:pPr algn="ctr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400" b="1" dirty="0" smtClean="0">
                <a:latin typeface="Cambria" pitchFamily="18" charset="0"/>
              </a:rPr>
              <a:t>Közigazgatási határokon túlmutató vizsgálat?</a:t>
            </a:r>
          </a:p>
          <a:p>
            <a:pPr algn="ctr">
              <a:spcAft>
                <a:spcPts val="600"/>
              </a:spcAft>
            </a:pPr>
            <a:endParaRPr lang="hu-HU" sz="2400" dirty="0" smtClean="0">
              <a:latin typeface="Cambria" pitchFamily="18" charset="0"/>
            </a:endParaRPr>
          </a:p>
          <a:p>
            <a:pPr algn="ctr">
              <a:spcAft>
                <a:spcPts val="600"/>
              </a:spcAft>
            </a:pPr>
            <a:endParaRPr lang="hu-HU" sz="2400" dirty="0" smtClean="0">
              <a:latin typeface="Cambria" pitchFamily="18" charset="0"/>
            </a:endParaRPr>
          </a:p>
          <a:p>
            <a:pPr algn="ctr">
              <a:spcAft>
                <a:spcPts val="600"/>
              </a:spcAft>
            </a:pPr>
            <a:endParaRPr lang="hu-HU" sz="2400" dirty="0" smtClean="0">
              <a:latin typeface="Cambria" pitchFamily="18" charset="0"/>
            </a:endParaRPr>
          </a:p>
          <a:p>
            <a:pPr algn="ctr">
              <a:spcAft>
                <a:spcPts val="600"/>
              </a:spcAft>
            </a:pPr>
            <a:endParaRPr lang="hu-H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cap="small" dirty="0" smtClean="0">
                <a:latin typeface="Cambria" pitchFamily="18" charset="0"/>
              </a:rPr>
              <a:t>Köszönöm a megtisztelő figyelmet!</a:t>
            </a:r>
            <a:endParaRPr lang="hu-HU" sz="3600" cap="small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66465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8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sz="2000" cap="small" dirty="0" smtClean="0">
                <a:latin typeface="Cambria" pitchFamily="18" charset="0"/>
              </a:rPr>
              <a:t>A téma aktualitása, kiindulási pontjai </a:t>
            </a:r>
            <a:endParaRPr lang="hu-HU" cap="small" dirty="0">
              <a:latin typeface="Cambria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395536" y="1196752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67544" y="234888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hu-HU" sz="2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Nagy remények a mezőgazdaságban</a:t>
            </a:r>
          </a:p>
          <a:p>
            <a:pPr algn="ctr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hu-HU" sz="2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A csatlakozás óta közel 10 év telt el</a:t>
            </a:r>
          </a:p>
          <a:p>
            <a:pPr algn="ctr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hu-HU" sz="2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2014-2020 új programozási időszak</a:t>
            </a:r>
            <a:endParaRPr lang="hu-HU" b="1" dirty="0" smtClean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mbr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hu-HU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mbria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55576" y="4221088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Enyedi György  - A magyar mezőgazdaság termelési körzetei (1961)</a:t>
            </a:r>
          </a:p>
          <a:p>
            <a:pPr algn="ctr"/>
            <a:endParaRPr lang="hu-HU" b="1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sz="2000" dirty="0" smtClean="0">
                <a:latin typeface="Cambria" pitchFamily="18" charset="0"/>
              </a:rPr>
              <a:t/>
            </a:r>
            <a:br>
              <a:rPr lang="hu-HU" sz="2000" dirty="0" smtClean="0">
                <a:latin typeface="Cambria" pitchFamily="18" charset="0"/>
              </a:rPr>
            </a:br>
            <a:r>
              <a:rPr lang="hu-HU" sz="2000" cap="small" dirty="0" smtClean="0">
                <a:latin typeface="Cambria" pitchFamily="18" charset="0"/>
              </a:rPr>
              <a:t>Vizsgálati módszer</a:t>
            </a:r>
            <a:endParaRPr lang="hu-HU" sz="2000" cap="small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23528" y="1196752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467544" y="227687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Területi egység - megye</a:t>
            </a:r>
          </a:p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Központi Statisztikai Hivatal (KSH) - alapadatok</a:t>
            </a:r>
          </a:p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Mezőgazdaság és Vidékfejlesztési Hivatal (MVH) – támogatások hatékonysága</a:t>
            </a:r>
          </a:p>
          <a:p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évtelen.png"/>
          <p:cNvPicPr>
            <a:picLocks noChangeAspect="1"/>
          </p:cNvPicPr>
          <p:nvPr/>
        </p:nvPicPr>
        <p:blipFill>
          <a:blip r:embed="rId2" cstate="print"/>
          <a:srcRect r="38975"/>
          <a:stretch>
            <a:fillRect/>
          </a:stretch>
        </p:blipFill>
        <p:spPr>
          <a:xfrm>
            <a:off x="611560" y="1556792"/>
            <a:ext cx="794077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0" y="188640"/>
            <a:ext cx="9144000" cy="10491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sz="1600" dirty="0" smtClean="0">
                <a:latin typeface="Cambria" pitchFamily="18" charset="0"/>
              </a:rPr>
              <a:t/>
            </a:r>
            <a:br>
              <a:rPr lang="hu-HU" sz="1600" dirty="0" smtClean="0">
                <a:latin typeface="Cambria" pitchFamily="18" charset="0"/>
              </a:rPr>
            </a:br>
            <a:r>
              <a:rPr lang="hu-HU" cap="small" dirty="0" smtClean="0">
                <a:latin typeface="Cambria" pitchFamily="18" charset="0"/>
              </a:rPr>
              <a:t>Kutatási eredmények</a:t>
            </a:r>
            <a:endParaRPr lang="hu-HU" sz="1600" cap="small" dirty="0">
              <a:latin typeface="Cambria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395536" y="692696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827584" y="659639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Cambria" pitchFamily="18" charset="0"/>
              </a:rPr>
              <a:t>Forrás:  Bernát, 1994</a:t>
            </a:r>
            <a:endParaRPr lang="hu-HU" sz="105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Kép 3" descr="0426_map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5" t="676" r="484" b="2094"/>
          <a:stretch>
            <a:fillRect/>
          </a:stretch>
        </p:blipFill>
        <p:spPr bwMode="auto">
          <a:xfrm>
            <a:off x="4355976" y="3514888"/>
            <a:ext cx="4032448" cy="2866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0" y="260648"/>
            <a:ext cx="9144000" cy="107988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cap="small" dirty="0" smtClean="0">
                <a:latin typeface="Cambria" pitchFamily="18" charset="0"/>
              </a:rPr>
              <a:t/>
            </a:r>
            <a:br>
              <a:rPr lang="hu-HU" cap="small" dirty="0" smtClean="0">
                <a:latin typeface="Cambria" pitchFamily="18" charset="0"/>
              </a:rPr>
            </a:br>
            <a:r>
              <a:rPr lang="hu-HU" i="1" cap="small" dirty="0" smtClean="0">
                <a:latin typeface="Cambria" pitchFamily="18" charset="0"/>
              </a:rPr>
              <a:t>Kutatási eredmények</a:t>
            </a:r>
            <a:endParaRPr lang="hu-HU" i="1" cap="small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23528" y="836712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7544" y="1412776"/>
            <a:ext cx="3606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79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I. Tengely összes kifizetése 2007-2012 [%]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20" name="Kép 2" descr="0426_map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" t="2430" r="1257" b="2806"/>
          <a:stretch>
            <a:fillRect/>
          </a:stretch>
        </p:blipFill>
        <p:spPr bwMode="auto">
          <a:xfrm>
            <a:off x="395536" y="1831164"/>
            <a:ext cx="4032448" cy="282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1520" y="4725144"/>
            <a:ext cx="3528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Forrás: KSH adatok alapján saját szerkesztés, 2013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572000" y="3140968"/>
            <a:ext cx="3630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II. tengely összes kifizetése 2007-2012 [%]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283968" y="6453336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Forrás: KSH adatok alapján saját szerkesztés, 2013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0798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cap="small" dirty="0" smtClean="0">
                <a:latin typeface="Cambria" pitchFamily="18" charset="0"/>
              </a:rPr>
              <a:t>Kutatási eredmények</a:t>
            </a:r>
            <a:endParaRPr lang="hu-HU" cap="small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95536" y="764704"/>
            <a:ext cx="835292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79512" y="1484784"/>
            <a:ext cx="4339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3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I. tengely – Állattartó telepek korszerűsítése [Mrd Ft]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5607" name="Kép 7" descr="0426_map06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25" t="1724" r="326" b="1724"/>
          <a:stretch>
            <a:fillRect/>
          </a:stretch>
        </p:blipFill>
        <p:spPr bwMode="auto">
          <a:xfrm>
            <a:off x="611560" y="1988840"/>
            <a:ext cx="2664296" cy="186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3568" y="6309320"/>
            <a:ext cx="3672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Forrás: KSH adatok alapján saját szerkesztés, 2013</a:t>
            </a: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Kép 8" descr="0426_map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" t="1724" r="415" b="1724"/>
          <a:stretch>
            <a:fillRect/>
          </a:stretch>
        </p:blipFill>
        <p:spPr bwMode="auto">
          <a:xfrm>
            <a:off x="5148064" y="1988840"/>
            <a:ext cx="277745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32040" y="1484784"/>
            <a:ext cx="2668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I. tengely – Fiatal gazda [</a:t>
            </a:r>
            <a:r>
              <a:rPr kumimoji="0" lang="hu-HU" sz="1200" b="1" i="0" u="none" strike="noStrike" cap="none" normalizeH="0" baseline="0" dirty="0" err="1" smtClean="0" bmk="_Toc35494118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200" b="1" i="0" u="none" strike="noStrike" cap="none" normalizeH="0" baseline="0" dirty="0" smtClean="0" bmk="_Toc35494118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4005064"/>
            <a:ext cx="41764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normalizeH="0" baseline="0" dirty="0" smtClean="0" bmk="_Toc354941185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I. tengely – Gyümölcs és kertészeti ültetvények [</a:t>
            </a:r>
            <a:r>
              <a:rPr kumimoji="0" lang="hu-HU" sz="1100" b="1" i="0" u="none" strike="noStrike" cap="none" normalizeH="0" baseline="0" dirty="0" err="1" smtClean="0" bmk="_Toc354941185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100" b="1" i="0" u="none" strike="noStrike" cap="none" normalizeH="0" baseline="0" dirty="0" smtClean="0" bmk="_Toc354941185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" name="Kép 9" descr="0426_map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9" t="1695" r="1210" b="857"/>
          <a:stretch>
            <a:fillRect/>
          </a:stretch>
        </p:blipFill>
        <p:spPr bwMode="auto">
          <a:xfrm>
            <a:off x="827584" y="4293096"/>
            <a:ext cx="2664296" cy="191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76056" y="4005064"/>
            <a:ext cx="24530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II. tengely – AKG [Mrd Ft]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Kép 10" descr="0426_map0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" t="1724" r="375" b="1724"/>
          <a:stretch>
            <a:fillRect/>
          </a:stretch>
        </p:blipFill>
        <p:spPr bwMode="auto">
          <a:xfrm>
            <a:off x="5076056" y="4221088"/>
            <a:ext cx="2952328" cy="206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0798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cap="small" dirty="0" smtClean="0">
                <a:latin typeface="Cambria" pitchFamily="18" charset="0"/>
              </a:rPr>
              <a:t> Kutatási eredmények</a:t>
            </a:r>
            <a:endParaRPr lang="hu-HU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95536" y="764704"/>
            <a:ext cx="835292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1556792"/>
            <a:ext cx="2237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7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II. tengely – KAT [</a:t>
            </a:r>
            <a:r>
              <a:rPr kumimoji="0" lang="hu-HU" sz="1200" b="1" i="0" u="none" strike="noStrike" cap="none" normalizeH="0" baseline="0" dirty="0" err="1" smtClean="0" bmk="_Toc354941187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200" b="1" i="0" u="none" strike="noStrike" cap="none" normalizeH="0" baseline="0" dirty="0" smtClean="0" bmk="_Toc354941187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9697" name="Kép 11" descr="0426_map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" t="1724" r="457" b="1724"/>
          <a:stretch>
            <a:fillRect/>
          </a:stretch>
        </p:blipFill>
        <p:spPr bwMode="auto">
          <a:xfrm>
            <a:off x="251520" y="1916832"/>
            <a:ext cx="2664296" cy="186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6381328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Forrás: KSH adatok alapján saját szerkesztés, 2013</a:t>
            </a: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92080" y="1484784"/>
            <a:ext cx="2708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8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EMVA II. tengely - Natura 2000 [</a:t>
            </a:r>
            <a:r>
              <a:rPr kumimoji="0" lang="hu-HU" sz="1200" b="1" i="0" u="none" strike="noStrike" cap="none" normalizeH="0" baseline="0" dirty="0" err="1" smtClean="0" bmk="_Toc35494118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200" b="1" i="0" u="none" strike="noStrike" cap="none" normalizeH="0" baseline="0" dirty="0" smtClean="0" bmk="_Toc35494118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12" descr="0426_map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" t="1724" r="729" b="1724"/>
          <a:stretch>
            <a:fillRect/>
          </a:stretch>
        </p:blipFill>
        <p:spPr bwMode="auto">
          <a:xfrm>
            <a:off x="5076056" y="1772816"/>
            <a:ext cx="287559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4077072"/>
            <a:ext cx="390523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50" b="1" i="0" u="none" strike="noStrike" cap="none" normalizeH="0" baseline="0" dirty="0" smtClean="0" bmk="_Toc354941189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EMVA II. tengely – Mezőgazdasági területek erdősítése [</a:t>
            </a:r>
            <a:r>
              <a:rPr kumimoji="0" lang="hu-HU" sz="1050" b="1" i="0" u="none" strike="noStrike" cap="none" normalizeH="0" baseline="0" dirty="0" err="1" smtClean="0" bmk="_Toc354941189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050" b="1" i="0" u="none" strike="noStrike" cap="none" normalizeH="0" baseline="0" dirty="0" smtClean="0" bmk="_Toc354941189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" name="Kép 13" descr="0426_map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" t="1685" r="382" b="559"/>
          <a:stretch>
            <a:fillRect/>
          </a:stretch>
        </p:blipFill>
        <p:spPr bwMode="auto">
          <a:xfrm>
            <a:off x="395536" y="4365104"/>
            <a:ext cx="2886720" cy="206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60032" y="4005064"/>
            <a:ext cx="3816424" cy="46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50" b="1" i="0" u="none" strike="noStrike" cap="none" normalizeH="0" baseline="0" dirty="0" smtClean="0" bmk="_Toc354941193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EMGA Egységes területalapú támogatás [Mrd Ft]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Kép 17" descr="0426_map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9" t="1779" r="1099" b="2140"/>
          <a:stretch>
            <a:fillRect/>
          </a:stretch>
        </p:blipFill>
        <p:spPr bwMode="auto">
          <a:xfrm>
            <a:off x="5220072" y="4437112"/>
            <a:ext cx="2808312" cy="198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0798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cap="small" dirty="0" smtClean="0">
                <a:latin typeface="Cambria" pitchFamily="18" charset="0"/>
              </a:rPr>
              <a:t> Kutatási eredmények</a:t>
            </a:r>
            <a:endParaRPr lang="hu-HU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95536" y="764704"/>
            <a:ext cx="835292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79712" y="1484784"/>
            <a:ext cx="51391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 bmk="_Toc35494119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30. ábra: EMGA Zöldség, gyümölcs és dohány szerkezetátalakítás [</a:t>
            </a:r>
            <a:r>
              <a:rPr kumimoji="0" lang="hu-HU" sz="1200" b="1" i="0" u="none" strike="noStrike" cap="none" normalizeH="0" baseline="0" dirty="0" err="1" smtClean="0" bmk="_Toc35494119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MFt</a:t>
            </a:r>
            <a:r>
              <a:rPr kumimoji="0" lang="hu-HU" sz="1200" b="1" i="0" u="none" strike="noStrike" cap="none" normalizeH="0" baseline="0" dirty="0" smtClean="0" bmk="_Toc354941194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4817" name="Kép 18" descr="0426_map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9" t="1777" r="1099" b="2244"/>
          <a:stretch>
            <a:fillRect/>
          </a:stretch>
        </p:blipFill>
        <p:spPr bwMode="auto">
          <a:xfrm>
            <a:off x="1691680" y="1844824"/>
            <a:ext cx="5616624" cy="397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63688" y="5805264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Forrás: KSH adatok alapján saját szerkesztés, 2013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100718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algn="ctr"/>
            <a:r>
              <a:rPr lang="hu-HU" sz="2000" b="1" cap="small" dirty="0" smtClean="0">
                <a:latin typeface="Cambria" pitchFamily="18" charset="0"/>
              </a:rPr>
              <a:t>A közös agrárpolitika hatásának vizsgálata a magyar agrárszerkezetre</a:t>
            </a:r>
          </a:p>
          <a:p>
            <a:pPr algn="ctr"/>
            <a:r>
              <a:rPr lang="hu-HU" dirty="0" smtClean="0">
                <a:latin typeface="Cambria" pitchFamily="18" charset="0"/>
              </a:rPr>
              <a:t/>
            </a:r>
            <a:br>
              <a:rPr lang="hu-HU" dirty="0" smtClean="0">
                <a:latin typeface="Cambria" pitchFamily="18" charset="0"/>
              </a:rPr>
            </a:br>
            <a:r>
              <a:rPr lang="hu-HU" cap="small" dirty="0" smtClean="0">
                <a:latin typeface="Cambria" pitchFamily="18" charset="0"/>
              </a:rPr>
              <a:t> Kutatási eredmények</a:t>
            </a:r>
            <a:endParaRPr lang="hu-HU" dirty="0">
              <a:latin typeface="Cambria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95536" y="692696"/>
            <a:ext cx="835292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magyarorszag_megyei_terkep.gif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561" y="1313384"/>
            <a:ext cx="8607919" cy="538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schleich_tarka_szarvasmarhateh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869160"/>
            <a:ext cx="792088" cy="792088"/>
          </a:xfrm>
          <a:prstGeom prst="rect">
            <a:avLst/>
          </a:prstGeom>
        </p:spPr>
      </p:pic>
      <p:pic>
        <p:nvPicPr>
          <p:cNvPr id="10" name="Kép 9" descr="letölté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077072"/>
            <a:ext cx="648072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Kép 10" descr="Chic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708920"/>
            <a:ext cx="473615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Kép 11" descr="wheat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452" y="4221088"/>
            <a:ext cx="729323" cy="54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 descr="letöltés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5517232"/>
            <a:ext cx="599819" cy="449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 descr="vegetab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725144"/>
            <a:ext cx="648072" cy="573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Kép 14" descr="mures_cerises_abricots_pommes_fruit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2348880"/>
            <a:ext cx="644357" cy="44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Kép 16" descr="Chic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5445224"/>
            <a:ext cx="473615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Kép 17" descr="Chicke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832" y="2420888"/>
            <a:ext cx="504056" cy="766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Kép 18" descr="Chicke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5517232"/>
            <a:ext cx="378892" cy="576064"/>
          </a:xfrm>
          <a:prstGeom prst="rect">
            <a:avLst/>
          </a:prstGeom>
        </p:spPr>
      </p:pic>
      <p:pic>
        <p:nvPicPr>
          <p:cNvPr id="20" name="Kép 19" descr="wheat_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780928"/>
            <a:ext cx="633087" cy="4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Kép 20" descr="vegetabl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24" y="3780758"/>
            <a:ext cx="576064" cy="50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Kép 21" descr="vegetab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484784"/>
            <a:ext cx="648072" cy="573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Kép 22" descr="vegetabl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7984" y="5301208"/>
            <a:ext cx="504056" cy="446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Kép 23" descr="mures_cerises_abricots_pommes_fruit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412776"/>
            <a:ext cx="644357" cy="44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Kép 24" descr="mures_cerises_abricots_pommes_fruit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933056"/>
            <a:ext cx="644357" cy="44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Kép 25" descr="mures_cerises_abricots_pommes_fruit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4941168"/>
            <a:ext cx="644357" cy="44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Kép 26" descr="wheat_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2060848"/>
            <a:ext cx="825559" cy="61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Kép 27" descr="wheat_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564904"/>
            <a:ext cx="825559" cy="61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Kép 28" descr="wheat_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5481481"/>
            <a:ext cx="625194" cy="46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Kép 29" descr="wheat_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276872"/>
            <a:ext cx="536851" cy="40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Kép 30" descr="wheat_1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851032"/>
            <a:ext cx="681543" cy="509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Kép 31" descr="schleich_tarka_szarvasmarhatehen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149080"/>
            <a:ext cx="872480" cy="8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Kép 32" descr="schleich_tarka_szarvasmarhatehen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3212976"/>
            <a:ext cx="1008112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Kép 33" descr="wheat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140968"/>
            <a:ext cx="729323" cy="54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Kép 34" descr="letölté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437112"/>
            <a:ext cx="495672" cy="49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Kép 35" descr="letölté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5661248"/>
            <a:ext cx="504056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Kép 36" descr="letölté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924944"/>
            <a:ext cx="622920" cy="62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338</Words>
  <Application>Microsoft Office PowerPoint</Application>
  <PresentationFormat>Diavetítés a képernyőre (4:3 oldalarány)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közös agrárpolitika hatásának vizsgálata a magyar agrárszerkezetre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KÖZÖS AGRÁRPOLITIKA HATÁSÁNAK VIZSGÁLATA A MAGYAR AGRÁRSZERKEZETRE</dc:title>
  <dc:creator>user</dc:creator>
  <cp:lastModifiedBy>Gagarin</cp:lastModifiedBy>
  <cp:revision>70</cp:revision>
  <dcterms:created xsi:type="dcterms:W3CDTF">2013-11-17T13:56:07Z</dcterms:created>
  <dcterms:modified xsi:type="dcterms:W3CDTF">2013-11-21T22:29:03Z</dcterms:modified>
</cp:coreProperties>
</file>