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77" r:id="rId3"/>
    <p:sldId id="378" r:id="rId4"/>
    <p:sldId id="257" r:id="rId5"/>
    <p:sldId id="309" r:id="rId6"/>
    <p:sldId id="310" r:id="rId7"/>
    <p:sldId id="379" r:id="rId8"/>
    <p:sldId id="380" r:id="rId9"/>
    <p:sldId id="381" r:id="rId10"/>
    <p:sldId id="391" r:id="rId11"/>
    <p:sldId id="395" r:id="rId12"/>
    <p:sldId id="382" r:id="rId13"/>
    <p:sldId id="383" r:id="rId14"/>
    <p:sldId id="385" r:id="rId15"/>
    <p:sldId id="389" r:id="rId16"/>
    <p:sldId id="376" r:id="rId17"/>
    <p:sldId id="375" r:id="rId18"/>
    <p:sldId id="386" r:id="rId19"/>
    <p:sldId id="397" r:id="rId20"/>
    <p:sldId id="393" r:id="rId21"/>
    <p:sldId id="387" r:id="rId22"/>
    <p:sldId id="390" r:id="rId23"/>
    <p:sldId id="394" r:id="rId24"/>
    <p:sldId id="360" r:id="rId25"/>
  </p:sldIdLst>
  <p:sldSz cx="9144000" cy="6858000" type="screen4x3"/>
  <p:notesSz cx="6797675" cy="99282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8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9" autoAdjust="0"/>
    <p:restoredTop sz="94660"/>
  </p:normalViewPr>
  <p:slideViewPr>
    <p:cSldViewPr>
      <p:cViewPr>
        <p:scale>
          <a:sx n="70" d="100"/>
          <a:sy n="70" d="100"/>
        </p:scale>
        <p:origin x="-11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urics%20Vikt&#243;ria\Desktop\EC\03_melleklet\Grafikon_sablon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'12.abra'!$B$1</c:f>
              <c:strCache>
                <c:ptCount val="1"/>
              </c:strCache>
            </c:strRef>
          </c:tx>
          <c:spPr>
            <a:solidFill>
              <a:srgbClr val="E30B2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rgbClr val="5B595A"/>
                    </a:solidFill>
                    <a:latin typeface="H_Futura Light Condensed BT" pitchFamily="34" charset="0"/>
                  </a:defRPr>
                </a:pPr>
                <a:endParaRPr lang="hu-HU"/>
              </a:p>
            </c:txPr>
            <c:dLblPos val="outEnd"/>
            <c:showVal val="1"/>
          </c:dLbls>
          <c:cat>
            <c:strRef>
              <c:f>'12.abra'!$A$2:$A$8</c:f>
              <c:strCache>
                <c:ptCount val="7"/>
                <c:pt idx="0">
                  <c:v>Közép-Magyarország</c:v>
                </c:pt>
                <c:pt idx="1">
                  <c:v>Közép-Dunántúl</c:v>
                </c:pt>
                <c:pt idx="2">
                  <c:v>Nyugat-Dunántúl</c:v>
                </c:pt>
                <c:pt idx="3">
                  <c:v>Dél-Dunántúl</c:v>
                </c:pt>
                <c:pt idx="4">
                  <c:v>Észak-Magyarország</c:v>
                </c:pt>
                <c:pt idx="5">
                  <c:v>Észak-Alföld</c:v>
                </c:pt>
                <c:pt idx="6">
                  <c:v>Dél-Alföld</c:v>
                </c:pt>
              </c:strCache>
            </c:strRef>
          </c:cat>
          <c:val>
            <c:numRef>
              <c:f>'12.abra'!$B$2:$B$8</c:f>
              <c:numCache>
                <c:formatCode>0.0</c:formatCode>
                <c:ptCount val="7"/>
                <c:pt idx="0" formatCode="General">
                  <c:v>1776.6</c:v>
                </c:pt>
                <c:pt idx="1">
                  <c:v>4426.7</c:v>
                </c:pt>
                <c:pt idx="2" formatCode="General">
                  <c:v>3233.7</c:v>
                </c:pt>
                <c:pt idx="3" formatCode="General">
                  <c:v>1096.0999999999999</c:v>
                </c:pt>
                <c:pt idx="4" formatCode="General">
                  <c:v>2021.1</c:v>
                </c:pt>
                <c:pt idx="5" formatCode="General">
                  <c:v>1450.4</c:v>
                </c:pt>
                <c:pt idx="6" formatCode="General">
                  <c:v>1133.7</c:v>
                </c:pt>
              </c:numCache>
            </c:numRef>
          </c:val>
        </c:ser>
        <c:axId val="46377984"/>
        <c:axId val="46396160"/>
      </c:barChart>
      <c:catAx>
        <c:axId val="46377984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solidFill>
                  <a:srgbClr val="5B595A"/>
                </a:solidFill>
                <a:latin typeface="H_Futura Light Condensed BT" pitchFamily="34" charset="0"/>
              </a:defRPr>
            </a:pPr>
            <a:endParaRPr lang="hu-HU"/>
          </a:p>
        </c:txPr>
        <c:crossAx val="46396160"/>
        <c:crosses val="autoZero"/>
        <c:auto val="1"/>
        <c:lblAlgn val="ctr"/>
        <c:lblOffset val="100"/>
      </c:catAx>
      <c:valAx>
        <c:axId val="4639616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5B595A"/>
                </a:solidFill>
                <a:latin typeface="H_Futura Light Condensed BT" pitchFamily="34" charset="0"/>
              </a:defRPr>
            </a:pPr>
            <a:endParaRPr lang="hu-HU"/>
          </a:p>
        </c:txPr>
        <c:crossAx val="46377984"/>
        <c:crosses val="autoZero"/>
        <c:crossBetween val="between"/>
      </c:valAx>
      <c:spPr>
        <a:ln>
          <a:solidFill>
            <a:srgbClr val="5B595A"/>
          </a:solidFill>
        </a:ln>
      </c:spPr>
    </c:plotArea>
    <c:plotVisOnly val="1"/>
    <c:dispBlanksAs val="gap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0B5F49C-1D3D-48BA-A4D9-9BE9A8B9FE08}" type="datetimeFigureOut">
              <a:rPr lang="hu-HU"/>
              <a:pPr>
                <a:defRPr/>
              </a:pPr>
              <a:t>2012.11.22.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4C6FEC-B4F6-4A3A-ADF7-9E0D00F3B3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41074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BDC3F3-1E3C-4E4D-ACF0-FD049A7A9B9F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C6FEC-B4F6-4A3A-ADF7-9E0D00F3B36C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467E6-CF9F-4F61-87A3-123BEFB4B57D}" type="datetimeFigureOut">
              <a:rPr lang="hu-HU"/>
              <a:pPr>
                <a:defRPr/>
              </a:pPr>
              <a:t>2012.11.22.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B828-F6A9-4BA1-B2E0-85F1049202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4616-7521-443D-9075-ED98B6B38AE2}" type="datetimeFigureOut">
              <a:rPr lang="hu-HU"/>
              <a:pPr>
                <a:defRPr/>
              </a:pPr>
              <a:t>2012.11.22.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B2245-54C1-4E7E-8F6F-D09D6A3C9B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C004-63B4-43A4-A055-7658699CF0CC}" type="datetimeFigureOut">
              <a:rPr lang="hu-HU"/>
              <a:pPr>
                <a:defRPr/>
              </a:pPr>
              <a:t>2012.11.22.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A726B-8945-43F7-911D-851F716F13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FE81-FE8B-4B27-875B-56EA0B856FEB}" type="datetimeFigureOut">
              <a:rPr lang="hu-HU"/>
              <a:pPr>
                <a:defRPr/>
              </a:pPr>
              <a:t>2012.11.22.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D71A6-4527-4FCC-A878-E45AD1A989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FC42-A013-4412-AD2D-CCDF5F2E45D2}" type="datetimeFigureOut">
              <a:rPr lang="hu-HU"/>
              <a:pPr>
                <a:defRPr/>
              </a:pPr>
              <a:t>2012.11.22.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8C5F1-812E-48D8-B35F-D19B3CCB3A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9BC95-A922-4D97-BCA8-D8BC6B0BA368}" type="datetimeFigureOut">
              <a:rPr lang="hu-HU"/>
              <a:pPr>
                <a:defRPr/>
              </a:pPr>
              <a:t>2012.11.22.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00C3-3898-44E8-808C-E6AE4852BE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95BAD-5DFF-40AA-8438-5570827D882F}" type="datetimeFigureOut">
              <a:rPr lang="hu-HU"/>
              <a:pPr>
                <a:defRPr/>
              </a:pPr>
              <a:t>2012.11.22.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10515-D07A-4161-AD9D-169FBC16D1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6976-B3AB-4463-8C62-F4F0439F496D}" type="datetimeFigureOut">
              <a:rPr lang="hu-HU"/>
              <a:pPr>
                <a:defRPr/>
              </a:pPr>
              <a:t>2012.11.22.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1B4F-60CD-4A83-85B8-FC750B9F3A5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4415-98C8-422A-8355-6126F6C579D2}" type="datetimeFigureOut">
              <a:rPr lang="hu-HU"/>
              <a:pPr>
                <a:defRPr/>
              </a:pPr>
              <a:t>2012.11.22.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D33F-4799-4E53-AFA3-3185420D36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91EC8-C702-433A-A93B-84DC04524C2B}" type="datetimeFigureOut">
              <a:rPr lang="hu-HU"/>
              <a:pPr>
                <a:defRPr/>
              </a:pPr>
              <a:t>2012.11.22.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01E8-A928-4A13-BC3D-859D3FA041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07A82-A49B-448E-9428-85877D73DCAA}" type="datetimeFigureOut">
              <a:rPr lang="hu-HU"/>
              <a:pPr>
                <a:defRPr/>
              </a:pPr>
              <a:t>2012.11.22.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A12D-4991-43C2-B34C-469605804D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0E74C1-0653-43C9-A4EB-030204AF0106}" type="datetimeFigureOut">
              <a:rPr lang="hu-HU"/>
              <a:pPr>
                <a:defRPr/>
              </a:pPr>
              <a:t>2012.11.22.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53F405-2C29-4C50-9D8E-578A74203D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tamas.kocsis@ddriu.h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él-dunántúli Régi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928688"/>
            <a:ext cx="650081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14438" y="2571750"/>
            <a:ext cx="7072312" cy="1470025"/>
          </a:xfrm>
        </p:spPr>
        <p:txBody>
          <a:bodyPr/>
          <a:lstStyle/>
          <a:p>
            <a:pPr eaLnBrk="1" hangingPunct="1"/>
            <a:r>
              <a:rPr lang="hu-HU" b="1" smtClean="0"/>
              <a:t>Aktuális helyzetkép: K+F+I a Dél-Dunántúlon: források, feltételek,lehetőségek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71688" y="4572000"/>
            <a:ext cx="5429250" cy="1143000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chemeClr val="tx1"/>
                </a:solidFill>
              </a:rPr>
              <a:t>Kocsis Tamás </a:t>
            </a:r>
          </a:p>
          <a:p>
            <a:pPr eaLnBrk="1" hangingPunct="1"/>
            <a:r>
              <a:rPr lang="hu-HU" b="1" smtClean="0">
                <a:solidFill>
                  <a:schemeClr val="tx1"/>
                </a:solidFill>
              </a:rPr>
              <a:t>  DDRIÜ Nonprofit Kft. Ügyvezető igazgató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>
          <a:xfrm>
            <a:off x="3786188" y="6072188"/>
            <a:ext cx="2062162" cy="428625"/>
          </a:xfrm>
        </p:spPr>
        <p:txBody>
          <a:bodyPr/>
          <a:lstStyle/>
          <a:p>
            <a:pPr>
              <a:defRPr/>
            </a:pPr>
            <a:r>
              <a:rPr lang="hu-HU" sz="1800" b="1" dirty="0" smtClean="0">
                <a:solidFill>
                  <a:schemeClr val="tx1"/>
                </a:solidFill>
              </a:rPr>
              <a:t>Győr - </a:t>
            </a:r>
            <a:fld id="{B4CD2607-6E31-4108-AC8D-C41215D6874E}" type="datetime1">
              <a:rPr lang="hu-HU" sz="1800" b="1" smtClean="0">
                <a:solidFill>
                  <a:schemeClr val="tx1"/>
                </a:solidFill>
              </a:rPr>
              <a:pPr>
                <a:defRPr/>
              </a:pPr>
              <a:t>2012.11.22.</a:t>
            </a:fld>
            <a:endParaRPr lang="hu-H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435280" cy="1930226"/>
          </a:xfrm>
          <a:noFill/>
        </p:spPr>
        <p:txBody>
          <a:bodyPr/>
          <a:lstStyle/>
          <a:p>
            <a:r>
              <a:rPr lang="hu-HU" sz="2400" b="1" dirty="0" smtClean="0">
                <a:latin typeface="Arial" pitchFamily="34" charset="0"/>
              </a:rPr>
              <a:t>A K+F BERUHÁZÁSOK REGIONÁLIS MEGOSZLÁSA MAGYARORSZÁGON 2004 ÉS 2011 KÖZÖTT (Mrd Ft)</a:t>
            </a:r>
            <a:endParaRPr lang="hu-HU" sz="2400" b="1" dirty="0"/>
          </a:p>
        </p:txBody>
      </p:sp>
      <p:pic>
        <p:nvPicPr>
          <p:cNvPr id="5" name="Picture 4" descr="mási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26116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1368152"/>
          </a:xfrm>
        </p:spPr>
        <p:txBody>
          <a:bodyPr/>
          <a:lstStyle/>
          <a:p>
            <a:r>
              <a:rPr lang="hu-HU" sz="3200" b="1" dirty="0" smtClean="0"/>
              <a:t>Dél-dunántúli régió K+F mutatóinak alakulása, 2005-2010</a:t>
            </a:r>
            <a:endParaRPr lang="hu-HU" sz="32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611560" y="2420888"/>
          <a:ext cx="7992890" cy="3456383"/>
        </p:xfrm>
        <a:graphic>
          <a:graphicData uri="http://schemas.openxmlformats.org/drawingml/2006/table">
            <a:tbl>
              <a:tblPr/>
              <a:tblGrid>
                <a:gridCol w="608982"/>
                <a:gridCol w="1134401"/>
                <a:gridCol w="836565"/>
                <a:gridCol w="464962"/>
                <a:gridCol w="1065718"/>
                <a:gridCol w="1045681"/>
                <a:gridCol w="400651"/>
                <a:gridCol w="913473"/>
                <a:gridCol w="989596"/>
                <a:gridCol w="532861"/>
              </a:tblGrid>
              <a:tr h="7118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FFFFFF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 </a:t>
                      </a:r>
                      <a:endParaRPr lang="hu-HU" sz="1100" dirty="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B2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FFFFFF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Kutató- fejlesztő helyek száma, db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B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FFFFFF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A kutató, fejlesztő helyek tényleges létszáma összesen, fő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B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FFFFFF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Összes K+F ráfordítás, millió Ft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B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8612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FFFFFF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Magyarország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B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FFFFFF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Dél-Dunántúl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B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FFFFFF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B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FFFFFF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Magyarország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B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FFFFFF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Dél-Dunántúl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B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FFFFFF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B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FFFFFF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Magyarország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B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FFFFFF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Dél-Dunántúl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B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FFFFFF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B20"/>
                    </a:solidFill>
                  </a:tcPr>
                </a:tc>
              </a:tr>
              <a:tr h="34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2005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2 516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   206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8%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49 723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4 400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9%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207 764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6 459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3%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2006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2 787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   235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8%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50 411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4 344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9%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237 953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6 926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3%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2007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2 840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   246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9%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49 485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3 033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6%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245 693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6 072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2%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2008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2 821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   246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9%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50 279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3 709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7%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266 388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5 738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2%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2009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2 898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   210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7%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52 522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3 326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6%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299 159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7 239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2%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2010</a:t>
                      </a:r>
                      <a:endParaRPr lang="hu-HU" sz="1100" dirty="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2 983    </a:t>
                      </a:r>
                      <a:endParaRPr lang="hu-HU" sz="1100" dirty="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   203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7%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53 991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3 213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6%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310 211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          7 928    </a:t>
                      </a:r>
                      <a:endParaRPr lang="hu-HU" sz="110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5B595A"/>
                          </a:solidFill>
                          <a:latin typeface="H_Futura Light Condensed BT"/>
                          <a:ea typeface="Times New Roman"/>
                          <a:cs typeface="Calibri"/>
                        </a:rPr>
                        <a:t>3%</a:t>
                      </a:r>
                      <a:endParaRPr lang="hu-HU" sz="1100" dirty="0">
                        <a:solidFill>
                          <a:srgbClr val="5B595A"/>
                        </a:solidFill>
                        <a:latin typeface="H_Futura Light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9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683568" y="5843886"/>
            <a:ext cx="5914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400" dirty="0" smtClean="0">
                <a:solidFill>
                  <a:prstClr val="black"/>
                </a:solidFill>
              </a:rPr>
              <a:t>Forrás: Központi Statisztikai Hivatal, 2010</a:t>
            </a:r>
            <a:endParaRPr lang="hu-HU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052736"/>
            <a:ext cx="7891784" cy="1224136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b="1" dirty="0" smtClean="0"/>
              <a:t>A K+F ráfordítások alakulása </a:t>
            </a:r>
            <a:br>
              <a:rPr lang="hu-HU" sz="3600" b="1" dirty="0" smtClean="0"/>
            </a:br>
            <a:r>
              <a:rPr lang="hu-HU" sz="3600" b="1" dirty="0" smtClean="0"/>
              <a:t>a dél-dunántúli megyékben</a:t>
            </a:r>
            <a:endParaRPr lang="hu-HU" sz="2000" b="1" dirty="0" smtClean="0">
              <a:latin typeface="+mn-lt"/>
              <a:cs typeface="Arial" charset="0"/>
            </a:endParaRPr>
          </a:p>
        </p:txBody>
      </p:sp>
      <p:sp>
        <p:nvSpPr>
          <p:cNvPr id="11267" name="Téglalap 26"/>
          <p:cNvSpPr>
            <a:spLocks noChangeArrowheads="1"/>
          </p:cNvSpPr>
          <p:nvPr/>
        </p:nvSpPr>
        <p:spPr bwMode="auto">
          <a:xfrm>
            <a:off x="7500938" y="5357813"/>
            <a:ext cx="1509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hu-HU" sz="1400" i="1">
                <a:solidFill>
                  <a:srgbClr val="000000"/>
                </a:solidFill>
                <a:latin typeface="Calibri" pitchFamily="34" charset="0"/>
              </a:rPr>
              <a:t>Forrás: KSH, 2010.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683568" y="2780928"/>
          <a:ext cx="8321009" cy="34466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0233"/>
                <a:gridCol w="1351275"/>
                <a:gridCol w="1280155"/>
                <a:gridCol w="1209036"/>
                <a:gridCol w="1280155"/>
                <a:gridCol w="1280155"/>
              </a:tblGrid>
              <a:tr h="439723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Terület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2006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2007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2008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2009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2010</a:t>
                      </a:r>
                      <a:endParaRPr lang="hu-HU" sz="2000" dirty="0"/>
                    </a:p>
                  </a:txBody>
                  <a:tcPr/>
                </a:tc>
              </a:tr>
              <a:tr h="762909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Baranya megye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5495,20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/>
                        <a:t>4747,00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/>
                        <a:t>4182,30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/>
                        <a:t>5356,10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/>
                        <a:t>5374,6</a:t>
                      </a:r>
                      <a:endParaRPr lang="hu-HU" sz="2000" b="0" dirty="0"/>
                    </a:p>
                  </a:txBody>
                  <a:tcPr/>
                </a:tc>
              </a:tr>
              <a:tr h="762909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Somogy megye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/>
                        <a:t>1058,60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/>
                        <a:t>953,60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/>
                        <a:t>1268,50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/>
                        <a:t>1519,70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/>
                        <a:t>2089,3</a:t>
                      </a:r>
                      <a:endParaRPr lang="hu-HU" sz="2000" b="0" dirty="0"/>
                    </a:p>
                  </a:txBody>
                  <a:tcPr/>
                </a:tc>
              </a:tr>
              <a:tr h="605925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Tolna megye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/>
                        <a:t>371,70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/>
                        <a:t>371,70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/>
                        <a:t>287,60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/>
                        <a:t>362,70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0" dirty="0" smtClean="0"/>
                        <a:t>463,7</a:t>
                      </a:r>
                      <a:endParaRPr lang="hu-HU" sz="2000" b="0" dirty="0"/>
                    </a:p>
                  </a:txBody>
                  <a:tcPr/>
                </a:tc>
              </a:tr>
              <a:tr h="875227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Dél-Dunántúl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6926,10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6072,30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5738,40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7238,50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7927,6</a:t>
                      </a:r>
                      <a:endParaRPr lang="hu-H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5220072" y="6309320"/>
            <a:ext cx="3528392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i="1" dirty="0" smtClean="0">
                <a:latin typeface="+mj-lt"/>
                <a:cs typeface="Arial" pitchFamily="34" charset="0"/>
              </a:rPr>
              <a:t>                                       Forrás</a:t>
            </a:r>
            <a:r>
              <a:rPr lang="hu-HU" i="1" dirty="0">
                <a:latin typeface="+mj-lt"/>
                <a:cs typeface="Arial" pitchFamily="34" charset="0"/>
              </a:rPr>
              <a:t>: </a:t>
            </a:r>
            <a:r>
              <a:rPr lang="hu-HU" i="1" dirty="0" smtClean="0">
                <a:latin typeface="+mj-lt"/>
                <a:cs typeface="Arial" pitchFamily="34" charset="0"/>
              </a:rPr>
              <a:t>KSH           </a:t>
            </a:r>
            <a:endParaRPr lang="hu-HU" i="1" dirty="0">
              <a:latin typeface="+mj-lt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27584" y="6237312"/>
            <a:ext cx="2808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i="1" dirty="0" smtClean="0">
                <a:latin typeface="+mj-lt"/>
                <a:cs typeface="Arial" pitchFamily="34" charset="0"/>
              </a:rPr>
              <a:t>Saját szerkesztés           </a:t>
            </a:r>
            <a:endParaRPr lang="hu-HU" i="1" dirty="0">
              <a:latin typeface="+mj-lt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364088" y="1772816"/>
            <a:ext cx="3528392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i="1" dirty="0" smtClean="0">
                <a:latin typeface="+mj-lt"/>
                <a:cs typeface="Arial" pitchFamily="34" charset="0"/>
              </a:rPr>
              <a:t>                                       </a:t>
            </a:r>
            <a:endParaRPr lang="hu-HU" i="1" dirty="0">
              <a:latin typeface="+mj-lt"/>
              <a:cs typeface="Arial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740352" y="227687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(millió Ft)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857250"/>
            <a:ext cx="7643813" cy="642938"/>
          </a:xfrm>
        </p:spPr>
        <p:txBody>
          <a:bodyPr/>
          <a:lstStyle/>
          <a:p>
            <a:pPr algn="r" eaLnBrk="1" hangingPunct="1">
              <a:defRPr/>
            </a:pPr>
            <a:r>
              <a:rPr lang="hu-HU" sz="3000" b="1" dirty="0" smtClean="0"/>
              <a:t>Innovációs járulék bevétel alakulása (millió Ft)</a:t>
            </a:r>
            <a:endParaRPr lang="hu-HU" sz="3000" b="1" dirty="0" smtClean="0">
              <a:latin typeface="+mn-lt"/>
              <a:cs typeface="Arial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428625" y="1668463"/>
          <a:ext cx="8501090" cy="43519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2765"/>
                <a:gridCol w="1463665"/>
                <a:gridCol w="1463665"/>
                <a:gridCol w="1463665"/>
                <a:gridCol w="1463665"/>
                <a:gridCol w="1463665"/>
              </a:tblGrid>
              <a:tr h="416591">
                <a:tc>
                  <a:txBody>
                    <a:bodyPr/>
                    <a:lstStyle/>
                    <a:p>
                      <a:pPr algn="ctr"/>
                      <a:r>
                        <a:rPr lang="hu-HU" sz="2200" dirty="0" smtClean="0"/>
                        <a:t>Időszak</a:t>
                      </a:r>
                      <a:endParaRPr lang="hu-HU" sz="2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2200" dirty="0" smtClean="0"/>
                        <a:t>Dél-Dunántúl</a:t>
                      </a:r>
                      <a:endParaRPr lang="hu-HU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2200" dirty="0" smtClean="0"/>
                        <a:t>Közép-Dunántúl</a:t>
                      </a:r>
                      <a:endParaRPr lang="hu-HU" sz="2200" dirty="0"/>
                    </a:p>
                  </a:txBody>
                  <a:tcPr/>
                </a:tc>
              </a:tr>
              <a:tr h="416591">
                <a:tc>
                  <a:txBody>
                    <a:bodyPr/>
                    <a:lstStyle/>
                    <a:p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 smtClean="0"/>
                        <a:t>Baranya</a:t>
                      </a:r>
                      <a:endParaRPr lang="hu-H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 smtClean="0"/>
                        <a:t>Somogy</a:t>
                      </a:r>
                      <a:endParaRPr lang="hu-H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 smtClean="0"/>
                        <a:t>Tolna</a:t>
                      </a:r>
                      <a:endParaRPr lang="hu-H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 smtClean="0"/>
                        <a:t>Együtt</a:t>
                      </a:r>
                      <a:endParaRPr lang="hu-HU" sz="2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u-HU" sz="2400" b="1" dirty="0"/>
                    </a:p>
                  </a:txBody>
                  <a:tcPr/>
                </a:tc>
              </a:tr>
              <a:tr h="416591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2004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143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91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b="1" dirty="0" smtClean="0"/>
                        <a:t>499</a:t>
                      </a:r>
                      <a:endParaRPr lang="hu-H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b="1" dirty="0" err="1" smtClean="0"/>
                        <a:t>n.a</a:t>
                      </a:r>
                      <a:r>
                        <a:rPr lang="hu-HU" sz="2200" b="1" dirty="0" smtClean="0"/>
                        <a:t>.</a:t>
                      </a:r>
                      <a:endParaRPr lang="hu-HU" sz="2200" b="1" dirty="0"/>
                    </a:p>
                  </a:txBody>
                  <a:tcPr/>
                </a:tc>
              </a:tr>
              <a:tr h="416591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2005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299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236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109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b="1" dirty="0" smtClean="0"/>
                        <a:t>644</a:t>
                      </a:r>
                      <a:endParaRPr lang="hu-H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b="1" dirty="0" err="1" smtClean="0"/>
                        <a:t>n.a</a:t>
                      </a:r>
                      <a:r>
                        <a:rPr lang="hu-HU" sz="2200" b="1" dirty="0" smtClean="0"/>
                        <a:t>.</a:t>
                      </a:r>
                      <a:endParaRPr lang="hu-HU" sz="2200" b="1" dirty="0"/>
                    </a:p>
                  </a:txBody>
                  <a:tcPr/>
                </a:tc>
              </a:tr>
              <a:tr h="416591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2006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251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303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100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b="1" dirty="0" smtClean="0"/>
                        <a:t>654</a:t>
                      </a:r>
                      <a:endParaRPr lang="hu-H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b="1" dirty="0" smtClean="0"/>
                        <a:t>2 368</a:t>
                      </a:r>
                      <a:endParaRPr lang="hu-HU" sz="2200" b="1" dirty="0"/>
                    </a:p>
                  </a:txBody>
                  <a:tcPr/>
                </a:tc>
              </a:tr>
              <a:tr h="416591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2007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226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148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97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b="1" dirty="0" smtClean="0"/>
                        <a:t>471</a:t>
                      </a:r>
                      <a:endParaRPr lang="hu-H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b="1" dirty="0" smtClean="0"/>
                        <a:t>982</a:t>
                      </a:r>
                      <a:endParaRPr lang="hu-HU" sz="2200" b="1" dirty="0"/>
                    </a:p>
                  </a:txBody>
                  <a:tcPr/>
                </a:tc>
              </a:tr>
              <a:tr h="416591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2008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223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134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100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b="1" dirty="0" smtClean="0"/>
                        <a:t>457</a:t>
                      </a:r>
                      <a:endParaRPr lang="hu-H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b="1" dirty="0" smtClean="0"/>
                        <a:t>914</a:t>
                      </a:r>
                      <a:endParaRPr lang="hu-HU" sz="2200" b="1" dirty="0"/>
                    </a:p>
                  </a:txBody>
                  <a:tcPr/>
                </a:tc>
              </a:tr>
              <a:tr h="416591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2009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204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145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122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b="1" dirty="0" smtClean="0"/>
                        <a:t>471</a:t>
                      </a:r>
                      <a:endParaRPr lang="hu-H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b="1" dirty="0" smtClean="0"/>
                        <a:t>787</a:t>
                      </a:r>
                      <a:endParaRPr lang="hu-HU" sz="2200" b="1" dirty="0"/>
                    </a:p>
                  </a:txBody>
                  <a:tcPr/>
                </a:tc>
              </a:tr>
              <a:tr h="416591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2010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216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138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163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b="1" dirty="0" smtClean="0"/>
                        <a:t>517</a:t>
                      </a:r>
                      <a:endParaRPr lang="hu-H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b="1" dirty="0" smtClean="0"/>
                        <a:t>811</a:t>
                      </a:r>
                      <a:endParaRPr lang="hu-HU" sz="2200" b="1" dirty="0"/>
                    </a:p>
                  </a:txBody>
                  <a:tcPr/>
                </a:tc>
              </a:tr>
              <a:tr h="511485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2011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364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381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dirty="0" smtClean="0"/>
                        <a:t>162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b="1" dirty="0" smtClean="0"/>
                        <a:t>907</a:t>
                      </a:r>
                      <a:endParaRPr lang="hu-H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200" b="1" dirty="0" smtClean="0"/>
                        <a:t>760</a:t>
                      </a:r>
                      <a:endParaRPr lang="hu-HU" sz="2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1043608" y="6237312"/>
            <a:ext cx="2088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i="1" dirty="0" smtClean="0">
                <a:latin typeface="+mj-lt"/>
                <a:cs typeface="Arial" pitchFamily="34" charset="0"/>
              </a:rPr>
              <a:t>Saját szerkesztés</a:t>
            </a:r>
            <a:endParaRPr lang="hu-HU" i="1" dirty="0">
              <a:latin typeface="+mj-lt"/>
              <a:cs typeface="Arial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516216" y="6309320"/>
            <a:ext cx="2907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i="1" dirty="0" smtClean="0">
                <a:cs typeface="Arial" pitchFamily="34" charset="0"/>
              </a:rPr>
              <a:t> Forrás: APEH-NAV          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928688" y="1285875"/>
          <a:ext cx="7931222" cy="5409927"/>
        </p:xfrm>
        <a:graphic>
          <a:graphicData uri="http://schemas.openxmlformats.org/drawingml/2006/table">
            <a:tbl>
              <a:tblPr firstRow="1" firstCol="1" bandCol="1">
                <a:tableStyleId>{10A1B5D5-9B99-4C35-A422-299274C87663}</a:tableStyleId>
              </a:tblPr>
              <a:tblGrid>
                <a:gridCol w="1440160"/>
                <a:gridCol w="425793"/>
                <a:gridCol w="454540"/>
                <a:gridCol w="454540"/>
                <a:gridCol w="454540"/>
                <a:gridCol w="454540"/>
                <a:gridCol w="411927"/>
                <a:gridCol w="454540"/>
                <a:gridCol w="411927"/>
                <a:gridCol w="454540"/>
                <a:gridCol w="454540"/>
                <a:gridCol w="411927"/>
                <a:gridCol w="411927"/>
                <a:gridCol w="411927"/>
                <a:gridCol w="411927"/>
                <a:gridCol w="411927"/>
              </a:tblGrid>
              <a:tr h="181756">
                <a:tc>
                  <a:txBody>
                    <a:bodyPr/>
                    <a:lstStyle/>
                    <a:p>
                      <a:pPr algn="l" fontAlgn="b"/>
                      <a:endParaRPr lang="hu-HU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/>
                        <a:t> Baranya megye</a:t>
                      </a:r>
                      <a:endParaRPr lang="hu-H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/>
                        <a:t>Somogy megye</a:t>
                      </a:r>
                      <a:endParaRPr lang="hu-H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/>
                        <a:t>Tolna megye</a:t>
                      </a:r>
                      <a:endParaRPr lang="hu-H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83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/>
                        <a:t>Megnevezés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/>
                        <a:t>2000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/>
                        <a:t>2006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/>
                        <a:t>2007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/>
                        <a:t>2008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/>
                        <a:t>2009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/>
                        <a:t>2000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/>
                        <a:t>2006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/>
                        <a:t>2007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/>
                        <a:t>2008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/>
                        <a:t>2009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/>
                        <a:t>2000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/>
                        <a:t>2006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/>
                        <a:t>2007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/>
                        <a:t>2008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/>
                        <a:t>2009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9375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"/>
                        </a:rPr>
                        <a:t>Kutató-fejlesztő hely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117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174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180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180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156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10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47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52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52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41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3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14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14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14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13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75482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latin typeface="Arial"/>
                        </a:rPr>
                        <a:t>Az összes dolgozó tényleges létszáma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2 529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3 618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2 324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2 967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2 726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499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496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527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536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426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8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230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182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206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174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375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"/>
                        </a:rPr>
                        <a:t>Ebből: kutató, fejlesztő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1 587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2 027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1 923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1 751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1 780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255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345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325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351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269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2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100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93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88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85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5161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"/>
                        </a:rPr>
                        <a:t>Tudományos fokozattal és címmel rendelkezők közül: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/>
                        <a:t> 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 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 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/>
                        <a:t> 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/>
                        <a:t> 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375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 smtClean="0">
                          <a:latin typeface="Arial"/>
                        </a:rPr>
                        <a:t>Akadémiai </a:t>
                      </a:r>
                      <a:r>
                        <a:rPr lang="hu-HU" sz="1200" b="0" i="0" u="none" strike="noStrike" dirty="0">
                          <a:latin typeface="Arial"/>
                        </a:rPr>
                        <a:t>tag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9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12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12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9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10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3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2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2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–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–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–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–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832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"/>
                        </a:rPr>
                        <a:t>MTA doktor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88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134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119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115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101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8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12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14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11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10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–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–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–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–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375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 smtClean="0">
                          <a:latin typeface="Arial"/>
                        </a:rPr>
                        <a:t>Kandidátus</a:t>
                      </a:r>
                      <a:r>
                        <a:rPr lang="hu-HU" sz="1200" b="0" i="0" u="none" strike="noStrike" dirty="0">
                          <a:latin typeface="Arial"/>
                        </a:rPr>
                        <a:t>, PhD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443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585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629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806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751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60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129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111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149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92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–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11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23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5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27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375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"/>
                        </a:rPr>
                        <a:t>Számított létszám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798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1 371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802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831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890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264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144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169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184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226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5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113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95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91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86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375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"/>
                        </a:rPr>
                        <a:t>Ebből: kutató, fejlesztő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521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682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660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545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602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101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92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90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93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113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2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48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43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35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33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918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"/>
                        </a:rPr>
                        <a:t>K+F-ráfordítás, millió Ft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3 329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5 495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4 747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4 182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5 356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552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1 059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954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1 268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1 520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12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372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372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288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363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1756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"/>
                        </a:rPr>
                        <a:t>Ebből: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/>
                        <a:t> 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 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 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/>
                        <a:t> 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/>
                        <a:t> 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375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"/>
                        </a:rPr>
                        <a:t>K+F-költség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3 041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4 575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4 263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3 880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4 645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492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816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836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1 146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1 376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8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344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339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273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321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832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 smtClean="0">
                          <a:latin typeface="Arial"/>
                        </a:rPr>
                        <a:t>Beruházás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287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920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484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302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711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59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243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117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122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144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5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29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33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15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42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8799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latin typeface="Arial"/>
                        </a:rPr>
                        <a:t>Egy kutató-fejlesztő helyre jutó ráfordítás, millió Ft</a:t>
                      </a: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28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32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26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23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34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/>
                        <a:t>55</a:t>
                      </a:r>
                      <a:endParaRPr lang="hu-HU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23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18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24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37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4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27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27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21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/>
                        <a:t>28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571500"/>
            <a:ext cx="7572375" cy="928688"/>
          </a:xfrm>
        </p:spPr>
        <p:txBody>
          <a:bodyPr/>
          <a:lstStyle/>
          <a:p>
            <a:pPr>
              <a:defRPr/>
            </a:pPr>
            <a:r>
              <a:rPr lang="hu-HU" sz="2400" b="1" dirty="0" smtClean="0"/>
              <a:t>A Dél-Dunántúli Régió K+F adatai       (KSH 2010)</a:t>
            </a:r>
            <a:endParaRPr lang="hu-HU" sz="2400" b="1" dirty="0" smtClean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03648" y="1844824"/>
          <a:ext cx="6480720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églalap 4"/>
          <p:cNvSpPr/>
          <p:nvPr/>
        </p:nvSpPr>
        <p:spPr>
          <a:xfrm>
            <a:off x="2699792" y="6237312"/>
            <a:ext cx="37481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500" dirty="0" smtClean="0"/>
              <a:t>Forrás: Központi Statisztikai Hivatal, 2012</a:t>
            </a:r>
            <a:endParaRPr lang="hu-HU" sz="1500" dirty="0"/>
          </a:p>
        </p:txBody>
      </p:sp>
      <p:sp>
        <p:nvSpPr>
          <p:cNvPr id="6" name="Téglalap 5"/>
          <p:cNvSpPr/>
          <p:nvPr/>
        </p:nvSpPr>
        <p:spPr>
          <a:xfrm>
            <a:off x="1835696" y="126876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Az ipari termelés egy lakosra jutó értéke (ezer Ft), 2010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ocsis Tamás\AppData\Local\Microsoft\Windows Live Mail\WLMDSS.tmp\WLM7124.tmp\178332_120515-baranya-gazdasag-360-infogr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1000125"/>
            <a:ext cx="40005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ocsis Tamás\AppData\Local\Microsoft\Windows Live Mail\WLMDSS.tmp\WLM7B30.tmp\178330_120515-vallalkozo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214438"/>
            <a:ext cx="76200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8"/>
          <p:cNvSpPr>
            <a:spLocks noGrp="1"/>
          </p:cNvSpPr>
          <p:nvPr>
            <p:ph type="title"/>
          </p:nvPr>
        </p:nvSpPr>
        <p:spPr>
          <a:xfrm>
            <a:off x="879475" y="701675"/>
            <a:ext cx="8229600" cy="1143000"/>
          </a:xfrm>
        </p:spPr>
        <p:txBody>
          <a:bodyPr/>
          <a:lstStyle/>
          <a:p>
            <a:r>
              <a:rPr lang="hu-HU" sz="2400" b="1" smtClean="0"/>
              <a:t>A nyilvántartott álláskeresők létszámának alakulása 2011. júliusban az előző évhez képest</a:t>
            </a:r>
          </a:p>
        </p:txBody>
      </p:sp>
      <p:pic>
        <p:nvPicPr>
          <p:cNvPr id="19459" name="Tartalom helye 7" descr="dd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633"/>
          <a:stretch>
            <a:fillRect/>
          </a:stretch>
        </p:blipFill>
        <p:spPr>
          <a:xfrm>
            <a:off x="395288" y="1628775"/>
            <a:ext cx="8748712" cy="5229225"/>
          </a:xfrm>
        </p:spPr>
      </p:pic>
      <p:sp>
        <p:nvSpPr>
          <p:cNvPr id="4" name="Téglalap 3"/>
          <p:cNvSpPr/>
          <p:nvPr/>
        </p:nvSpPr>
        <p:spPr>
          <a:xfrm>
            <a:off x="3960294" y="324433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(millió Ft)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5"/>
          <p:cNvSpPr>
            <a:spLocks noGrp="1"/>
          </p:cNvSpPr>
          <p:nvPr>
            <p:ph type="title"/>
          </p:nvPr>
        </p:nvSpPr>
        <p:spPr>
          <a:xfrm>
            <a:off x="642938" y="714375"/>
            <a:ext cx="8229600" cy="1143000"/>
          </a:xfrm>
        </p:spPr>
        <p:txBody>
          <a:bodyPr/>
          <a:lstStyle/>
          <a:p>
            <a:r>
              <a:rPr lang="hu-HU" sz="4000" b="1" smtClean="0"/>
              <a:t>Kihívások a hazai K+F területén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27463-9386-47A6-BC3F-067FC7FC9AEE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sp>
        <p:nvSpPr>
          <p:cNvPr id="16388" name="Tartalom helye 6"/>
          <p:cNvSpPr>
            <a:spLocks noGrp="1"/>
          </p:cNvSpPr>
          <p:nvPr>
            <p:ph idx="1"/>
          </p:nvPr>
        </p:nvSpPr>
        <p:spPr>
          <a:xfrm>
            <a:off x="457200" y="2046288"/>
            <a:ext cx="8229600" cy="4525962"/>
          </a:xfrm>
        </p:spPr>
        <p:txBody>
          <a:bodyPr/>
          <a:lstStyle/>
          <a:p>
            <a:r>
              <a:rPr lang="hu-HU" sz="2400" smtClean="0"/>
              <a:t>Kevés a high-tech vállalkozás</a:t>
            </a:r>
          </a:p>
          <a:p>
            <a:r>
              <a:rPr lang="hu-HU" sz="2400" smtClean="0"/>
              <a:t>Kevés a globális piacon versenyképes termék, szolgáltatás</a:t>
            </a:r>
          </a:p>
          <a:p>
            <a:r>
              <a:rPr lang="hu-HU" sz="2400" smtClean="0"/>
              <a:t>Alacsony szintű a nemzeti K+F ráfordítás (2009-ben a GDP 0,97%-a, 2010-ben a GDP 1,14%-a) és ezen belül a vállalati K+F ráfordítás (2009-ben 43%, 2010-ben 51,4%)</a:t>
            </a:r>
          </a:p>
          <a:p>
            <a:r>
              <a:rPr lang="hu-HU" sz="2400" smtClean="0"/>
              <a:t>Nem megfelelő a K+F stratégiai együttműködés és a K+F eredmények gyakorlati hasznosítása</a:t>
            </a:r>
          </a:p>
          <a:p>
            <a:r>
              <a:rPr lang="hu-HU" sz="2400" smtClean="0"/>
              <a:t>A természettudományos és műszaki szakemberek száma alacsony (az EU-15 átlag 1/3-a)</a:t>
            </a:r>
          </a:p>
          <a:p>
            <a:r>
              <a:rPr lang="hu-HU" sz="2400" smtClean="0"/>
              <a:t>Az alacsony szabadalmi aktivitás (USPTO-nál az EU-15 átlag 9%-a, az EPO-nál 12%-a)</a:t>
            </a:r>
          </a:p>
          <a:p>
            <a:endParaRPr lang="hu-H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1057275" y="857250"/>
            <a:ext cx="8229600" cy="1143000"/>
          </a:xfrm>
        </p:spPr>
        <p:txBody>
          <a:bodyPr/>
          <a:lstStyle/>
          <a:p>
            <a:pPr algn="l" eaLnBrk="1" hangingPunct="1"/>
            <a:r>
              <a:rPr lang="hu-HU" b="1" smtClean="0"/>
              <a:t>Helyzetelemzés: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428625" y="2071688"/>
            <a:ext cx="8429625" cy="3983037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hu-HU" sz="2300" b="1" i="1" smtClean="0"/>
              <a:t>A régió földrajzi jellemzői, tér- és települési szerkezete</a:t>
            </a:r>
          </a:p>
          <a:p>
            <a:r>
              <a:rPr lang="hu-HU" sz="2300" smtClean="0"/>
              <a:t>Hazánk harmadik legnagyobb kiterjedésű régiója (14 ezer km2) </a:t>
            </a:r>
          </a:p>
          <a:p>
            <a:r>
              <a:rPr lang="hu-HU" sz="2300" smtClean="0"/>
              <a:t>Lakosság: 948 ezer fő (2010. év elején)</a:t>
            </a:r>
          </a:p>
          <a:p>
            <a:pPr algn="just" eaLnBrk="1" hangingPunct="1"/>
            <a:r>
              <a:rPr lang="hu-HU" sz="2300" smtClean="0"/>
              <a:t>Az ország legritkábban lakott térsége (népsűrűség : 67 fő/km2)</a:t>
            </a:r>
          </a:p>
          <a:p>
            <a:pPr algn="just" eaLnBrk="1" hangingPunct="1"/>
            <a:r>
              <a:rPr lang="hu-HU" sz="2300" smtClean="0"/>
              <a:t>Felszíne változatos, környezeti minősége általában kedvező</a:t>
            </a:r>
          </a:p>
          <a:p>
            <a:pPr algn="just" eaLnBrk="1" hangingPunct="1"/>
            <a:r>
              <a:rPr lang="hu-HU" sz="2300" smtClean="0"/>
              <a:t>Felszíni és felszínalatti vizekben, illetve hévízforrásokban gazdag</a:t>
            </a:r>
          </a:p>
          <a:p>
            <a:pPr algn="just" eaLnBrk="1" hangingPunct="1"/>
            <a:endParaRPr lang="hu-HU" sz="2300" smtClean="0"/>
          </a:p>
          <a:p>
            <a:pPr algn="just" eaLnBrk="1" hangingPunct="1">
              <a:buFont typeface="Arial" charset="0"/>
              <a:buNone/>
            </a:pPr>
            <a:r>
              <a:rPr lang="hu-HU" sz="2300" smtClean="0"/>
              <a:t> </a:t>
            </a:r>
            <a:r>
              <a:rPr lang="hu-HU" sz="2300" b="1" i="1" smtClean="0"/>
              <a:t>A régió településszerkezete </a:t>
            </a:r>
            <a:r>
              <a:rPr lang="hu-HU" sz="2300" smtClean="0"/>
              <a:t>kedvezőtlen, aprófalvak- és kistelepülések nagy aránya jellemző (kb. 3/4-e)</a:t>
            </a:r>
          </a:p>
          <a:p>
            <a:pPr algn="just" eaLnBrk="1" hangingPunct="1">
              <a:buFont typeface="Arial" charset="0"/>
              <a:buNone/>
            </a:pPr>
            <a:r>
              <a:rPr lang="hu-HU" sz="2300" smtClean="0"/>
              <a:t> Kisebb népességű városok ellátó intézményrendszere erősen hiányos</a:t>
            </a:r>
          </a:p>
          <a:p>
            <a:pPr eaLnBrk="1" hangingPunct="1"/>
            <a:endParaRPr lang="hu-HU" sz="2500" smtClean="0"/>
          </a:p>
          <a:p>
            <a:pPr eaLnBrk="1" hangingPunct="1"/>
            <a:endParaRPr lang="hu-HU" sz="2500" smtClean="0"/>
          </a:p>
          <a:p>
            <a:pPr eaLnBrk="1" hangingPunct="1"/>
            <a:endParaRPr lang="hu-HU" sz="2500" smtClean="0"/>
          </a:p>
          <a:p>
            <a:pPr eaLnBrk="1" hangingPunct="1"/>
            <a:endParaRPr lang="hu-HU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2"/>
            <a:ext cx="8229600" cy="1295871"/>
          </a:xfrm>
          <a:noFill/>
        </p:spPr>
        <p:txBody>
          <a:bodyPr/>
          <a:lstStyle/>
          <a:p>
            <a:r>
              <a:rPr lang="hu-HU" sz="2800" b="1" dirty="0" smtClean="0">
                <a:effectLst/>
                <a:latin typeface="Arial" charset="0"/>
              </a:rPr>
              <a:t>AZ INNOVÁCIÓS TEVÉKENYSÉGET BEFOLYÁSOLÓ NÉHÁNY FONTOSABB TÉNYEZŐ</a:t>
            </a:r>
            <a:r>
              <a:rPr lang="hu-HU" sz="2400" b="1" dirty="0" smtClean="0">
                <a:effectLst/>
                <a:latin typeface="Arial" charset="0"/>
              </a:rPr>
              <a:t> </a:t>
            </a:r>
            <a:endParaRPr lang="en-US" sz="2400" b="1" dirty="0" smtClean="0">
              <a:effectLst/>
              <a:latin typeface="Arial" charset="0"/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2627784" y="1484784"/>
            <a:ext cx="2665983" cy="158591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400" b="1" dirty="0"/>
              <a:t>INNOVÁCIÓS</a:t>
            </a:r>
          </a:p>
          <a:p>
            <a:pPr algn="ctr"/>
            <a:r>
              <a:rPr lang="hu-HU" sz="2400" b="1" dirty="0"/>
              <a:t>TEVÉKENYSÉG</a:t>
            </a:r>
            <a:endParaRPr lang="en-US" sz="2400" b="1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132138" y="5373688"/>
            <a:ext cx="1511300" cy="719137"/>
          </a:xfrm>
          <a:prstGeom prst="rect">
            <a:avLst/>
          </a:prstGeom>
          <a:solidFill>
            <a:srgbClr val="C0C0C0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200" b="1" dirty="0"/>
              <a:t>ÚJ TERNÉK.</a:t>
            </a:r>
          </a:p>
          <a:p>
            <a:pPr algn="ctr"/>
            <a:r>
              <a:rPr lang="hu-HU" sz="1200" b="1" dirty="0"/>
              <a:t>KNOW HOW,</a:t>
            </a:r>
          </a:p>
          <a:p>
            <a:pPr algn="ctr"/>
            <a:r>
              <a:rPr lang="hu-HU" sz="1200" b="1" dirty="0"/>
              <a:t>STB.</a:t>
            </a:r>
            <a:endParaRPr lang="en-US" sz="1200" b="1" dirty="0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563938" y="3068638"/>
            <a:ext cx="720725" cy="2232025"/>
          </a:xfrm>
          <a:prstGeom prst="downArrow">
            <a:avLst>
              <a:gd name="adj1" fmla="val 50000"/>
              <a:gd name="adj2" fmla="val 77423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271" name="Line 4"/>
          <p:cNvSpPr>
            <a:spLocks noChangeShapeType="1"/>
          </p:cNvSpPr>
          <p:nvPr/>
        </p:nvSpPr>
        <p:spPr bwMode="auto">
          <a:xfrm>
            <a:off x="1547664" y="1556792"/>
            <a:ext cx="8569325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755650" y="3284538"/>
            <a:ext cx="1944688" cy="2662237"/>
          </a:xfrm>
          <a:prstGeom prst="rect">
            <a:avLst/>
          </a:prstGeom>
          <a:solidFill>
            <a:srgbClr val="66FFCC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hu-HU" sz="1600" b="1" u="sng" dirty="0">
                <a:solidFill>
                  <a:srgbClr val="663300"/>
                </a:solidFill>
              </a:rPr>
              <a:t>Makro környezeti</a:t>
            </a:r>
          </a:p>
          <a:p>
            <a:pPr algn="ctr">
              <a:defRPr/>
            </a:pPr>
            <a:r>
              <a:rPr lang="hu-HU" sz="1600" b="1" u="sng" dirty="0">
                <a:solidFill>
                  <a:srgbClr val="663300"/>
                </a:solidFill>
              </a:rPr>
              <a:t> tényezők</a:t>
            </a:r>
            <a:r>
              <a:rPr lang="hu-HU" sz="1600" b="1" dirty="0">
                <a:solidFill>
                  <a:srgbClr val="663300"/>
                </a:solidFill>
              </a:rPr>
              <a:t>: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endParaRPr lang="hu-HU" sz="1600" dirty="0">
              <a:solidFill>
                <a:schemeClr val="bg2"/>
              </a:solidFill>
            </a:endParaRPr>
          </a:p>
          <a:p>
            <a:pPr algn="ctr">
              <a:defRPr/>
            </a:pPr>
            <a:endParaRPr lang="hu-HU" sz="12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hu-HU" sz="1200" b="1" dirty="0"/>
              <a:t>Politikai, </a:t>
            </a:r>
          </a:p>
          <a:p>
            <a:pPr algn="ctr">
              <a:defRPr/>
            </a:pPr>
            <a:r>
              <a:rPr lang="hu-HU" sz="1200" b="1" dirty="0"/>
              <a:t>jogszabályi környezet, </a:t>
            </a:r>
          </a:p>
          <a:p>
            <a:pPr algn="ctr">
              <a:defRPr/>
            </a:pPr>
            <a:r>
              <a:rPr lang="hu-HU" sz="1200" b="1" dirty="0"/>
              <a:t>Finanszírozási rendszer, </a:t>
            </a:r>
          </a:p>
          <a:p>
            <a:pPr algn="ctr">
              <a:defRPr/>
            </a:pPr>
            <a:r>
              <a:rPr lang="hu-HU" sz="1200" b="1" dirty="0"/>
              <a:t>Oktatási rendszer, </a:t>
            </a:r>
          </a:p>
          <a:p>
            <a:pPr algn="ctr">
              <a:defRPr/>
            </a:pPr>
            <a:r>
              <a:rPr lang="hu-HU" sz="1200" b="1" dirty="0"/>
              <a:t>Innováció-politika, </a:t>
            </a:r>
          </a:p>
          <a:p>
            <a:pPr algn="ctr">
              <a:defRPr/>
            </a:pPr>
            <a:r>
              <a:rPr lang="hu-HU" sz="1200" b="1" dirty="0"/>
              <a:t>Nemzeti innovációs</a:t>
            </a:r>
          </a:p>
          <a:p>
            <a:pPr algn="ctr">
              <a:defRPr/>
            </a:pPr>
            <a:r>
              <a:rPr lang="hu-HU" sz="1200" b="1" dirty="0"/>
              <a:t> rendszer, st</a:t>
            </a:r>
            <a:r>
              <a:rPr lang="hu-HU" sz="1200" b="1" dirty="0">
                <a:solidFill>
                  <a:schemeClr val="bg2"/>
                </a:solidFill>
              </a:rPr>
              <a:t>b.</a:t>
            </a:r>
            <a:r>
              <a:rPr lang="hu-HU" sz="1200" dirty="0">
                <a:solidFill>
                  <a:schemeClr val="bg2"/>
                </a:solidFill>
              </a:rPr>
              <a:t> </a:t>
            </a:r>
          </a:p>
          <a:p>
            <a:pPr algn="ctr">
              <a:defRPr/>
            </a:pPr>
            <a:endParaRPr lang="hu-HU" sz="1200" dirty="0">
              <a:solidFill>
                <a:schemeClr val="bg2"/>
              </a:solidFill>
            </a:endParaRPr>
          </a:p>
          <a:p>
            <a:pPr algn="ctr">
              <a:defRPr/>
            </a:pPr>
            <a:endParaRPr lang="hu-HU" sz="1000" dirty="0"/>
          </a:p>
          <a:p>
            <a:pPr algn="ctr">
              <a:defRPr/>
            </a:pPr>
            <a:endParaRPr lang="en-US" dirty="0">
              <a:latin typeface="Garamond" pitchFamily="18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651500" y="2133600"/>
            <a:ext cx="2374900" cy="7921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 sz="1600" b="1">
              <a:solidFill>
                <a:schemeClr val="bg2"/>
              </a:solidFill>
            </a:endParaRPr>
          </a:p>
          <a:p>
            <a:pPr algn="ctr"/>
            <a:r>
              <a:rPr lang="hu-HU" sz="1600" b="1" u="sng">
                <a:solidFill>
                  <a:srgbClr val="006600"/>
                </a:solidFill>
              </a:rPr>
              <a:t>Mikro környezeti</a:t>
            </a:r>
          </a:p>
          <a:p>
            <a:pPr algn="ctr"/>
            <a:r>
              <a:rPr lang="hu-HU" sz="1600" b="1" u="sng">
                <a:solidFill>
                  <a:srgbClr val="006600"/>
                </a:solidFill>
              </a:rPr>
              <a:t> tényezők</a:t>
            </a:r>
            <a:r>
              <a:rPr lang="hu-HU" sz="1600" b="1">
                <a:solidFill>
                  <a:srgbClr val="006600"/>
                </a:solidFill>
              </a:rPr>
              <a:t>:</a:t>
            </a:r>
            <a:r>
              <a:rPr lang="en-US">
                <a:solidFill>
                  <a:srgbClr val="006600"/>
                </a:solidFill>
                <a:latin typeface="Garamond" pitchFamily="18" charset="0"/>
              </a:rPr>
              <a:t> </a:t>
            </a:r>
            <a:endParaRPr lang="hu-HU">
              <a:solidFill>
                <a:srgbClr val="006600"/>
              </a:solidFill>
              <a:latin typeface="Garamond" pitchFamily="18" charset="0"/>
            </a:endParaRPr>
          </a:p>
          <a:p>
            <a:pPr algn="ctr"/>
            <a:endParaRPr lang="en-US">
              <a:solidFill>
                <a:srgbClr val="006600"/>
              </a:solidFill>
              <a:latin typeface="Garamond" pitchFamily="18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076825" y="3213100"/>
            <a:ext cx="1655763" cy="2952750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 sz="1200" b="1" dirty="0">
              <a:solidFill>
                <a:schemeClr val="bg2"/>
              </a:solidFill>
            </a:endParaRPr>
          </a:p>
          <a:p>
            <a:pPr algn="ctr"/>
            <a:endParaRPr lang="hu-HU" sz="1200" b="1" dirty="0">
              <a:solidFill>
                <a:schemeClr val="bg2"/>
              </a:solidFill>
            </a:endParaRPr>
          </a:p>
          <a:p>
            <a:pPr algn="ctr"/>
            <a:endParaRPr lang="hu-HU" sz="1200" b="1" dirty="0">
              <a:solidFill>
                <a:schemeClr val="bg2"/>
              </a:solidFill>
            </a:endParaRPr>
          </a:p>
          <a:p>
            <a:pPr algn="ctr"/>
            <a:r>
              <a:rPr lang="hu-HU" sz="1200" b="1" u="sng" dirty="0"/>
              <a:t>Vállalaton kívüli</a:t>
            </a:r>
            <a:r>
              <a:rPr lang="hu-HU" sz="1200" b="1" dirty="0"/>
              <a:t>:</a:t>
            </a:r>
          </a:p>
          <a:p>
            <a:pPr algn="ctr"/>
            <a:r>
              <a:rPr lang="hu-HU" sz="1200" b="1" dirty="0"/>
              <a:t>Kutatóhely</a:t>
            </a:r>
          </a:p>
          <a:p>
            <a:pPr algn="ctr"/>
            <a:r>
              <a:rPr lang="hu-HU" sz="1200" b="1" dirty="0"/>
              <a:t> közelsége,</a:t>
            </a:r>
          </a:p>
          <a:p>
            <a:pPr algn="ctr"/>
            <a:r>
              <a:rPr lang="hu-HU" sz="1200" b="1" dirty="0"/>
              <a:t>Szakképzett</a:t>
            </a:r>
          </a:p>
          <a:p>
            <a:pPr algn="ctr"/>
            <a:r>
              <a:rPr lang="hu-HU" sz="1200" b="1" dirty="0"/>
              <a:t> munkaerő,</a:t>
            </a:r>
          </a:p>
          <a:p>
            <a:pPr algn="ctr"/>
            <a:r>
              <a:rPr lang="hu-HU" sz="1200" b="1" dirty="0"/>
              <a:t>Infrastrukturális</a:t>
            </a:r>
          </a:p>
          <a:p>
            <a:pPr algn="ctr"/>
            <a:r>
              <a:rPr lang="hu-HU" sz="1200" b="1" dirty="0"/>
              <a:t>feltételek,</a:t>
            </a:r>
          </a:p>
          <a:p>
            <a:pPr algn="ctr"/>
            <a:r>
              <a:rPr lang="hu-HU" sz="1200" b="1" dirty="0"/>
              <a:t>Regionális </a:t>
            </a:r>
          </a:p>
          <a:p>
            <a:pPr algn="ctr"/>
            <a:r>
              <a:rPr lang="hu-HU" sz="1200" b="1" dirty="0"/>
              <a:t>innovációs</a:t>
            </a:r>
          </a:p>
          <a:p>
            <a:pPr algn="ctr"/>
            <a:r>
              <a:rPr lang="hu-HU" sz="1200" b="1" dirty="0"/>
              <a:t>rendszerek,</a:t>
            </a:r>
          </a:p>
          <a:p>
            <a:pPr algn="ctr"/>
            <a:r>
              <a:rPr lang="hu-HU" sz="1200" b="1" dirty="0"/>
              <a:t>Helyi pénzügyi</a:t>
            </a:r>
          </a:p>
          <a:p>
            <a:pPr algn="ctr"/>
            <a:r>
              <a:rPr lang="hu-HU" sz="1200" b="1" dirty="0"/>
              <a:t>források,</a:t>
            </a:r>
          </a:p>
          <a:p>
            <a:pPr algn="ctr"/>
            <a:r>
              <a:rPr lang="hu-HU" sz="1200" b="1" dirty="0"/>
              <a:t>Verseny </a:t>
            </a:r>
          </a:p>
          <a:p>
            <a:pPr algn="ctr"/>
            <a:r>
              <a:rPr lang="hu-HU" sz="1200" b="1" dirty="0"/>
              <a:t>környezet,</a:t>
            </a:r>
          </a:p>
          <a:p>
            <a:pPr algn="ctr"/>
            <a:r>
              <a:rPr lang="hu-HU" sz="1200" b="1" dirty="0">
                <a:solidFill>
                  <a:schemeClr val="bg2"/>
                </a:solidFill>
              </a:rPr>
              <a:t>stb.</a:t>
            </a:r>
          </a:p>
          <a:p>
            <a:pPr algn="ctr"/>
            <a:endParaRPr lang="hu-HU" sz="1200" b="1" dirty="0">
              <a:solidFill>
                <a:schemeClr val="bg2"/>
              </a:solidFill>
            </a:endParaRPr>
          </a:p>
          <a:p>
            <a:pPr algn="ctr"/>
            <a:endParaRPr lang="en-US" sz="1200" b="1" dirty="0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235825" y="3284538"/>
            <a:ext cx="1296988" cy="2520950"/>
          </a:xfrm>
          <a:prstGeom prst="rect">
            <a:avLst/>
          </a:prstGeom>
          <a:solidFill>
            <a:srgbClr val="66FF66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200" b="1" u="sng" dirty="0"/>
              <a:t>Vállalaton belüli</a:t>
            </a:r>
            <a:r>
              <a:rPr lang="hu-HU" sz="1200" b="1" dirty="0"/>
              <a:t>:</a:t>
            </a:r>
          </a:p>
          <a:p>
            <a:pPr algn="ctr"/>
            <a:r>
              <a:rPr lang="hu-HU" sz="1200" b="1" dirty="0"/>
              <a:t>Innovációs</a:t>
            </a:r>
          </a:p>
          <a:p>
            <a:pPr algn="ctr"/>
            <a:r>
              <a:rPr lang="hu-HU" sz="1200" b="1" dirty="0"/>
              <a:t>management,</a:t>
            </a:r>
          </a:p>
          <a:p>
            <a:pPr algn="ctr"/>
            <a:r>
              <a:rPr lang="hu-HU" sz="1200" b="1" dirty="0"/>
              <a:t>Szervezeti </a:t>
            </a:r>
          </a:p>
          <a:p>
            <a:pPr algn="ctr"/>
            <a:r>
              <a:rPr lang="hu-HU" sz="1200" b="1" dirty="0"/>
              <a:t>tudás,</a:t>
            </a:r>
          </a:p>
          <a:p>
            <a:pPr algn="ctr"/>
            <a:r>
              <a:rPr lang="hu-HU" sz="1200" b="1" dirty="0"/>
              <a:t>Kockázat </a:t>
            </a:r>
          </a:p>
          <a:p>
            <a:pPr algn="ctr"/>
            <a:r>
              <a:rPr lang="hu-HU" sz="1200" b="1" dirty="0"/>
              <a:t>vállalási</a:t>
            </a:r>
          </a:p>
          <a:p>
            <a:pPr algn="ctr"/>
            <a:r>
              <a:rPr lang="hu-HU" sz="1200" b="1" dirty="0"/>
              <a:t>hajlandóság,</a:t>
            </a:r>
          </a:p>
          <a:p>
            <a:pPr algn="ctr"/>
            <a:r>
              <a:rPr lang="hu-HU" sz="1200" b="1" dirty="0"/>
              <a:t>Szervezeti</a:t>
            </a:r>
          </a:p>
          <a:p>
            <a:pPr algn="ctr"/>
            <a:r>
              <a:rPr lang="hu-HU" sz="1200" b="1" dirty="0"/>
              <a:t>Kultúra,</a:t>
            </a:r>
          </a:p>
          <a:p>
            <a:pPr algn="ctr"/>
            <a:r>
              <a:rPr lang="hu-HU" sz="1200" b="1" dirty="0"/>
              <a:t>stb.</a:t>
            </a:r>
          </a:p>
          <a:p>
            <a:pPr algn="ctr"/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5651500" y="2997200"/>
            <a:ext cx="50482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7235825" y="2997200"/>
            <a:ext cx="7921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2700338" y="2781300"/>
            <a:ext cx="215900" cy="719138"/>
          </a:xfrm>
          <a:custGeom>
            <a:avLst/>
            <a:gdLst>
              <a:gd name="T0" fmla="*/ 1541476 w 21600"/>
              <a:gd name="T1" fmla="*/ 0 h 21600"/>
              <a:gd name="T2" fmla="*/ 924842 w 21600"/>
              <a:gd name="T3" fmla="*/ 7980866 h 21600"/>
              <a:gd name="T4" fmla="*/ 0 w 21600"/>
              <a:gd name="T5" fmla="*/ 19953251 h 21600"/>
              <a:gd name="T6" fmla="*/ 924842 w 21600"/>
              <a:gd name="T7" fmla="*/ 23942567 h 21600"/>
              <a:gd name="T8" fmla="*/ 1849683 w 21600"/>
              <a:gd name="T9" fmla="*/ 16626768 h 21600"/>
              <a:gd name="T10" fmla="*/ 2158000 w 21600"/>
              <a:gd name="T11" fmla="*/ 798086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5148263" y="2420938"/>
            <a:ext cx="503237" cy="144462"/>
          </a:xfrm>
          <a:prstGeom prst="leftArrow">
            <a:avLst>
              <a:gd name="adj1" fmla="val 50000"/>
              <a:gd name="adj2" fmla="val 87088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143000"/>
          </a:xfrm>
        </p:spPr>
        <p:txBody>
          <a:bodyPr/>
          <a:lstStyle/>
          <a:p>
            <a:r>
              <a:rPr lang="hu-HU" sz="3800" b="1" smtClean="0"/>
              <a:t>ÖSSZEGZÉS</a:t>
            </a: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500063" y="1857375"/>
            <a:ext cx="8472487" cy="4525963"/>
          </a:xfrm>
        </p:spPr>
        <p:txBody>
          <a:bodyPr/>
          <a:lstStyle/>
          <a:p>
            <a:r>
              <a:rPr lang="hu-HU" sz="2800" dirty="0" smtClean="0"/>
              <a:t>A  régió gazdasági potenciálja determinálja a K+F+I eredményeket,</a:t>
            </a:r>
          </a:p>
          <a:p>
            <a:r>
              <a:rPr lang="hu-HU" sz="2800" dirty="0" smtClean="0"/>
              <a:t>A gazdaságban alacsony szintű a külföldi befektetett tőke,</a:t>
            </a:r>
          </a:p>
          <a:p>
            <a:r>
              <a:rPr lang="hu-HU" sz="2800" dirty="0" smtClean="0"/>
              <a:t>Gyenge a feldolgozóipari teljesítmény,</a:t>
            </a:r>
          </a:p>
          <a:p>
            <a:r>
              <a:rPr lang="hu-HU" sz="2800" dirty="0" smtClean="0"/>
              <a:t>Fokozódó az elvándorlás a régióból,</a:t>
            </a:r>
          </a:p>
          <a:p>
            <a:r>
              <a:rPr lang="hu-HU" sz="2800" dirty="0" smtClean="0"/>
              <a:t>Hiányzik a képzett műszaki végzettségű munkaerő,</a:t>
            </a:r>
          </a:p>
          <a:p>
            <a:r>
              <a:rPr lang="hu-HU" sz="2800" dirty="0" smtClean="0"/>
              <a:t>A tudástranszfer nem elég hatékony a gyakorlat irányába (</a:t>
            </a:r>
            <a:r>
              <a:rPr lang="hu-HU" sz="2800" dirty="0" err="1" smtClean="0"/>
              <a:t>Szentágothai</a:t>
            </a:r>
            <a:r>
              <a:rPr lang="hu-HU" sz="2800" dirty="0" smtClean="0"/>
              <a:t> Kutató Központ 2012.okt.),</a:t>
            </a:r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143000"/>
          </a:xfrm>
        </p:spPr>
        <p:txBody>
          <a:bodyPr/>
          <a:lstStyle/>
          <a:p>
            <a:r>
              <a:rPr lang="hu-HU" sz="4000" b="1" cap="small" dirty="0" smtClean="0"/>
              <a:t>A régió lehetséges kitörési pontjai 1.</a:t>
            </a:r>
            <a:endParaRPr lang="hu-HU" sz="3800" b="1" dirty="0" smtClean="0"/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500063" y="1857375"/>
            <a:ext cx="8320409" cy="4811985"/>
          </a:xfrm>
        </p:spPr>
        <p:txBody>
          <a:bodyPr/>
          <a:lstStyle/>
          <a:p>
            <a:r>
              <a:rPr lang="hu-HU" sz="2800" dirty="0" smtClean="0"/>
              <a:t> Vállalkozások piaci - üzleti alapon történő fejlesztése,</a:t>
            </a:r>
          </a:p>
          <a:p>
            <a:r>
              <a:rPr lang="hu-HU" sz="2800" dirty="0" smtClean="0"/>
              <a:t>Belső értékképző adottságok kihasználására építő növekedés- és exportorientált stratégia,</a:t>
            </a:r>
          </a:p>
          <a:p>
            <a:r>
              <a:rPr lang="hu-HU" sz="2800" dirty="0" smtClean="0"/>
              <a:t>Tudásalapú gazdaság és a technológiatranszfer erősítése,</a:t>
            </a:r>
          </a:p>
          <a:p>
            <a:r>
              <a:rPr lang="hu-HU" sz="2800" dirty="0" smtClean="0"/>
              <a:t>Gazdasági hálózatok és innovációt segítő </a:t>
            </a:r>
            <a:r>
              <a:rPr lang="hu-HU" sz="2800" dirty="0" err="1" smtClean="0"/>
              <a:t>stakeholder</a:t>
            </a:r>
            <a:r>
              <a:rPr lang="hu-HU" sz="2800" dirty="0" smtClean="0"/>
              <a:t> intézmények fejlesztése,</a:t>
            </a:r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hu-HU" sz="2800" dirty="0" smtClean="0"/>
          </a:p>
          <a:p>
            <a:pPr>
              <a:buNone/>
            </a:pPr>
            <a:r>
              <a:rPr lang="hu-HU" sz="2800" dirty="0" smtClean="0"/>
              <a:t>  </a:t>
            </a:r>
          </a:p>
          <a:p>
            <a:endParaRPr lang="hu-HU" sz="2800" dirty="0" smtClean="0"/>
          </a:p>
          <a:p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smtClean="0"/>
              <a:t/>
            </a:r>
            <a:br>
              <a:rPr lang="hu-HU" cap="small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hu-HU" sz="4000" b="1" cap="small" dirty="0" smtClean="0"/>
              <a:t>   A régió lehetséges kitörési pontjai 2.</a:t>
            </a:r>
          </a:p>
          <a:p>
            <a:r>
              <a:rPr lang="hu-HU" dirty="0" smtClean="0"/>
              <a:t>K+F szervezetek és innováció fejlesztése</a:t>
            </a:r>
          </a:p>
          <a:p>
            <a:r>
              <a:rPr lang="hu-HU" dirty="0" smtClean="0"/>
              <a:t>versenyképesség erősítését szolgáló elemek és gazdasági ágazatok fejlesztése, regionális fejlesztés és innováció finanszírozás</a:t>
            </a:r>
          </a:p>
          <a:p>
            <a:r>
              <a:rPr lang="hu-HU" dirty="0" smtClean="0"/>
              <a:t>képzési struktúra és portfólió, valamint a </a:t>
            </a:r>
            <a:r>
              <a:rPr lang="hu-HU" dirty="0" err="1" smtClean="0"/>
              <a:t>Triple</a:t>
            </a:r>
            <a:r>
              <a:rPr lang="hu-HU" dirty="0" smtClean="0"/>
              <a:t> </a:t>
            </a:r>
            <a:r>
              <a:rPr lang="hu-HU" dirty="0" err="1" smtClean="0"/>
              <a:t>Helixnek</a:t>
            </a:r>
            <a:r>
              <a:rPr lang="hu-HU" dirty="0" smtClean="0"/>
              <a:t> megfelelő innovációt gerjesztő kapcsolatok fejlesztése</a:t>
            </a:r>
          </a:p>
          <a:p>
            <a:r>
              <a:rPr lang="hu-HU" dirty="0" smtClean="0"/>
              <a:t>innovációs hálózatok kialakítása és gazdasági, ágazati klaszterek fejlesztése</a:t>
            </a:r>
          </a:p>
          <a:p>
            <a:pPr>
              <a:buNone/>
            </a:pP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hu-HU" sz="5400" b="1" smtClean="0"/>
              <a:t>KÖSZÖNÖM MEGTISZTELŐ</a:t>
            </a:r>
          </a:p>
          <a:p>
            <a:pPr algn="ctr">
              <a:buFont typeface="Arial" charset="0"/>
              <a:buNone/>
            </a:pPr>
            <a:r>
              <a:rPr lang="hu-HU" sz="5400" b="1" smtClean="0"/>
              <a:t>FIGYELMÜKET! </a:t>
            </a:r>
            <a:br>
              <a:rPr lang="hu-HU" sz="5400" b="1" smtClean="0"/>
            </a:br>
            <a:endParaRPr lang="hu-HU" sz="5400" b="1" smtClean="0"/>
          </a:p>
          <a:p>
            <a:pPr algn="ctr">
              <a:buFont typeface="Arial" charset="0"/>
              <a:buNone/>
            </a:pPr>
            <a:r>
              <a:rPr lang="hu-HU" sz="4000" b="1" smtClean="0"/>
              <a:t>Kocsis Tamás</a:t>
            </a:r>
          </a:p>
          <a:p>
            <a:pPr algn="ctr">
              <a:buFont typeface="Arial" charset="0"/>
              <a:buNone/>
            </a:pPr>
            <a:r>
              <a:rPr lang="hu-HU" sz="3600" b="1" smtClean="0"/>
              <a:t>Email: </a:t>
            </a:r>
            <a:r>
              <a:rPr lang="hu-HU" sz="3600" b="1" smtClean="0">
                <a:hlinkClick r:id="rId2"/>
              </a:rPr>
              <a:t>tamas.kocsis@ddriu.hu</a:t>
            </a:r>
            <a:r>
              <a:rPr lang="hu-HU" sz="3600" b="1" smtClean="0"/>
              <a:t> </a:t>
            </a:r>
          </a:p>
          <a:p>
            <a:pPr algn="ctr">
              <a:buFont typeface="Arial" charset="0"/>
              <a:buNone/>
            </a:pPr>
            <a:r>
              <a:rPr lang="hu-HU" sz="3600" b="1" smtClean="0"/>
              <a:t>Tel: +36-72 511 676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artalom helye 2"/>
          <p:cNvSpPr>
            <a:spLocks noGrp="1"/>
          </p:cNvSpPr>
          <p:nvPr>
            <p:ph idx="1"/>
          </p:nvPr>
        </p:nvSpPr>
        <p:spPr>
          <a:xfrm>
            <a:off x="500063" y="1143000"/>
            <a:ext cx="8143875" cy="4525963"/>
          </a:xfrm>
        </p:spPr>
        <p:txBody>
          <a:bodyPr/>
          <a:lstStyle/>
          <a:p>
            <a:pPr lvl="2" algn="just" eaLnBrk="1" hangingPunct="1">
              <a:buFont typeface="Arial" charset="0"/>
              <a:buNone/>
            </a:pPr>
            <a:r>
              <a:rPr lang="hu-HU" sz="3200" b="1" i="1" smtClean="0"/>
              <a:t>Területi fejlettség, gazdasági viszonyok</a:t>
            </a:r>
          </a:p>
          <a:p>
            <a:pPr algn="just" eaLnBrk="1" hangingPunct="1">
              <a:buFont typeface="Arial" charset="0"/>
              <a:buNone/>
            </a:pPr>
            <a:endParaRPr lang="hu-HU" sz="2500" b="1" i="1" smtClean="0"/>
          </a:p>
          <a:p>
            <a:pPr algn="just" eaLnBrk="1" hangingPunct="1">
              <a:buFont typeface="Arial" charset="0"/>
              <a:buNone/>
            </a:pPr>
            <a:endParaRPr lang="hu-HU" sz="1000" b="1" i="1" smtClean="0"/>
          </a:p>
          <a:p>
            <a:pPr algn="just" eaLnBrk="1" hangingPunct="1"/>
            <a:r>
              <a:rPr lang="hu-HU" sz="2500" smtClean="0"/>
              <a:t>Legfejlettebb térségei Kaposvár, Pécs és Szekszárd, illetve Siófok környéke</a:t>
            </a:r>
          </a:p>
          <a:p>
            <a:pPr algn="just" eaLnBrk="1" hangingPunct="1"/>
            <a:endParaRPr lang="hu-HU" sz="1000" smtClean="0"/>
          </a:p>
          <a:p>
            <a:pPr algn="just" eaLnBrk="1" hangingPunct="1"/>
            <a:r>
              <a:rPr lang="hu-HU" sz="2500" smtClean="0"/>
              <a:t>Aprófalvas térségeinek leszakadása folytatódott</a:t>
            </a:r>
          </a:p>
          <a:p>
            <a:pPr algn="just" eaLnBrk="1" hangingPunct="1"/>
            <a:endParaRPr lang="hu-HU" sz="1000" smtClean="0"/>
          </a:p>
          <a:p>
            <a:pPr algn="just" eaLnBrk="1" hangingPunct="1"/>
            <a:r>
              <a:rPr lang="hu-HU" sz="2500" smtClean="0"/>
              <a:t>Csak néhány térségben indult meg a helyi adottságokra alapozott gazdasági fejlődés</a:t>
            </a:r>
          </a:p>
          <a:p>
            <a:pPr algn="just" eaLnBrk="1" hangingPunct="1"/>
            <a:endParaRPr lang="hu-HU" sz="1000" smtClean="0"/>
          </a:p>
          <a:p>
            <a:pPr algn="just" eaLnBrk="1" hangingPunct="1"/>
            <a:r>
              <a:rPr lang="hu-HU" sz="2500" smtClean="0"/>
              <a:t>A régió az ország egyik tradicionális és jelentős vidéki felsőoktatási központjával (PTE; KE); kutatóbázisával rendelkezik</a:t>
            </a:r>
          </a:p>
          <a:p>
            <a:pPr algn="just" eaLnBrk="1" hangingPunct="1">
              <a:buFont typeface="Arial" charset="0"/>
              <a:buNone/>
            </a:pPr>
            <a:endParaRPr lang="hu-HU" sz="2500" smtClean="0"/>
          </a:p>
          <a:p>
            <a:pPr algn="just" eaLnBrk="1" hangingPunct="1"/>
            <a:endParaRPr lang="hu-HU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411662"/>
          </a:xfrm>
        </p:spPr>
        <p:txBody>
          <a:bodyPr/>
          <a:lstStyle/>
          <a:p>
            <a:pPr algn="just" eaLnBrk="1" hangingPunct="1">
              <a:defRPr/>
            </a:pPr>
            <a:endParaRPr lang="hu-HU" sz="1000" dirty="0" smtClean="0"/>
          </a:p>
          <a:p>
            <a:pPr algn="just" eaLnBrk="1" hangingPunct="1">
              <a:buFont typeface="Arial" charset="0"/>
              <a:buNone/>
              <a:defRPr/>
            </a:pPr>
            <a:r>
              <a:rPr lang="hu-HU" sz="2500" b="1" dirty="0" smtClean="0"/>
              <a:t>	Innovációs örökség – Baranya megye: </a:t>
            </a:r>
          </a:p>
          <a:p>
            <a:pPr algn="just" eaLnBrk="1" hangingPunct="1">
              <a:defRPr/>
            </a:pPr>
            <a:endParaRPr lang="hu-HU" sz="2500" dirty="0" smtClean="0"/>
          </a:p>
          <a:p>
            <a:pPr marL="540000" indent="-1080000" algn="just" eaLnBrk="1" hangingPunct="1">
              <a:buFont typeface="+mj-lt"/>
              <a:buAutoNum type="arabicPeriod"/>
              <a:defRPr/>
            </a:pPr>
            <a:r>
              <a:rPr lang="hu-HU" sz="2500" dirty="0" smtClean="0"/>
              <a:t>Zsolnay-kerámiagyár (1868)</a:t>
            </a:r>
          </a:p>
          <a:p>
            <a:pPr marL="540000" indent="-1080000" algn="just" eaLnBrk="1" hangingPunct="1">
              <a:buFont typeface="+mj-lt"/>
              <a:buAutoNum type="arabicPeriod"/>
              <a:defRPr/>
            </a:pPr>
            <a:r>
              <a:rPr lang="hu-HU" sz="2500" dirty="0" err="1" smtClean="0"/>
              <a:t>Hamerli</a:t>
            </a:r>
            <a:r>
              <a:rPr lang="hu-HU" sz="2500" dirty="0" smtClean="0"/>
              <a:t> Kesztyűgyár (1861)</a:t>
            </a:r>
          </a:p>
          <a:p>
            <a:pPr marL="540000" indent="-1080000" algn="just" eaLnBrk="1" hangingPunct="1">
              <a:buFont typeface="+mj-lt"/>
              <a:buAutoNum type="arabicPeriod"/>
              <a:defRPr/>
            </a:pPr>
            <a:r>
              <a:rPr lang="hu-HU" sz="2500" dirty="0" err="1" smtClean="0"/>
              <a:t>Littke</a:t>
            </a:r>
            <a:r>
              <a:rPr lang="hu-HU" sz="2500" dirty="0" smtClean="0"/>
              <a:t> Pezsgőgyár (1859)</a:t>
            </a:r>
          </a:p>
          <a:p>
            <a:pPr marL="540000" indent="-1080000" algn="just" eaLnBrk="1" hangingPunct="1">
              <a:buFont typeface="+mj-lt"/>
              <a:buAutoNum type="arabicPeriod"/>
              <a:defRPr/>
            </a:pPr>
            <a:r>
              <a:rPr lang="hu-HU" sz="2500" dirty="0" err="1" smtClean="0"/>
              <a:t>Angster</a:t>
            </a:r>
            <a:r>
              <a:rPr lang="hu-HU" sz="2500" dirty="0" smtClean="0"/>
              <a:t> Orgonagyár (1867)</a:t>
            </a:r>
          </a:p>
          <a:p>
            <a:pPr marL="540000" indent="-1080000" algn="just" eaLnBrk="1" hangingPunct="1">
              <a:buFont typeface="+mj-lt"/>
              <a:buAutoNum type="arabicPeriod"/>
              <a:defRPr/>
            </a:pPr>
            <a:r>
              <a:rPr lang="hu-HU" sz="2500" dirty="0" err="1" smtClean="0"/>
              <a:t>Höffler</a:t>
            </a:r>
            <a:r>
              <a:rPr lang="hu-HU" sz="2500" dirty="0" smtClean="0"/>
              <a:t> Bőrgyár (1889)</a:t>
            </a:r>
          </a:p>
          <a:p>
            <a:pPr marL="540000" indent="-1080000" algn="just" eaLnBrk="1" hangingPunct="1">
              <a:buFont typeface="+mj-lt"/>
              <a:buAutoNum type="arabicPeriod"/>
              <a:defRPr/>
            </a:pPr>
            <a:r>
              <a:rPr lang="hu-HU" sz="2500" dirty="0" err="1" smtClean="0"/>
              <a:t>Hirschfeld-sörgyár</a:t>
            </a:r>
            <a:r>
              <a:rPr lang="hu-HU" sz="2500" dirty="0" smtClean="0"/>
              <a:t> (1852)</a:t>
            </a:r>
          </a:p>
        </p:txBody>
      </p:sp>
      <p:pic>
        <p:nvPicPr>
          <p:cNvPr id="5123" name="Kép 6" descr="00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571625"/>
            <a:ext cx="2520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Kép 8" descr="kesztyű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5500688"/>
            <a:ext cx="990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Kép 9" descr="angster orgon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974" y="4807793"/>
            <a:ext cx="244633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Kép 10" descr="zsolna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7588" y="3500438"/>
            <a:ext cx="1776412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428625" y="1571625"/>
            <a:ext cx="6786563" cy="3786188"/>
          </a:xfrm>
        </p:spPr>
        <p:txBody>
          <a:bodyPr/>
          <a:lstStyle/>
          <a:p>
            <a:pPr algn="just" eaLnBrk="1" hangingPunct="1">
              <a:defRPr/>
            </a:pPr>
            <a:endParaRPr lang="hu-HU" sz="1000" dirty="0" smtClean="0"/>
          </a:p>
          <a:p>
            <a:pPr algn="just" eaLnBrk="1" hangingPunct="1">
              <a:buFont typeface="Arial" charset="0"/>
              <a:buNone/>
              <a:defRPr/>
            </a:pPr>
            <a:r>
              <a:rPr lang="hu-HU" sz="2500" b="1" dirty="0" smtClean="0"/>
              <a:t>Innovációs örökség – Somogy megye: </a:t>
            </a:r>
          </a:p>
          <a:p>
            <a:pPr marL="540000" indent="-1080000" algn="just" eaLnBrk="1" hangingPunct="1">
              <a:buFont typeface="Arial" charset="0"/>
              <a:buNone/>
              <a:defRPr/>
            </a:pPr>
            <a:endParaRPr lang="hu-HU" sz="2500" dirty="0" smtClean="0"/>
          </a:p>
          <a:p>
            <a:pPr marL="540000" indent="-1080000" algn="just" eaLnBrk="1" hangingPunct="1">
              <a:buFont typeface="Arial" charset="0"/>
              <a:buAutoNum type="arabicPeriod"/>
              <a:defRPr/>
            </a:pPr>
            <a:r>
              <a:rPr lang="hu-HU" sz="2500" dirty="0" smtClean="0"/>
              <a:t>Kaposvári Gőzmalom Rt. (1864)</a:t>
            </a:r>
          </a:p>
          <a:p>
            <a:pPr marL="540000" indent="-1080000" algn="just" eaLnBrk="1" hangingPunct="1">
              <a:buFont typeface="Arial" charset="0"/>
              <a:buAutoNum type="arabicPeriod"/>
              <a:defRPr/>
            </a:pPr>
            <a:r>
              <a:rPr lang="hu-HU" sz="2500" dirty="0" smtClean="0"/>
              <a:t>Barcsi Tanningyár és Gőzfűrész Rt.(1878)</a:t>
            </a:r>
          </a:p>
          <a:p>
            <a:pPr marL="540000" indent="-1080000" algn="just" eaLnBrk="1" hangingPunct="1">
              <a:buFont typeface="Arial" charset="0"/>
              <a:buAutoNum type="arabicPeriod"/>
              <a:defRPr/>
            </a:pPr>
            <a:r>
              <a:rPr lang="hu-HU" sz="2500" dirty="0" smtClean="0"/>
              <a:t>Kaposvári </a:t>
            </a:r>
            <a:r>
              <a:rPr lang="hu-HU" sz="2500" dirty="0" err="1" smtClean="0"/>
              <a:t>MIR-cukorgyár</a:t>
            </a:r>
            <a:r>
              <a:rPr lang="hu-HU" sz="2500" dirty="0" smtClean="0"/>
              <a:t> (1894)</a:t>
            </a:r>
          </a:p>
          <a:p>
            <a:pPr marL="540000" indent="-1080000" algn="just" eaLnBrk="1" hangingPunct="1">
              <a:buFont typeface="Arial" charset="0"/>
              <a:buAutoNum type="arabicPeriod"/>
              <a:defRPr/>
            </a:pPr>
            <a:r>
              <a:rPr lang="hu-HU" sz="2500" dirty="0" err="1" smtClean="0"/>
              <a:t>Haidekker</a:t>
            </a:r>
            <a:r>
              <a:rPr lang="hu-HU" sz="2500" dirty="0" smtClean="0"/>
              <a:t> Pál Gőz Szappangyár Rt. (1852)</a:t>
            </a:r>
          </a:p>
          <a:p>
            <a:pPr marL="540000" indent="-1080000" algn="just" eaLnBrk="1" hangingPunct="1">
              <a:buFont typeface="Arial" charset="0"/>
              <a:buAutoNum type="arabicPeriod"/>
              <a:defRPr/>
            </a:pPr>
            <a:r>
              <a:rPr lang="hu-HU" sz="2500" dirty="0" smtClean="0"/>
              <a:t>Kaposvári Vasgyár (1906)</a:t>
            </a:r>
          </a:p>
          <a:p>
            <a:pPr marL="540000" indent="-1080000" algn="just" eaLnBrk="1" hangingPunct="1">
              <a:buFont typeface="Arial" charset="0"/>
              <a:buAutoNum type="arabicPeriod"/>
              <a:defRPr/>
            </a:pPr>
            <a:r>
              <a:rPr lang="hu-HU" sz="2500" dirty="0" smtClean="0"/>
              <a:t>Kaposvári Sörgyár (1908)</a:t>
            </a:r>
            <a:endParaRPr lang="hu-HU" sz="2500" b="1" dirty="0" smtClean="0"/>
          </a:p>
          <a:p>
            <a:pPr marL="540000" indent="-1080000" algn="just" eaLnBrk="1" hangingPunct="1">
              <a:buFont typeface="Arial" charset="0"/>
              <a:buNone/>
              <a:defRPr/>
            </a:pPr>
            <a:endParaRPr lang="hu-HU" sz="2500" dirty="0" smtClean="0"/>
          </a:p>
          <a:p>
            <a:pPr marL="540000" indent="-1080000" algn="just" eaLnBrk="1" hangingPunct="1">
              <a:buFont typeface="Arial" charset="0"/>
              <a:buNone/>
              <a:defRPr/>
            </a:pPr>
            <a:endParaRPr lang="hu-HU" sz="2500" dirty="0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 l="6155" t="945" r="6155" b="52913"/>
          <a:stretch>
            <a:fillRect/>
          </a:stretch>
        </p:blipFill>
        <p:spPr bwMode="auto">
          <a:xfrm>
            <a:off x="7143750" y="2857500"/>
            <a:ext cx="2000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214438"/>
            <a:ext cx="21351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 cstate="print"/>
          <a:srcRect l="3792" t="6718" r="8849" b="5879"/>
          <a:stretch>
            <a:fillRect/>
          </a:stretch>
        </p:blipFill>
        <p:spPr bwMode="auto">
          <a:xfrm>
            <a:off x="7854950" y="642938"/>
            <a:ext cx="12890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5" cstate="print"/>
          <a:srcRect l="2267"/>
          <a:stretch>
            <a:fillRect/>
          </a:stretch>
        </p:blipFill>
        <p:spPr bwMode="auto">
          <a:xfrm>
            <a:off x="6643688" y="4694238"/>
            <a:ext cx="2357437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6" cstate="print"/>
          <a:srcRect l="2699" t="5399" r="1350" b="6299"/>
          <a:stretch>
            <a:fillRect/>
          </a:stretch>
        </p:blipFill>
        <p:spPr bwMode="auto">
          <a:xfrm>
            <a:off x="5072063" y="4786313"/>
            <a:ext cx="1428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457200" y="1643063"/>
            <a:ext cx="8329613" cy="3929062"/>
          </a:xfrm>
        </p:spPr>
        <p:txBody>
          <a:bodyPr/>
          <a:lstStyle/>
          <a:p>
            <a:pPr algn="just" eaLnBrk="1" hangingPunct="1">
              <a:defRPr/>
            </a:pPr>
            <a:endParaRPr lang="hu-HU" sz="1000" dirty="0" smtClean="0"/>
          </a:p>
          <a:p>
            <a:pPr algn="just" eaLnBrk="1" hangingPunct="1">
              <a:buFont typeface="Arial" charset="0"/>
              <a:buNone/>
              <a:defRPr/>
            </a:pPr>
            <a:r>
              <a:rPr lang="hu-HU" sz="2500" b="1" dirty="0" smtClean="0"/>
              <a:t>	Innovációs örökség – Tolna megye: </a:t>
            </a:r>
          </a:p>
          <a:p>
            <a:pPr algn="just" eaLnBrk="1" hangingPunct="1">
              <a:defRPr/>
            </a:pPr>
            <a:endParaRPr lang="hu-HU" sz="2500" dirty="0" smtClean="0"/>
          </a:p>
          <a:p>
            <a:pPr marL="540000" indent="-1080000" algn="just" eaLnBrk="1" hangingPunct="1">
              <a:buFont typeface="+mj-lt"/>
              <a:buAutoNum type="arabicPeriod"/>
              <a:defRPr/>
            </a:pPr>
            <a:r>
              <a:rPr lang="hu-HU" sz="2500" dirty="0" err="1" smtClean="0"/>
              <a:t>Fred</a:t>
            </a:r>
            <a:r>
              <a:rPr lang="hu-HU" sz="2500" dirty="0" smtClean="0"/>
              <a:t> Bern és Fiai Bőrgyár, Simontornya (1930)</a:t>
            </a:r>
          </a:p>
          <a:p>
            <a:pPr marL="540000" indent="-1080000" algn="just" eaLnBrk="1" hangingPunct="1">
              <a:buFont typeface="+mj-lt"/>
              <a:buAutoNum type="arabicPeriod"/>
              <a:defRPr/>
            </a:pPr>
            <a:r>
              <a:rPr lang="hu-HU" sz="2500" dirty="0" err="1" smtClean="0"/>
              <a:t>Pétermann</a:t>
            </a:r>
            <a:r>
              <a:rPr lang="hu-HU" sz="2500" dirty="0" smtClean="0"/>
              <a:t> és Glaser Cipőgyár, Bonyhád (1917)</a:t>
            </a:r>
          </a:p>
          <a:p>
            <a:pPr marL="540000" indent="-1080000" algn="just" eaLnBrk="1" hangingPunct="1">
              <a:buFont typeface="+mj-lt"/>
              <a:buAutoNum type="arabicPeriod"/>
              <a:defRPr/>
            </a:pPr>
            <a:r>
              <a:rPr lang="hu-HU" sz="2500" dirty="0" smtClean="0"/>
              <a:t>Bonyhádi Zománcgyár (1909)</a:t>
            </a:r>
          </a:p>
          <a:p>
            <a:pPr marL="540000" indent="-1080000" algn="just" eaLnBrk="1" hangingPunct="1">
              <a:buFont typeface="+mj-lt"/>
              <a:buAutoNum type="arabicPeriod"/>
              <a:defRPr/>
            </a:pPr>
            <a:r>
              <a:rPr lang="hu-HU" sz="2500" dirty="0" err="1" smtClean="0"/>
              <a:t>Rittinger</a:t>
            </a:r>
            <a:r>
              <a:rPr lang="hu-HU" sz="2500" dirty="0" smtClean="0"/>
              <a:t> Ferenc-féle textilipari manufaktúra, Tamási</a:t>
            </a:r>
          </a:p>
          <a:p>
            <a:pPr marL="540000" indent="-1080000" algn="just" eaLnBrk="1" hangingPunct="1">
              <a:buFont typeface="+mj-lt"/>
              <a:buAutoNum type="arabicPeriod"/>
              <a:defRPr/>
            </a:pPr>
            <a:r>
              <a:rPr lang="hu-HU" sz="2500" dirty="0" err="1" smtClean="0"/>
              <a:t>Dőry</a:t>
            </a:r>
            <a:r>
              <a:rPr lang="hu-HU" sz="2500" dirty="0" smtClean="0"/>
              <a:t> Konzervgyár, Dombóvár (1912)</a:t>
            </a:r>
          </a:p>
          <a:p>
            <a:pPr marL="540000" indent="-1080000" algn="just" eaLnBrk="1" hangingPunct="1">
              <a:buFont typeface="Arial" charset="0"/>
              <a:buNone/>
              <a:defRPr/>
            </a:pPr>
            <a:endParaRPr lang="hu-HU" sz="25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1143000"/>
            <a:ext cx="1881187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254625"/>
            <a:ext cx="24288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4929188"/>
            <a:ext cx="18145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5" cstate="print"/>
          <a:srcRect l="8173" t="3780" r="6129" b="5669"/>
          <a:stretch>
            <a:fillRect/>
          </a:stretch>
        </p:blipFill>
        <p:spPr bwMode="auto">
          <a:xfrm>
            <a:off x="7913688" y="2727325"/>
            <a:ext cx="130175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6" cstate="print"/>
          <a:srcRect l="6342" r="8878"/>
          <a:stretch>
            <a:fillRect/>
          </a:stretch>
        </p:blipFill>
        <p:spPr bwMode="auto">
          <a:xfrm>
            <a:off x="7858125" y="0"/>
            <a:ext cx="9779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artalom helye 2"/>
          <p:cNvSpPr>
            <a:spLocks noGrp="1"/>
          </p:cNvSpPr>
          <p:nvPr>
            <p:ph idx="1"/>
          </p:nvPr>
        </p:nvSpPr>
        <p:spPr>
          <a:xfrm>
            <a:off x="642938" y="100012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u-HU" b="1" dirty="0" smtClean="0"/>
              <a:t>		Innovációs örökség:</a:t>
            </a:r>
          </a:p>
          <a:p>
            <a:pPr eaLnBrk="1" hangingPunct="1">
              <a:buFont typeface="Arial" charset="0"/>
              <a:buNone/>
            </a:pPr>
            <a:r>
              <a:rPr lang="hu-HU" sz="2500" dirty="0" smtClean="0"/>
              <a:t/>
            </a:r>
            <a:br>
              <a:rPr lang="hu-HU" sz="2500" dirty="0" smtClean="0"/>
            </a:br>
            <a:r>
              <a:rPr lang="hu-HU" sz="2500" dirty="0" smtClean="0"/>
              <a:t>A rendszerváltás után a régiót a gazdasági átmenet időszakában az alábbiak jellemezték:</a:t>
            </a:r>
          </a:p>
          <a:p>
            <a:pPr eaLnBrk="1" hangingPunct="1">
              <a:buFont typeface="Arial" charset="0"/>
              <a:buNone/>
            </a:pPr>
            <a:endParaRPr lang="hu-HU" sz="1000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hu-HU" sz="2500" dirty="0" smtClean="0"/>
              <a:t>A technológiai szakképzettség és az új technológiák iránti érdeklődés hiánya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2500" dirty="0" smtClean="0"/>
              <a:t>Előállított termékek műszaki színvonala alacsony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2500" dirty="0" smtClean="0"/>
              <a:t>A vállalkozások korábban főleg hazai és kelet-európai piacokra termeltek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2500" dirty="0" smtClean="0"/>
              <a:t>A vállalkozások kooperációs képessége gyenge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2500" dirty="0" smtClean="0"/>
              <a:t>Az exportráta a magyar régiók sorában folyamatosan a legalacsonyabb volt</a:t>
            </a:r>
          </a:p>
          <a:p>
            <a:pPr eaLnBrk="1" hangingPunct="1">
              <a:buFont typeface="Wingdings" pitchFamily="2" charset="2"/>
              <a:buChar char="ü"/>
            </a:pPr>
            <a:endParaRPr lang="hu-HU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928688" y="846138"/>
            <a:ext cx="8143875" cy="939800"/>
          </a:xfrm>
        </p:spPr>
        <p:txBody>
          <a:bodyPr/>
          <a:lstStyle/>
          <a:p>
            <a:r>
              <a:rPr lang="hu-HU" sz="2800" b="1" smtClean="0"/>
              <a:t>A regisztrált vállalkozások száma főbb formák szerint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42938" y="6000750"/>
            <a:ext cx="4714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 i="1" dirty="0">
                <a:latin typeface="+mn-lt"/>
              </a:rPr>
              <a:t>Forrás: </a:t>
            </a:r>
            <a:r>
              <a:rPr lang="hu-HU" sz="1400" i="1" dirty="0" err="1">
                <a:latin typeface="+mn-lt"/>
              </a:rPr>
              <a:t>Horeczki</a:t>
            </a:r>
            <a:r>
              <a:rPr lang="hu-HU" sz="1400" i="1" dirty="0">
                <a:latin typeface="+mn-lt"/>
              </a:rPr>
              <a:t> Réka gyűjtése KSH adatok alapján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8358188" y="1500188"/>
            <a:ext cx="642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dirty="0">
                <a:latin typeface="+mj-lt"/>
              </a:rPr>
              <a:t>(db)</a:t>
            </a: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714375" y="2143125"/>
          <a:ext cx="7888339" cy="378621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357322"/>
                <a:gridCol w="571504"/>
                <a:gridCol w="642942"/>
                <a:gridCol w="785818"/>
                <a:gridCol w="642942"/>
                <a:gridCol w="642942"/>
                <a:gridCol w="924906"/>
                <a:gridCol w="718168"/>
                <a:gridCol w="714380"/>
                <a:gridCol w="887415"/>
              </a:tblGrid>
              <a:tr h="5408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/>
                        <a:t>Megnevezés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/>
                        <a:t>Társas vállalkozás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/>
                        <a:t>Egyéni vállalkozás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/>
                        <a:t>Összesen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4088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/>
                        <a:t>2000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/>
                        <a:t>2010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/>
                        <a:t>%-os változás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/>
                        <a:t>2000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/>
                        <a:t>2010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/>
                        <a:t>%-os változás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/>
                        <a:t>2000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/>
                        <a:t>2010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/>
                        <a:t>%-os változás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408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/>
                        <a:t>Magyarország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8382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13444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+60%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958534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405897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-58%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966916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419341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-57%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408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solidFill>
                            <a:srgbClr val="FF0000"/>
                          </a:solidFill>
                        </a:rPr>
                        <a:t>Dél-Dunántúl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>
                          <a:solidFill>
                            <a:srgbClr val="FF0000"/>
                          </a:solidFill>
                        </a:rPr>
                        <a:t>1417</a:t>
                      </a:r>
                      <a:endParaRPr lang="hu-HU" sz="16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>
                          <a:solidFill>
                            <a:srgbClr val="FF0000"/>
                          </a:solidFill>
                        </a:rPr>
                        <a:t>1999</a:t>
                      </a:r>
                      <a:endParaRPr lang="hu-HU" sz="16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>
                          <a:solidFill>
                            <a:srgbClr val="FF0000"/>
                          </a:solidFill>
                        </a:rPr>
                        <a:t>+41%</a:t>
                      </a:r>
                      <a:endParaRPr lang="hu-HU" sz="16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>
                          <a:solidFill>
                            <a:srgbClr val="FF0000"/>
                          </a:solidFill>
                        </a:rPr>
                        <a:t>122824</a:t>
                      </a:r>
                      <a:endParaRPr lang="hu-HU" sz="16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>
                          <a:solidFill>
                            <a:srgbClr val="FF0000"/>
                          </a:solidFill>
                        </a:rPr>
                        <a:t>41534</a:t>
                      </a:r>
                      <a:endParaRPr lang="hu-HU" sz="16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>
                          <a:solidFill>
                            <a:srgbClr val="FF0000"/>
                          </a:solidFill>
                        </a:rPr>
                        <a:t>-66%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>
                          <a:solidFill>
                            <a:srgbClr val="FF0000"/>
                          </a:solidFill>
                        </a:rPr>
                        <a:t>124241</a:t>
                      </a:r>
                      <a:endParaRPr lang="hu-HU" sz="16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>
                          <a:solidFill>
                            <a:srgbClr val="FF0000"/>
                          </a:solidFill>
                        </a:rPr>
                        <a:t>43533</a:t>
                      </a:r>
                      <a:endParaRPr lang="hu-HU" sz="16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>
                          <a:solidFill>
                            <a:srgbClr val="FF0000"/>
                          </a:solidFill>
                        </a:rPr>
                        <a:t>-65%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408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/>
                        <a:t>Baranya megye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470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758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/>
                        <a:t>+61%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37714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12372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-67%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38184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13130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-66%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408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/>
                        <a:t>Somogy megye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623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794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+27%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52389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17586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-66%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53012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18380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-65%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4088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/>
                        <a:t>Tolna megye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324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447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+38%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/>
                        <a:t>32721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/>
                        <a:t>11576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-65%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/>
                        <a:t>33045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/>
                        <a:t>12023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/>
                        <a:t>-64%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785813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hu-HU" b="1" dirty="0" smtClean="0">
                <a:latin typeface="+mn-lt"/>
                <a:cs typeface="Arial" charset="0"/>
              </a:rPr>
              <a:t>Regionális K+F adatok, 2010</a:t>
            </a:r>
          </a:p>
        </p:txBody>
      </p:sp>
      <p:graphicFrame>
        <p:nvGraphicFramePr>
          <p:cNvPr id="5" name="Group 352"/>
          <p:cNvGraphicFramePr>
            <a:graphicFrameLocks noGrp="1"/>
          </p:cNvGraphicFramePr>
          <p:nvPr>
            <p:ph/>
          </p:nvPr>
        </p:nvGraphicFramePr>
        <p:xfrm>
          <a:off x="1331913" y="1916113"/>
          <a:ext cx="6736405" cy="4286275"/>
        </p:xfrm>
        <a:graphic>
          <a:graphicData uri="http://schemas.openxmlformats.org/drawingml/2006/table">
            <a:tbl>
              <a:tblPr/>
              <a:tblGrid>
                <a:gridCol w="1759105"/>
                <a:gridCol w="730277"/>
                <a:gridCol w="796133"/>
                <a:gridCol w="873699"/>
                <a:gridCol w="883943"/>
                <a:gridCol w="809305"/>
                <a:gridCol w="883943"/>
              </a:tblGrid>
              <a:tr h="1152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ezer főre jutó 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K+F hely, db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ezer </a:t>
                      </a:r>
                      <a:b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főre jutó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K+F létszám, fő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ezer </a:t>
                      </a:r>
                      <a:b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főre jutó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kutató, fejlesztő, fő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Egy főre </a:t>
                      </a:r>
                      <a:b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jutó 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K+F ráfordítás, </a:t>
                      </a:r>
                      <a:b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</a:b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Egy főre jutó 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K+F költség, </a:t>
                      </a:r>
                      <a:b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</a:b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Egy főre </a:t>
                      </a:r>
                      <a:b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jutó 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K+F beruházás, 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Közép-Magyarország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49,8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1060,2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727,2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68640,7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60983,3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7657,4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Közép-Dunántúl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18,5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248,6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147,8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14997,4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13484,0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1513,3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Nyugat-Dunántúl</a:t>
                      </a:r>
                      <a:endParaRPr kumimoji="0" lang="hu-H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25,7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316,2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214,5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15588,6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13156,8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2431,8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charset="0"/>
                        </a:rPr>
                        <a:t>Dél-Dunántúl</a:t>
                      </a:r>
                      <a:endParaRPr kumimoji="0" lang="hu-H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21,4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338,9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216,1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8362,6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7823,6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538,9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Észak-Magyarország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15,8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228,6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156,5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9390,4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8245,4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1144,9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Észak-Alföld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20,6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339,6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205,9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18305,2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15376,2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2929,0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Dél-Alföld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26,7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437,9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latin typeface="+mj-lt"/>
                        </a:rPr>
                        <a:t>262,6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17915,5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15986,6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latin typeface="+mj-lt"/>
                        </a:rPr>
                        <a:t>1928,9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2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Arial" charset="0"/>
                        </a:rPr>
                        <a:t>Magyarország</a:t>
                      </a:r>
                      <a:endParaRPr kumimoji="0" lang="hu-H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CC"/>
                          </a:solidFill>
                          <a:latin typeface="+mj-lt"/>
                        </a:rPr>
                        <a:t>29,8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CC"/>
                          </a:solidFill>
                          <a:latin typeface="+mj-lt"/>
                        </a:rPr>
                        <a:t>539,1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CC"/>
                          </a:solidFill>
                          <a:latin typeface="+mj-lt"/>
                        </a:rPr>
                        <a:t>356,5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31976,7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26893,6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3544,5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DD helyezése 2008</a:t>
                      </a:r>
                      <a:endParaRPr kumimoji="0" lang="hu-H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33" name="Téglalap 26"/>
          <p:cNvSpPr>
            <a:spLocks noChangeArrowheads="1"/>
          </p:cNvSpPr>
          <p:nvPr/>
        </p:nvSpPr>
        <p:spPr bwMode="auto">
          <a:xfrm>
            <a:off x="7696200" y="6192838"/>
            <a:ext cx="1509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hu-HU" sz="1400" i="1">
                <a:solidFill>
                  <a:srgbClr val="000000"/>
                </a:solidFill>
                <a:latin typeface="Calibri" pitchFamily="34" charset="0"/>
              </a:rPr>
              <a:t>Forrás: KSH,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1410</Words>
  <Application>Microsoft Office PowerPoint</Application>
  <PresentationFormat>Diavetítés a képernyőre (4:3 oldalarány)</PresentationFormat>
  <Paragraphs>686</Paragraphs>
  <Slides>24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Aktuális helyzetkép: K+F+I a Dél-Dunántúlon: források, feltételek,lehetőségek</vt:lpstr>
      <vt:lpstr>Helyzetelemzés:</vt:lpstr>
      <vt:lpstr>3. dia</vt:lpstr>
      <vt:lpstr>4. dia</vt:lpstr>
      <vt:lpstr>5. dia</vt:lpstr>
      <vt:lpstr>6. dia</vt:lpstr>
      <vt:lpstr>7. dia</vt:lpstr>
      <vt:lpstr>A regisztrált vállalkozások száma főbb formák szerint</vt:lpstr>
      <vt:lpstr>Regionális K+F adatok, 2010</vt:lpstr>
      <vt:lpstr>A K+F BERUHÁZÁSOK REGIONÁLIS MEGOSZLÁSA MAGYARORSZÁGON 2004 ÉS 2011 KÖZÖTT (Mrd Ft)</vt:lpstr>
      <vt:lpstr>Dél-dunántúli régió K+F mutatóinak alakulása, 2005-2010</vt:lpstr>
      <vt:lpstr>A K+F ráfordítások alakulása  a dél-dunántúli megyékben</vt:lpstr>
      <vt:lpstr>Innovációs járulék bevétel alakulása (millió Ft)</vt:lpstr>
      <vt:lpstr>A Dél-Dunántúli Régió K+F adatai       (KSH 2010)</vt:lpstr>
      <vt:lpstr>15. dia</vt:lpstr>
      <vt:lpstr>16. dia</vt:lpstr>
      <vt:lpstr>17. dia</vt:lpstr>
      <vt:lpstr>A nyilvántartott álláskeresők létszámának alakulása 2011. júliusban az előző évhez képest</vt:lpstr>
      <vt:lpstr>Kihívások a hazai K+F területén</vt:lpstr>
      <vt:lpstr>AZ INNOVÁCIÓS TEVÉKENYSÉGET BEFOLYÁSOLÓ NÉHÁNY FONTOSABB TÉNYEZŐ </vt:lpstr>
      <vt:lpstr>ÖSSZEGZÉS</vt:lpstr>
      <vt:lpstr>A régió lehetséges kitörési pontjai 1.</vt:lpstr>
      <vt:lpstr> </vt:lpstr>
      <vt:lpstr>24. dia</vt:lpstr>
    </vt:vector>
  </TitlesOfParts>
  <Company>MarkCon Kommunikációs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Pinczehelyi Márk</dc:creator>
  <cp:lastModifiedBy>Tamás</cp:lastModifiedBy>
  <cp:revision>257</cp:revision>
  <dcterms:created xsi:type="dcterms:W3CDTF">2008-09-01T12:37:59Z</dcterms:created>
  <dcterms:modified xsi:type="dcterms:W3CDTF">2012-11-22T18:06:49Z</dcterms:modified>
</cp:coreProperties>
</file>